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91" r:id="rId8"/>
    <p:sldId id="292" r:id="rId9"/>
    <p:sldId id="262" r:id="rId10"/>
    <p:sldId id="270" r:id="rId11"/>
    <p:sldId id="263" r:id="rId12"/>
    <p:sldId id="264" r:id="rId13"/>
    <p:sldId id="265" r:id="rId14"/>
    <p:sldId id="266" r:id="rId15"/>
    <p:sldId id="285" r:id="rId16"/>
    <p:sldId id="286" r:id="rId17"/>
    <p:sldId id="283" r:id="rId18"/>
    <p:sldId id="267" r:id="rId19"/>
    <p:sldId id="279" r:id="rId20"/>
    <p:sldId id="269" r:id="rId21"/>
    <p:sldId id="273" r:id="rId22"/>
    <p:sldId id="289" r:id="rId23"/>
    <p:sldId id="288" r:id="rId24"/>
    <p:sldId id="290" r:id="rId25"/>
    <p:sldId id="268" r:id="rId26"/>
    <p:sldId id="274" r:id="rId27"/>
    <p:sldId id="275" r:id="rId28"/>
    <p:sldId id="276" r:id="rId29"/>
    <p:sldId id="277" r:id="rId30"/>
    <p:sldId id="287" r:id="rId31"/>
    <p:sldId id="293" r:id="rId32"/>
    <p:sldId id="295" r:id="rId33"/>
    <p:sldId id="294" r:id="rId34"/>
    <p:sldId id="272" r:id="rId35"/>
    <p:sldId id="271" r:id="rId36"/>
    <p:sldId id="282" r:id="rId37"/>
    <p:sldId id="284" r:id="rId38"/>
    <p:sldId id="278" r:id="rId39"/>
    <p:sldId id="281" r:id="rId4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4" d="100"/>
          <a:sy n="54" d="100"/>
        </p:scale>
        <p:origin x="-1133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58A4A-A3FF-4799-A7F6-DD5EC1369FB2}" type="datetimeFigureOut">
              <a:rPr lang="hu-HU" smtClean="0"/>
              <a:pPr/>
              <a:t>2024. 11. 06.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C96E5-6259-4D57-A978-D01F6176F06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842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C96E5-6259-4D57-A978-D01F6176F061}" type="slidenum">
              <a:rPr lang="hu-HU" smtClean="0"/>
              <a:pPr/>
              <a:t>32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9337-0C63-4519-A189-4295E402B4AC}" type="datetimeFigureOut">
              <a:rPr lang="hu-HU" smtClean="0"/>
              <a:pPr/>
              <a:t>2024. 11. 06.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725-6AE3-4B20-9735-94E2087AA96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9337-0C63-4519-A189-4295E402B4AC}" type="datetimeFigureOut">
              <a:rPr lang="hu-HU" smtClean="0"/>
              <a:pPr/>
              <a:t>2024. 11. 06.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725-6AE3-4B20-9735-94E2087AA96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9337-0C63-4519-A189-4295E402B4AC}" type="datetimeFigureOut">
              <a:rPr lang="hu-HU" smtClean="0"/>
              <a:pPr/>
              <a:t>2024. 11. 06.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725-6AE3-4B20-9735-94E2087AA96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9337-0C63-4519-A189-4295E402B4AC}" type="datetimeFigureOut">
              <a:rPr lang="hu-HU" smtClean="0"/>
              <a:pPr/>
              <a:t>2024. 11. 06.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725-6AE3-4B20-9735-94E2087AA96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9337-0C63-4519-A189-4295E402B4AC}" type="datetimeFigureOut">
              <a:rPr lang="hu-HU" smtClean="0"/>
              <a:pPr/>
              <a:t>2024. 11. 06.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725-6AE3-4B20-9735-94E2087AA96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9337-0C63-4519-A189-4295E402B4AC}" type="datetimeFigureOut">
              <a:rPr lang="hu-HU" smtClean="0"/>
              <a:pPr/>
              <a:t>2024. 11. 06.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725-6AE3-4B20-9735-94E2087AA96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9337-0C63-4519-A189-4295E402B4AC}" type="datetimeFigureOut">
              <a:rPr lang="hu-HU" smtClean="0"/>
              <a:pPr/>
              <a:t>2024. 11. 06.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725-6AE3-4B20-9735-94E2087AA96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9337-0C63-4519-A189-4295E402B4AC}" type="datetimeFigureOut">
              <a:rPr lang="hu-HU" smtClean="0"/>
              <a:pPr/>
              <a:t>2024. 11. 06.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725-6AE3-4B20-9735-94E2087AA96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9337-0C63-4519-A189-4295E402B4AC}" type="datetimeFigureOut">
              <a:rPr lang="hu-HU" smtClean="0"/>
              <a:pPr/>
              <a:t>2024. 11. 06.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725-6AE3-4B20-9735-94E2087AA96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9337-0C63-4519-A189-4295E402B4AC}" type="datetimeFigureOut">
              <a:rPr lang="hu-HU" smtClean="0"/>
              <a:pPr/>
              <a:t>2024. 11. 06.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725-6AE3-4B20-9735-94E2087AA96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9337-0C63-4519-A189-4295E402B4AC}" type="datetimeFigureOut">
              <a:rPr lang="hu-HU" smtClean="0"/>
              <a:pPr/>
              <a:t>2024. 11. 06.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725-6AE3-4B20-9735-94E2087AA96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D9337-0C63-4519-A189-4295E402B4AC}" type="datetimeFigureOut">
              <a:rPr lang="hu-HU" smtClean="0"/>
              <a:pPr/>
              <a:t>2024. 11. 06.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C7725-6AE3-4B20-9735-94E2087AA96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2204864"/>
            <a:ext cx="9144000" cy="1470025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latin typeface="Arial Black" pitchFamily="34" charset="0"/>
              </a:rPr>
              <a:t>WILLIAM BLAKE</a:t>
            </a:r>
            <a:endParaRPr lang="hu-HU" sz="4800" b="1" dirty="0">
              <a:latin typeface="Arial Black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352928" cy="1752600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tx1"/>
                </a:solidFill>
              </a:rPr>
              <a:t>William Blake</a:t>
            </a:r>
            <a:r>
              <a:rPr lang="hu-HU" sz="2800" dirty="0" smtClean="0">
                <a:solidFill>
                  <a:schemeClr val="tx1"/>
                </a:solidFill>
              </a:rPr>
              <a:t> (London, 1757. november 28. – London, 1827. augusztus 12.) angol költő, festő, grafikus és nyomdász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  <p:pic>
        <p:nvPicPr>
          <p:cNvPr id="11266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248" y="0"/>
            <a:ext cx="2129854" cy="194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764704"/>
            <a:ext cx="3528391" cy="2558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William Blake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Albion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Szimbolikus alak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1794-96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Rézmetszet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színes nyomat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253 x 188 mm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British Museum, London</a:t>
            </a:r>
            <a:endParaRPr lang="hu-HU" sz="2400" dirty="0"/>
          </a:p>
        </p:txBody>
      </p:sp>
      <p:pic>
        <p:nvPicPr>
          <p:cNvPr id="33794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491880" y="0"/>
            <a:ext cx="49685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William Blake</a:t>
            </a:r>
            <a:r>
              <a:rPr lang="hu-HU" sz="2400" b="1" dirty="0" smtClean="0"/>
              <a:t>: </a:t>
            </a:r>
            <a:r>
              <a:rPr lang="hu-HU" sz="2400" b="1" dirty="0" err="1" smtClean="0"/>
              <a:t>Nebuchadnezzar</a:t>
            </a:r>
            <a:r>
              <a:rPr lang="hu-HU" sz="2400" dirty="0" smtClean="0"/>
              <a:t>, 1795, Rézmetszet toll, tus és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akvarellel, 446 x 620 mm, </a:t>
            </a:r>
            <a:r>
              <a:rPr lang="hu-HU" sz="2400" dirty="0" err="1" smtClean="0"/>
              <a:t>Tate</a:t>
            </a:r>
            <a:r>
              <a:rPr lang="hu-HU" sz="2400" dirty="0" smtClean="0"/>
              <a:t> </a:t>
            </a:r>
            <a:r>
              <a:rPr lang="hu-HU" sz="2400" dirty="0" err="1" smtClean="0"/>
              <a:t>Gallery</a:t>
            </a:r>
            <a:r>
              <a:rPr lang="hu-HU" sz="2400" dirty="0" smtClean="0"/>
              <a:t>, London</a:t>
            </a:r>
            <a:endParaRPr lang="hu-HU" sz="2400" dirty="0"/>
          </a:p>
        </p:txBody>
      </p:sp>
      <p:pic>
        <p:nvPicPr>
          <p:cNvPr id="4098" name="Picture 2" descr="https://www.wga.hu/art/b/blake/01nebuc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6887" y="908720"/>
            <a:ext cx="8090225" cy="5764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William Blake</a:t>
            </a:r>
            <a:r>
              <a:rPr lang="hu-HU" sz="2400" b="1" dirty="0" smtClean="0"/>
              <a:t>: Isaac Newton, </a:t>
            </a:r>
            <a:r>
              <a:rPr lang="hu-HU" sz="2400" dirty="0" smtClean="0"/>
              <a:t>1795, Rézmetszet, toll,tus és akvarellel 460 x 600 mm, </a:t>
            </a:r>
            <a:r>
              <a:rPr lang="hu-HU" sz="2400" dirty="0" err="1" smtClean="0"/>
              <a:t>Tate</a:t>
            </a:r>
            <a:r>
              <a:rPr lang="hu-HU" sz="2400" dirty="0" smtClean="0"/>
              <a:t> </a:t>
            </a:r>
            <a:r>
              <a:rPr lang="hu-HU" sz="2400" dirty="0" err="1" smtClean="0"/>
              <a:t>Gallery</a:t>
            </a:r>
            <a:r>
              <a:rPr lang="hu-HU" sz="2400" dirty="0" smtClean="0"/>
              <a:t>, London</a:t>
            </a:r>
            <a:endParaRPr lang="hu-HU" sz="2400" dirty="0"/>
          </a:p>
        </p:txBody>
      </p:sp>
      <p:pic>
        <p:nvPicPr>
          <p:cNvPr id="5122" name="Picture 2" descr="https://www.wga.hu/art/b/blake/02newt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8675" y="908720"/>
            <a:ext cx="7426650" cy="5717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William Blake</a:t>
            </a:r>
            <a:r>
              <a:rPr lang="hu-HU" sz="2400" b="1" dirty="0" smtClean="0"/>
              <a:t>: </a:t>
            </a:r>
            <a:r>
              <a:rPr lang="hu-HU" sz="2400" b="1" dirty="0" err="1" smtClean="0"/>
              <a:t>Hekaté</a:t>
            </a:r>
            <a:r>
              <a:rPr lang="hu-HU" sz="2400" b="1" dirty="0" smtClean="0"/>
              <a:t> avagy a három sors, </a:t>
            </a:r>
            <a:r>
              <a:rPr lang="hu-HU" sz="2400" dirty="0" smtClean="0"/>
              <a:t>c. 1795, Toll és tinta akvarellel, 439 x 581 mm, </a:t>
            </a:r>
            <a:r>
              <a:rPr lang="hu-HU" sz="2400" dirty="0" err="1" smtClean="0"/>
              <a:t>Tate</a:t>
            </a:r>
            <a:r>
              <a:rPr lang="hu-HU" sz="2400" dirty="0" smtClean="0"/>
              <a:t> </a:t>
            </a:r>
            <a:r>
              <a:rPr lang="hu-HU" sz="2400" dirty="0" err="1" smtClean="0"/>
              <a:t>Gallery</a:t>
            </a:r>
            <a:r>
              <a:rPr lang="hu-HU" sz="2400" dirty="0" smtClean="0"/>
              <a:t>, London</a:t>
            </a:r>
            <a:endParaRPr lang="hu-HU" sz="2400" dirty="0"/>
          </a:p>
        </p:txBody>
      </p:sp>
      <p:pic>
        <p:nvPicPr>
          <p:cNvPr id="6146" name="Picture 2" descr="https://www.wga.hu/art/b/blake/03hecat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2371" y="908720"/>
            <a:ext cx="7719257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William Blake</a:t>
            </a:r>
            <a:r>
              <a:rPr lang="hu-HU" sz="2400" b="1" dirty="0" smtClean="0"/>
              <a:t>: Kár</a:t>
            </a:r>
            <a:r>
              <a:rPr lang="hu-HU" sz="2400" dirty="0" smtClean="0"/>
              <a:t>, c. 1795, Domborműves, színes nyomtatással, tollal, tintával és akvarellel befejezve, 422 x 527 mm, Metropolitan Museum of Art, New York</a:t>
            </a:r>
            <a:endParaRPr lang="hu-HU" sz="2400" dirty="0"/>
          </a:p>
        </p:txBody>
      </p:sp>
      <p:pic>
        <p:nvPicPr>
          <p:cNvPr id="8194" name="Picture 2" descr="https://www.wga.hu/art/b/blake/042pity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151620" y="1196752"/>
            <a:ext cx="6840759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William Blake</a:t>
            </a:r>
            <a:r>
              <a:rPr lang="hu-HU" sz="2400" b="1" dirty="0" smtClean="0"/>
              <a:t>: Ábrahám és Izsák, </a:t>
            </a:r>
            <a:r>
              <a:rPr lang="hu-HU" sz="2400" dirty="0" smtClean="0"/>
              <a:t>1799-1800, </a:t>
            </a:r>
            <a:r>
              <a:rPr lang="pt-BR" sz="2400" dirty="0" smtClean="0"/>
              <a:t>Tempera</a:t>
            </a:r>
            <a:r>
              <a:rPr lang="hu-HU" sz="2400" dirty="0" smtClean="0"/>
              <a:t>,</a:t>
            </a:r>
            <a:r>
              <a:rPr lang="pt-BR" sz="2400" dirty="0" smtClean="0"/>
              <a:t> toll</a:t>
            </a:r>
            <a:r>
              <a:rPr lang="hu-HU" sz="2400" dirty="0" smtClean="0"/>
              <a:t>,</a:t>
            </a:r>
            <a:r>
              <a:rPr lang="pt-BR" sz="2400" dirty="0" smtClean="0"/>
              <a:t>fekete tint</a:t>
            </a:r>
            <a:r>
              <a:rPr lang="hu-HU" sz="2400" dirty="0" smtClean="0"/>
              <a:t>a </a:t>
            </a:r>
            <a:r>
              <a:rPr lang="pt-BR" sz="2400" dirty="0" smtClean="0"/>
              <a:t>vászon</a:t>
            </a:r>
            <a:r>
              <a:rPr lang="hu-HU" sz="2400" dirty="0" smtClean="0"/>
              <a:t>, </a:t>
            </a:r>
            <a:r>
              <a:rPr lang="fr-FR" sz="2400" dirty="0" smtClean="0"/>
              <a:t>267 </a:t>
            </a:r>
            <a:r>
              <a:rPr lang="hu-HU" sz="2400" dirty="0" smtClean="0"/>
              <a:t>x</a:t>
            </a:r>
            <a:r>
              <a:rPr lang="fr-FR" sz="2400" dirty="0" smtClean="0"/>
              <a:t> 394 mm</a:t>
            </a:r>
            <a:r>
              <a:rPr lang="hu-HU" sz="2400" dirty="0" smtClean="0"/>
              <a:t>, Yale Center </a:t>
            </a:r>
            <a:r>
              <a:rPr lang="hu-HU" sz="2400" dirty="0" err="1" smtClean="0"/>
              <a:t>for</a:t>
            </a:r>
            <a:r>
              <a:rPr lang="hu-HU" sz="2400" dirty="0" smtClean="0"/>
              <a:t> British Art, New </a:t>
            </a:r>
            <a:r>
              <a:rPr lang="hu-HU" sz="2400" dirty="0" err="1" smtClean="0"/>
              <a:t>Haven</a:t>
            </a:r>
            <a:endParaRPr lang="hu-HU" sz="2400" dirty="0"/>
          </a:p>
        </p:txBody>
      </p:sp>
      <p:pic>
        <p:nvPicPr>
          <p:cNvPr id="41986" name="Picture 2" descr="https://upload.wikimedia.org/wikipedia/commons/thumb/4/4c/William_Blake_-_Abraham_and_Isaac_-_Google_Art_Project.jpg/1280px-William_Blake_-_Abraham_and_Isaac_-_Google_Art_Project.jpg?uselang=fr"/>
          <p:cNvPicPr>
            <a:picLocks noChangeAspect="1" noChangeArrowheads="1"/>
          </p:cNvPicPr>
          <p:nvPr/>
        </p:nvPicPr>
        <p:blipFill>
          <a:blip r:embed="rId2" cstate="email">
            <a:lum bright="10000" contrast="30000"/>
          </a:blip>
          <a:srcRect/>
          <a:stretch>
            <a:fillRect/>
          </a:stretch>
        </p:blipFill>
        <p:spPr bwMode="auto">
          <a:xfrm>
            <a:off x="557117" y="980728"/>
            <a:ext cx="8029765" cy="5683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76672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William Blake</a:t>
            </a:r>
            <a:r>
              <a:rPr lang="hu-HU" sz="2400" b="1" dirty="0" smtClean="0"/>
              <a:t>: Shakespeare, </a:t>
            </a:r>
            <a:r>
              <a:rPr lang="hu-HU" sz="2400" dirty="0" smtClean="0"/>
              <a:t>1800,  tempera,  vászon, </a:t>
            </a:r>
            <a:r>
              <a:rPr lang="fr-FR" sz="2400" dirty="0" smtClean="0"/>
              <a:t>41 </a:t>
            </a:r>
            <a:r>
              <a:rPr lang="hu-HU" sz="2400" dirty="0" smtClean="0"/>
              <a:t>x</a:t>
            </a:r>
            <a:r>
              <a:rPr lang="fr-FR" sz="2400" dirty="0" smtClean="0"/>
              <a:t> 79,5 cm</a:t>
            </a:r>
            <a:endParaRPr lang="hu-HU" sz="2400" dirty="0"/>
          </a:p>
        </p:txBody>
      </p:sp>
      <p:pic>
        <p:nvPicPr>
          <p:cNvPr id="44034" name="Picture 2" descr="https://upload.wikimedia.org/wikipedia/commons/7/74/Shakespeare_by_William_Blake.jpg?uselang=fr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235428" y="1221796"/>
            <a:ext cx="8673144" cy="4414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1124744"/>
            <a:ext cx="3419872" cy="2558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William Blake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Halál sápadt lovon (</a:t>
            </a:r>
            <a:r>
              <a:rPr lang="en-US" sz="2400" b="1" dirty="0" smtClean="0"/>
              <a:t>Death on a Pale Horse</a:t>
            </a:r>
            <a:r>
              <a:rPr lang="hu-HU" sz="2400" b="1" dirty="0" smtClean="0"/>
              <a:t>)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1800 körül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Toll, tinta és akvarell papír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The </a:t>
            </a:r>
            <a:r>
              <a:rPr lang="hu-HU" sz="2400" dirty="0" err="1" smtClean="0"/>
              <a:t>Fitzwilliam</a:t>
            </a:r>
            <a:r>
              <a:rPr lang="hu-HU" sz="2400" dirty="0" smtClean="0"/>
              <a:t> Museum University of Cambridge</a:t>
            </a:r>
            <a:endParaRPr lang="hu-HU" sz="2400" dirty="0"/>
          </a:p>
        </p:txBody>
      </p:sp>
      <p:pic>
        <p:nvPicPr>
          <p:cNvPr id="5" name="Picture 2" descr="https://upload.wikimedia.org/wikipedia/commons/thumb/0/03/William_Blake_-_Death_on_a_Pale_Horse_-_Butlin_517.jpg/807px-William_Blake_-_Death_on_a_Pale_Horse_-_Butlin_517.jpg?uselang=fr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3419872" y="0"/>
            <a:ext cx="53285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William Blake</a:t>
            </a:r>
            <a:r>
              <a:rPr lang="hu-HU" sz="2400" b="1" dirty="0" smtClean="0"/>
              <a:t>: </a:t>
            </a:r>
            <a:r>
              <a:rPr lang="hu-HU" sz="2400" b="1" dirty="0" err="1" smtClean="0"/>
              <a:t>Elohim</a:t>
            </a:r>
            <a:r>
              <a:rPr lang="hu-HU" sz="2400" b="1" dirty="0" smtClean="0"/>
              <a:t> Ádámot teremtve</a:t>
            </a:r>
            <a:r>
              <a:rPr lang="hu-HU" sz="2400" dirty="0" smtClean="0"/>
              <a:t>, 1795, Akvarell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420 x 535 mm, </a:t>
            </a:r>
            <a:r>
              <a:rPr lang="hu-HU" sz="2400" dirty="0" err="1" smtClean="0"/>
              <a:t>Tate</a:t>
            </a:r>
            <a:r>
              <a:rPr lang="hu-HU" sz="2400" dirty="0" smtClean="0"/>
              <a:t> </a:t>
            </a:r>
            <a:r>
              <a:rPr lang="hu-HU" sz="2400" dirty="0" err="1" smtClean="0"/>
              <a:t>Gallery</a:t>
            </a:r>
            <a:r>
              <a:rPr lang="hu-HU" sz="2400" dirty="0" smtClean="0"/>
              <a:t>, London</a:t>
            </a:r>
            <a:endParaRPr lang="hu-HU" sz="2400" dirty="0"/>
          </a:p>
        </p:txBody>
      </p:sp>
      <p:pic>
        <p:nvPicPr>
          <p:cNvPr id="9218" name="Picture 2" descr="https://www.wga.hu/art/b/blake/04elohi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35935" y="692696"/>
            <a:ext cx="7272130" cy="5926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William Blake: </a:t>
            </a:r>
            <a:r>
              <a:rPr lang="hu-HU" sz="2400" b="1" dirty="0" smtClean="0"/>
              <a:t> Jób és lányai, </a:t>
            </a:r>
            <a:r>
              <a:rPr lang="hu-HU" sz="2400" dirty="0" smtClean="0"/>
              <a:t>1800, tempera,  ú 27,3 x 38,4 cm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National Gallery of Art, Washington DC</a:t>
            </a:r>
            <a:endParaRPr lang="hu-HU" sz="2400" dirty="0"/>
          </a:p>
        </p:txBody>
      </p:sp>
      <p:pic>
        <p:nvPicPr>
          <p:cNvPr id="59394" name="Picture 2" descr="https://upload.wikimedia.org/wikipedia/commons/thumb/6/64/Job_and_His_Daughters%28tempera%29.jpg/1280px-Job_and_His_Daughters%28tempera%29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334657" y="728130"/>
            <a:ext cx="8525533" cy="5941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5516" y="908720"/>
            <a:ext cx="871296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Középosztálybeli családból származott, egész életét, három év kivételével, a rohamosan fejlődő, iparosodó Londonban töltötte. A rajzoláshoz volt tehetsége, így 10 éves korában rajziskolába íratták be.  </a:t>
            </a:r>
          </a:p>
          <a:p>
            <a:r>
              <a:rPr lang="hu-HU" sz="2400" dirty="0" smtClean="0"/>
              <a:t>1772-től egy ismert londoni rézmetsző segédje és tanítványa lett, kitanulta a rézmetsző mesterséget.  </a:t>
            </a:r>
          </a:p>
          <a:p>
            <a:endParaRPr lang="hu-HU" sz="2400" dirty="0" smtClean="0"/>
          </a:p>
          <a:p>
            <a:r>
              <a:rPr lang="hu-HU" sz="2400" dirty="0" smtClean="0"/>
              <a:t>Gondolatvilágát az eretnek színezetű misztikus látomásokban is testet öltő hagyományok befolyásolták, s nyilván korának kezdődő nagy társadalmi és politikai változásai. </a:t>
            </a:r>
          </a:p>
          <a:p>
            <a:endParaRPr lang="hu-HU" sz="2400" dirty="0" smtClean="0"/>
          </a:p>
          <a:p>
            <a:r>
              <a:rPr lang="hu-HU" sz="2400" dirty="0" smtClean="0"/>
              <a:t>Az angol romantikus költészet általános jegyeinek csaknem mindegyike megtalálható Blake költészetében, anélkül, hogy példátlan eredetisége csorbulna. 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19672" y="2721114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latin typeface="Arial Black" pitchFamily="34" charset="0"/>
              </a:rPr>
              <a:t>1801-</a:t>
            </a:r>
            <a:endParaRPr lang="hu-HU" sz="40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620688"/>
            <a:ext cx="3275856" cy="409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William Blake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Az Úr válaszol Jóbnak a forgószélből</a:t>
            </a:r>
            <a:r>
              <a:rPr lang="en-US" sz="2400" b="1" dirty="0" smtClean="0"/>
              <a:t> </a:t>
            </a:r>
            <a:r>
              <a:rPr lang="hu-HU" sz="2400" b="1" dirty="0" smtClean="0"/>
              <a:t>(</a:t>
            </a:r>
            <a:r>
              <a:rPr lang="en-US" sz="2400" b="1" dirty="0" smtClean="0"/>
              <a:t>Job Confessing his Presumption to God who Answers from the Whirlwind</a:t>
            </a:r>
            <a:r>
              <a:rPr lang="hu-HU" sz="2400" b="1" dirty="0" smtClean="0"/>
              <a:t>)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1803-05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Toll, tinta,akvarell ceruza, papír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393 x 330 mm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en-US" sz="2400" dirty="0" smtClean="0"/>
              <a:t>National Gallery 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of Scotland</a:t>
            </a:r>
            <a:endParaRPr lang="hu-HU" sz="2400" dirty="0"/>
          </a:p>
        </p:txBody>
      </p:sp>
      <p:pic>
        <p:nvPicPr>
          <p:cNvPr id="14338" name="Picture 2" descr="https://www.wga.hu/art/b/blake/071job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266220" y="0"/>
            <a:ext cx="56781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620688"/>
            <a:ext cx="3563888" cy="2558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William Blake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A Vörös Sárkány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és a Napba öltözött nő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1803-1805​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akvarell  papír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43.2 x 34.8 cm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Brooklyn Múzeum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New York City</a:t>
            </a:r>
            <a:endParaRPr lang="hu-HU" sz="2400" dirty="0"/>
          </a:p>
        </p:txBody>
      </p:sp>
      <p:pic>
        <p:nvPicPr>
          <p:cNvPr id="1028" name="Picture 4" descr="The Red Dragon and the Woman Clothed with the Sun, 1803 - 1805 - William Blak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0"/>
            <a:ext cx="53035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" y="476672"/>
            <a:ext cx="3347864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William Blake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A nagy vörös sárkány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és a napba öltözött nő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1805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toll és szürke tinta vízfesték, grafit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43,7 × 34,8 cm</a:t>
            </a:r>
            <a:endParaRPr lang="hu-HU" sz="2400" dirty="0"/>
          </a:p>
        </p:txBody>
      </p:sp>
      <p:sp>
        <p:nvSpPr>
          <p:cNvPr id="11266" name="AutoShape 2" descr="William Blake. A Biblia illusztrációi. Nagy vörös sárkány és a napba öltözött n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268" name="AutoShape 4" descr="William Blake. A Biblia illusztrációi. Nagy vörös sárkány és a napba öltözött n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1272" name="Picture 8" descr="A nagy vörös sárkány és az asszony, kinek öltözete a Nap by William Blake - 1805 körül - 43,7 x 34,8 cm 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356048" y="0"/>
            <a:ext cx="55762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980728"/>
            <a:ext cx="3419872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William Blake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Jákob létrája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1805 </a:t>
            </a:r>
          </a:p>
          <a:p>
            <a:pPr algn="ctr">
              <a:lnSpc>
                <a:spcPts val="2400"/>
              </a:lnSpc>
            </a:pPr>
            <a:r>
              <a:rPr lang="pt-BR" sz="2400" dirty="0" smtClean="0"/>
              <a:t>toll és tinta és vízfesték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fr-FR" sz="2400" dirty="0" smtClean="0"/>
              <a:t> 37 </a:t>
            </a:r>
            <a:r>
              <a:rPr lang="hu-HU" sz="2400" dirty="0" smtClean="0"/>
              <a:t>x</a:t>
            </a:r>
            <a:r>
              <a:rPr lang="fr-FR" sz="2400" dirty="0" smtClean="0"/>
              <a:t> 29,2 cm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British Museum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London</a:t>
            </a:r>
            <a:endParaRPr lang="hu-HU" sz="2400" dirty="0"/>
          </a:p>
        </p:txBody>
      </p:sp>
      <p:pic>
        <p:nvPicPr>
          <p:cNvPr id="10242" name="Picture 2" descr="https://upload.wikimedia.org/wikipedia/commons/thumb/e/ea/Blake_jacobsladder.jpg/804px-Blake_jacobsladder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3394095" y="0"/>
            <a:ext cx="53898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908720"/>
            <a:ext cx="3347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William Blake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Los belép a sírba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1804-20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Rézkarc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toll, akvarellel és arannyal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220 x 160 mm </a:t>
            </a:r>
            <a:r>
              <a:rPr lang="en-US" sz="2400" dirty="0" smtClean="0"/>
              <a:t>Yale Center for British Art, New Have</a:t>
            </a:r>
            <a:r>
              <a:rPr lang="hu-HU" sz="2400" dirty="0" smtClean="0"/>
              <a:t>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Yale Center </a:t>
            </a:r>
            <a:r>
              <a:rPr lang="hu-HU" sz="2400" dirty="0" err="1" smtClean="0"/>
              <a:t>for</a:t>
            </a:r>
            <a:r>
              <a:rPr lang="hu-HU" sz="2400" dirty="0" smtClean="0"/>
              <a:t> British Art, New </a:t>
            </a:r>
            <a:r>
              <a:rPr lang="hu-HU" sz="2400" dirty="0" err="1" smtClean="0"/>
              <a:t>Haven</a:t>
            </a:r>
            <a:endParaRPr lang="hu-HU" sz="2400" dirty="0"/>
          </a:p>
        </p:txBody>
      </p:sp>
      <p:pic>
        <p:nvPicPr>
          <p:cNvPr id="10242" name="Picture 2" descr="https://www.wga.hu/art/b/blake/04los.jpg"/>
          <p:cNvPicPr>
            <a:picLocks noChangeAspect="1" noChangeArrowheads="1"/>
          </p:cNvPicPr>
          <p:nvPr/>
        </p:nvPicPr>
        <p:blipFill>
          <a:blip r:embed="rId2" cstate="email">
            <a:lum bright="20000" contrast="30000"/>
          </a:blip>
          <a:srcRect/>
          <a:stretch>
            <a:fillRect/>
          </a:stretch>
        </p:blipFill>
        <p:spPr bwMode="auto">
          <a:xfrm>
            <a:off x="3267688" y="0"/>
            <a:ext cx="5876311" cy="6858000"/>
          </a:xfrm>
          <a:prstGeom prst="rect">
            <a:avLst/>
          </a:prstGeom>
          <a:noFill/>
        </p:spPr>
      </p:pic>
      <p:pic>
        <p:nvPicPr>
          <p:cNvPr id="18434" name="Picture 2" descr="https://blakearchive.org/images/jerusalem.e.p1.1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081463" y="4963748"/>
            <a:ext cx="4621015" cy="5478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764704"/>
            <a:ext cx="3707904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William Blake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A Feltámadás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c. 1805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Toll, tinta, akvarell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412 x 300 mm 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 Victoria and Albert Museum, London</a:t>
            </a:r>
            <a:endParaRPr lang="hu-HU" sz="2400" dirty="0"/>
          </a:p>
        </p:txBody>
      </p:sp>
      <p:pic>
        <p:nvPicPr>
          <p:cNvPr id="15362" name="Picture 2" descr="https://www.wga.hu/art/b/blake/071resur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635895" y="0"/>
            <a:ext cx="41280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620688"/>
            <a:ext cx="3419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William Blake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Ádám és Éva alszik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(Illusztráció Milton elveszett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paradicsomához)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1808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Toll, akvarell,  papír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492 x 387 mm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en-US" sz="2400" dirty="0" smtClean="0"/>
              <a:t>Museum of Fine 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Arts, Boston</a:t>
            </a:r>
            <a:r>
              <a:rPr lang="hu-HU" sz="2400" dirty="0" smtClean="0"/>
              <a:t>  </a:t>
            </a:r>
          </a:p>
        </p:txBody>
      </p:sp>
      <p:pic>
        <p:nvPicPr>
          <p:cNvPr id="16386" name="Picture 2" descr="https://www.wga.hu/art/b/blake/081milto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3419872" y="0"/>
            <a:ext cx="53702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692696"/>
            <a:ext cx="3419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William Blake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Sátán Ádám és Éva simogatásait nézi </a:t>
            </a:r>
            <a:r>
              <a:rPr lang="hu-HU" sz="2400" dirty="0" smtClean="0"/>
              <a:t>(Illusztráció Milton elveszett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paradicsomához)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1808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Toll, akvarell papír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505 x 380 mm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en-US" sz="2400" dirty="0" smtClean="0"/>
              <a:t>Museum of Fine 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Arts, Boston</a:t>
            </a:r>
            <a:r>
              <a:rPr lang="hu-HU" sz="2400" dirty="0" smtClean="0"/>
              <a:t>  </a:t>
            </a:r>
          </a:p>
        </p:txBody>
      </p:sp>
      <p:pic>
        <p:nvPicPr>
          <p:cNvPr id="18434" name="Picture 2" descr="https://www.wga.hu/art/b/blake/083milto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541356" y="0"/>
            <a:ext cx="522047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052736"/>
            <a:ext cx="3419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William Blake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Krisztus, mint az ember Megváltója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(Illusztráció Milton elveszett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paradicsomához)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1808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Toll,  akvarell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496 x 393 mm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en-US" sz="2400" dirty="0" smtClean="0"/>
              <a:t>Museum of Fine 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Arts, Boston</a:t>
            </a:r>
            <a:r>
              <a:rPr lang="hu-HU" sz="2400" dirty="0" smtClean="0"/>
              <a:t>  </a:t>
            </a:r>
          </a:p>
          <a:p>
            <a:r>
              <a:rPr lang="hu-HU" sz="2400" dirty="0" smtClean="0"/>
              <a:t>  </a:t>
            </a:r>
          </a:p>
        </p:txBody>
      </p:sp>
      <p:pic>
        <p:nvPicPr>
          <p:cNvPr id="17410" name="Picture 2" descr="https://www.wga.hu/art/b/blake/082milto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3481618" y="0"/>
            <a:ext cx="53976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476672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Blake saját korában teljesen elszigetelten élt, nem ismerték mint költőt, csak mint rézmetszőt tartották számon. </a:t>
            </a:r>
          </a:p>
          <a:p>
            <a:endParaRPr lang="hu-HU" sz="2400" dirty="0" smtClean="0"/>
          </a:p>
          <a:p>
            <a:r>
              <a:rPr lang="hu-HU" sz="2400" dirty="0" smtClean="0"/>
              <a:t> Költészete jelentőségének felismerése majdnem egy évszázadig váratott magára, a XX. Században fedezték fel, s ekkor került az őt megillető helyére az angol és a világirodalom történetében és kezdődött meg költészetének és festői, grafikai munkásságának mind a mai napig tartó legendás utóélete.   </a:t>
            </a:r>
          </a:p>
          <a:p>
            <a:endParaRPr lang="hu-HU" sz="2400" dirty="0" smtClean="0"/>
          </a:p>
          <a:p>
            <a:r>
              <a:rPr lang="hu-HU" sz="2400" dirty="0" smtClean="0"/>
              <a:t>1782-ben nősült meg, írástudatlan leányt vett feleségül, </a:t>
            </a:r>
            <a:r>
              <a:rPr lang="hu-HU" sz="2400" dirty="0" err="1" smtClean="0"/>
              <a:t>Catherine</a:t>
            </a:r>
            <a:r>
              <a:rPr lang="hu-HU" sz="2400" dirty="0" smtClean="0"/>
              <a:t> </a:t>
            </a:r>
            <a:r>
              <a:rPr lang="hu-HU" sz="2400" dirty="0" err="1" smtClean="0"/>
              <a:t>Sophiát</a:t>
            </a:r>
            <a:r>
              <a:rPr lang="hu-HU" sz="2400" dirty="0" smtClean="0"/>
              <a:t>, aki aztán kiváló munkatársa lett férjének. Felesége részt vett Blake grafikusművészi munkájában, gyakran ő nyomtatta és színezte is Blake metszeteit.  </a:t>
            </a:r>
          </a:p>
          <a:p>
            <a:endParaRPr lang="hu-HU" sz="2400" dirty="0" smtClean="0"/>
          </a:p>
          <a:p>
            <a:r>
              <a:rPr lang="hu-HU" sz="2400" dirty="0" smtClean="0"/>
              <a:t>Blake halála után félbemaradt rajzait ő fejezte be. Kettejük munkáját szinte lehetetlen megkülönböztetni.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76672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William Blake</a:t>
            </a:r>
            <a:r>
              <a:rPr lang="hu-HU" sz="2400" b="1" dirty="0" smtClean="0"/>
              <a:t>: </a:t>
            </a:r>
            <a:r>
              <a:rPr lang="en-US" sz="2400" b="1" dirty="0" smtClean="0"/>
              <a:t>A </a:t>
            </a:r>
            <a:r>
              <a:rPr lang="en-US" sz="2400" b="1" dirty="0" err="1" smtClean="0"/>
              <a:t>canterbury</a:t>
            </a:r>
            <a:r>
              <a:rPr lang="hu-HU" sz="2400" b="1" dirty="0" smtClean="0"/>
              <a:t> 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zar</a:t>
            </a:r>
            <a:r>
              <a:rPr lang="hu-HU" sz="2400" b="1" dirty="0" smtClean="0"/>
              <a:t>á</a:t>
            </a:r>
            <a:r>
              <a:rPr lang="en-US" sz="2400" b="1" dirty="0" err="1" smtClean="0"/>
              <a:t>ndokok</a:t>
            </a:r>
            <a:r>
              <a:rPr lang="en-US" sz="2400" b="1" dirty="0" smtClean="0"/>
              <a:t>,</a:t>
            </a:r>
            <a:r>
              <a:rPr lang="en-US" sz="2400" dirty="0" smtClean="0"/>
              <a:t> 1808</a:t>
            </a:r>
            <a:r>
              <a:rPr lang="hu-HU" sz="2400" dirty="0" smtClean="0"/>
              <a:t>,</a:t>
            </a:r>
            <a:r>
              <a:rPr lang="en-US" sz="2400" dirty="0" smtClean="0"/>
              <a:t> 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toll,  </a:t>
            </a:r>
            <a:r>
              <a:rPr lang="en-US" sz="2400" dirty="0" smtClean="0"/>
              <a:t> tempera</a:t>
            </a:r>
            <a:r>
              <a:rPr lang="hu-HU" sz="2400" dirty="0" smtClean="0"/>
              <a:t>,</a:t>
            </a:r>
            <a:r>
              <a:rPr lang="en-US" sz="2400" dirty="0" smtClean="0"/>
              <a:t> v</a:t>
            </a:r>
            <a:r>
              <a:rPr lang="hu-HU" sz="2400" dirty="0" smtClean="0"/>
              <a:t>á</a:t>
            </a:r>
            <a:r>
              <a:rPr lang="en-US" sz="2400" dirty="0" err="1" smtClean="0"/>
              <a:t>szon</a:t>
            </a:r>
            <a:r>
              <a:rPr lang="en-US" sz="2400" dirty="0" smtClean="0"/>
              <a:t> 46,7 x 137 cm</a:t>
            </a:r>
            <a:r>
              <a:rPr lang="hu-HU" sz="2400" dirty="0" smtClean="0"/>
              <a:t>,</a:t>
            </a:r>
            <a:r>
              <a:rPr lang="en-US" sz="2400" dirty="0" smtClean="0"/>
              <a:t> Pollok-</a:t>
            </a:r>
            <a:r>
              <a:rPr lang="hu-HU" sz="2400" dirty="0" smtClean="0"/>
              <a:t> </a:t>
            </a:r>
            <a:r>
              <a:rPr lang="en-US" sz="2400" dirty="0" smtClean="0"/>
              <a:t>h</a:t>
            </a:r>
            <a:r>
              <a:rPr lang="hu-HU" sz="2400" dirty="0" smtClean="0"/>
              <a:t>á</a:t>
            </a:r>
            <a:r>
              <a:rPr lang="en-US" sz="2400" dirty="0" smtClean="0"/>
              <a:t>z, Glasgow</a:t>
            </a:r>
            <a:endParaRPr lang="hu-HU" sz="2400" dirty="0"/>
          </a:p>
        </p:txBody>
      </p:sp>
      <p:pic>
        <p:nvPicPr>
          <p:cNvPr id="45057" name="Picture 1" descr="C:\Users\User\Downloads\William_Blake_-_Canterbury_Pilgrims_Picture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89756" y="1912345"/>
            <a:ext cx="8964488" cy="3033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251520" y="881981"/>
            <a:ext cx="8424936" cy="571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William Blake</a:t>
            </a:r>
            <a:r>
              <a:rPr lang="hu-HU" sz="2400" b="1" dirty="0" smtClean="0"/>
              <a:t>: </a:t>
            </a:r>
            <a:r>
              <a:rPr lang="en-US" sz="2400" b="1" dirty="0" smtClean="0"/>
              <a:t>A </a:t>
            </a:r>
            <a:r>
              <a:rPr lang="en-US" sz="2400" b="1" dirty="0" err="1" smtClean="0"/>
              <a:t>canterbury</a:t>
            </a:r>
            <a:r>
              <a:rPr lang="hu-HU" sz="2400" b="1" dirty="0" smtClean="0"/>
              <a:t> 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zar</a:t>
            </a:r>
            <a:r>
              <a:rPr lang="hu-HU" sz="2400" b="1" dirty="0" smtClean="0"/>
              <a:t>á</a:t>
            </a:r>
            <a:r>
              <a:rPr lang="en-US" sz="2400" b="1" dirty="0" err="1" smtClean="0"/>
              <a:t>ndokok</a:t>
            </a:r>
            <a:r>
              <a:rPr lang="en-US" sz="2400" b="1" dirty="0" smtClean="0"/>
              <a:t>,</a:t>
            </a:r>
            <a:r>
              <a:rPr lang="hu-HU" sz="2400" b="1" dirty="0" smtClean="0"/>
              <a:t> </a:t>
            </a:r>
            <a:r>
              <a:rPr lang="hu-HU" sz="2400" dirty="0" smtClean="0"/>
              <a:t>(részlet),</a:t>
            </a:r>
            <a:r>
              <a:rPr lang="en-US" sz="2400" dirty="0" smtClean="0"/>
              <a:t> 1808</a:t>
            </a:r>
            <a:r>
              <a:rPr lang="hu-HU" sz="2400" dirty="0" smtClean="0"/>
              <a:t>,</a:t>
            </a:r>
            <a:r>
              <a:rPr lang="en-US" sz="2400" dirty="0" smtClean="0"/>
              <a:t> </a:t>
            </a:r>
            <a:r>
              <a:rPr lang="hu-HU" sz="2400" dirty="0" smtClean="0"/>
              <a:t>toll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 tempera</a:t>
            </a:r>
            <a:r>
              <a:rPr lang="hu-HU" sz="2400" dirty="0" smtClean="0"/>
              <a:t>,</a:t>
            </a:r>
            <a:r>
              <a:rPr lang="en-US" sz="2400" dirty="0" smtClean="0"/>
              <a:t> v</a:t>
            </a:r>
            <a:r>
              <a:rPr lang="hu-HU" sz="2400" dirty="0" smtClean="0"/>
              <a:t>á</a:t>
            </a:r>
            <a:r>
              <a:rPr lang="en-US" sz="2400" dirty="0" err="1" smtClean="0"/>
              <a:t>szon</a:t>
            </a:r>
            <a:r>
              <a:rPr lang="hu-HU" sz="2400" dirty="0" smtClean="0"/>
              <a:t>, </a:t>
            </a:r>
            <a:r>
              <a:rPr lang="en-US" sz="2400" dirty="0" smtClean="0"/>
              <a:t> 46,7 x 137 cm</a:t>
            </a:r>
            <a:r>
              <a:rPr lang="hu-HU" sz="2400" dirty="0" smtClean="0"/>
              <a:t>,</a:t>
            </a:r>
            <a:r>
              <a:rPr lang="en-US" sz="2400" dirty="0" smtClean="0"/>
              <a:t> Pollok-</a:t>
            </a:r>
            <a:r>
              <a:rPr lang="hu-HU" sz="2400" dirty="0" smtClean="0"/>
              <a:t> </a:t>
            </a:r>
            <a:r>
              <a:rPr lang="en-US" sz="2400" dirty="0" smtClean="0"/>
              <a:t>h</a:t>
            </a:r>
            <a:r>
              <a:rPr lang="hu-HU" sz="2400" dirty="0" smtClean="0"/>
              <a:t>á</a:t>
            </a:r>
            <a:r>
              <a:rPr lang="en-US" sz="2400" dirty="0" smtClean="0"/>
              <a:t>z, Glasgow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89756" y="1412776"/>
            <a:ext cx="8964488" cy="524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2"/>
          <p:cNvSpPr/>
          <p:nvPr/>
        </p:nvSpPr>
        <p:spPr>
          <a:xfrm>
            <a:off x="0" y="476672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William Blake</a:t>
            </a:r>
            <a:r>
              <a:rPr lang="hu-HU" sz="2400" b="1" dirty="0" smtClean="0"/>
              <a:t>: </a:t>
            </a:r>
            <a:r>
              <a:rPr lang="en-US" sz="2400" b="1" dirty="0" smtClean="0"/>
              <a:t>A </a:t>
            </a:r>
            <a:r>
              <a:rPr lang="en-US" sz="2400" b="1" dirty="0" err="1" smtClean="0"/>
              <a:t>canterbury</a:t>
            </a:r>
            <a:r>
              <a:rPr lang="hu-HU" sz="2400" b="1" dirty="0" smtClean="0"/>
              <a:t> 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zar</a:t>
            </a:r>
            <a:r>
              <a:rPr lang="hu-HU" sz="2400" b="1" dirty="0" smtClean="0"/>
              <a:t>á</a:t>
            </a:r>
            <a:r>
              <a:rPr lang="en-US" sz="2400" b="1" dirty="0" err="1" smtClean="0"/>
              <a:t>ndokok</a:t>
            </a:r>
            <a:r>
              <a:rPr lang="en-US" sz="2400" b="1" dirty="0" smtClean="0"/>
              <a:t>, </a:t>
            </a:r>
            <a:r>
              <a:rPr lang="hu-HU" sz="2400" dirty="0" smtClean="0"/>
              <a:t>(részlet),</a:t>
            </a:r>
            <a:r>
              <a:rPr lang="en-US" sz="2400" dirty="0" smtClean="0"/>
              <a:t>1808</a:t>
            </a:r>
            <a:r>
              <a:rPr lang="hu-HU" sz="2400" dirty="0" smtClean="0"/>
              <a:t>,</a:t>
            </a:r>
            <a:r>
              <a:rPr lang="en-US" sz="2400" dirty="0" smtClean="0"/>
              <a:t> </a:t>
            </a:r>
            <a:r>
              <a:rPr lang="hu-HU" sz="2400" dirty="0" smtClean="0"/>
              <a:t>toll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 tempera</a:t>
            </a:r>
            <a:r>
              <a:rPr lang="hu-HU" sz="2400" dirty="0" smtClean="0"/>
              <a:t>,</a:t>
            </a:r>
            <a:r>
              <a:rPr lang="en-US" sz="2400" dirty="0" smtClean="0"/>
              <a:t> v</a:t>
            </a:r>
            <a:r>
              <a:rPr lang="hu-HU" sz="2400" dirty="0" smtClean="0"/>
              <a:t>á</a:t>
            </a:r>
            <a:r>
              <a:rPr lang="en-US" sz="2400" dirty="0" err="1" smtClean="0"/>
              <a:t>szon</a:t>
            </a:r>
            <a:r>
              <a:rPr lang="en-US" sz="2400" dirty="0" smtClean="0"/>
              <a:t> 46,7 x 137 cm</a:t>
            </a:r>
            <a:r>
              <a:rPr lang="hu-HU" sz="2400" dirty="0" smtClean="0"/>
              <a:t>,</a:t>
            </a:r>
            <a:r>
              <a:rPr lang="en-US" sz="2400" dirty="0" smtClean="0"/>
              <a:t> Pollok-</a:t>
            </a:r>
            <a:r>
              <a:rPr lang="hu-HU" sz="2400" dirty="0" smtClean="0"/>
              <a:t> </a:t>
            </a:r>
            <a:r>
              <a:rPr lang="en-US" sz="2400" dirty="0" smtClean="0"/>
              <a:t>h</a:t>
            </a:r>
            <a:r>
              <a:rPr lang="hu-HU" sz="2400" dirty="0" smtClean="0"/>
              <a:t>á</a:t>
            </a:r>
            <a:r>
              <a:rPr lang="en-US" sz="2400" dirty="0" smtClean="0"/>
              <a:t>z, Glasgow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2836885" y="372067"/>
            <a:ext cx="6307115" cy="611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0" y="1196752"/>
            <a:ext cx="2843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William Blake</a:t>
            </a:r>
            <a:r>
              <a:rPr lang="hu-HU" sz="2400" b="1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en-US" sz="2400" b="1" dirty="0" smtClean="0"/>
              <a:t>A </a:t>
            </a:r>
            <a:r>
              <a:rPr lang="en-US" sz="2400" b="1" dirty="0" err="1" smtClean="0"/>
              <a:t>canterbury</a:t>
            </a:r>
            <a:r>
              <a:rPr lang="hu-HU" sz="2400" b="1" dirty="0" smtClean="0"/>
              <a:t> 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zar</a:t>
            </a:r>
            <a:r>
              <a:rPr lang="hu-HU" sz="2400" b="1" dirty="0" smtClean="0"/>
              <a:t>á</a:t>
            </a:r>
            <a:r>
              <a:rPr lang="en-US" sz="2400" b="1" dirty="0" err="1" smtClean="0"/>
              <a:t>ndokok</a:t>
            </a:r>
            <a:r>
              <a:rPr lang="hu-HU" sz="2400" b="1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(részlet)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1808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 </a:t>
            </a:r>
            <a:r>
              <a:rPr lang="en-US" sz="2400" dirty="0" err="1" smtClean="0"/>
              <a:t>tol</a:t>
            </a:r>
            <a:r>
              <a:rPr lang="hu-HU" sz="2400" dirty="0" smtClean="0"/>
              <a:t>l,</a:t>
            </a:r>
            <a:r>
              <a:rPr lang="en-US" sz="2400" dirty="0" smtClean="0"/>
              <a:t> tempera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v</a:t>
            </a:r>
            <a:r>
              <a:rPr lang="hu-HU" sz="2400" dirty="0" smtClean="0"/>
              <a:t>á</a:t>
            </a:r>
            <a:r>
              <a:rPr lang="en-US" sz="2400" dirty="0" err="1" smtClean="0"/>
              <a:t>szon</a:t>
            </a:r>
            <a:r>
              <a:rPr lang="en-US" sz="2400" dirty="0" smtClean="0"/>
              <a:t> 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46,7 x 137 cm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 Pollok-</a:t>
            </a:r>
            <a:r>
              <a:rPr lang="hu-HU" sz="2400" dirty="0" smtClean="0"/>
              <a:t> </a:t>
            </a:r>
            <a:r>
              <a:rPr lang="en-US" sz="2400" dirty="0" smtClean="0"/>
              <a:t>h</a:t>
            </a:r>
            <a:r>
              <a:rPr lang="hu-HU" sz="2400" dirty="0" smtClean="0"/>
              <a:t>á</a:t>
            </a:r>
            <a:r>
              <a:rPr lang="en-US" sz="2400" dirty="0" smtClean="0"/>
              <a:t>z,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 Glasgow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William Blake</a:t>
            </a:r>
            <a:r>
              <a:rPr lang="hu-HU" sz="2400" b="1" dirty="0" smtClean="0"/>
              <a:t>: Los </a:t>
            </a:r>
            <a:r>
              <a:rPr lang="hu-HU" sz="2400" dirty="0" smtClean="0"/>
              <a:t>(Ez a Jeruzsálem című vers illusztráció 100. táblája) .1804-20, Rézkarc toll, akvarell és arany, 146 x 222 mm, </a:t>
            </a:r>
            <a:r>
              <a:rPr lang="en-US" sz="2400" dirty="0" smtClean="0"/>
              <a:t>Yale Center for British Art, New Have</a:t>
            </a:r>
            <a:r>
              <a:rPr lang="hu-HU" sz="2400" dirty="0" smtClean="0"/>
              <a:t>n</a:t>
            </a:r>
            <a:endParaRPr lang="hu-HU" sz="2400" dirty="0"/>
          </a:p>
        </p:txBody>
      </p:sp>
      <p:pic>
        <p:nvPicPr>
          <p:cNvPr id="13314" name="Picture 2" descr="https://www.wga.hu/art/b/blake/06lo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875" y="1196752"/>
            <a:ext cx="8316249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" y="620688"/>
            <a:ext cx="3203848" cy="2558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William Blake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Krisztus leszállása 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1804-20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Rézkarc tollal, akvarellel és arannyal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219 x 159 mm Yale Center </a:t>
            </a:r>
            <a:r>
              <a:rPr lang="hu-HU" sz="2400" dirty="0" err="1" smtClean="0"/>
              <a:t>for</a:t>
            </a:r>
            <a:r>
              <a:rPr lang="hu-HU" sz="2400" dirty="0" smtClean="0"/>
              <a:t> British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Art, New </a:t>
            </a:r>
            <a:r>
              <a:rPr lang="hu-HU" sz="2400" dirty="0" err="1" smtClean="0"/>
              <a:t>Haven</a:t>
            </a:r>
            <a:endParaRPr lang="hu-HU" sz="2400" dirty="0" smtClean="0"/>
          </a:p>
        </p:txBody>
      </p:sp>
      <p:pic>
        <p:nvPicPr>
          <p:cNvPr id="12290" name="Picture 2" descr="https://www.wga.hu/art/b/blake/05lo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848" y="0"/>
            <a:ext cx="537745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548680"/>
            <a:ext cx="36724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William Blake</a:t>
            </a:r>
            <a:r>
              <a:rPr lang="fr-FR" sz="2400" b="1" u="sng" dirty="0" smtClean="0"/>
              <a:t> </a:t>
            </a:r>
            <a:r>
              <a:rPr lang="fr-FR" sz="2400" b="1" dirty="0" smtClean="0"/>
              <a:t> </a:t>
            </a:r>
            <a:r>
              <a:rPr lang="hu-HU" sz="2400" b="1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fr-FR" sz="2400" b="1" dirty="0" smtClean="0"/>
              <a:t> Milton öregkorában</a:t>
            </a:r>
            <a:r>
              <a:rPr lang="hu-HU" sz="2400" b="1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fr-FR" sz="2400" dirty="0" smtClean="0"/>
              <a:t> 1816-1820</a:t>
            </a:r>
            <a:r>
              <a:rPr lang="it-IT" sz="2400" dirty="0" smtClean="0"/>
              <a:t> 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it-IT" sz="2400" dirty="0" smtClean="0"/>
              <a:t> Illusztráció 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</a:t>
            </a:r>
            <a:r>
              <a:rPr lang="it-IT" sz="2400" dirty="0" smtClean="0"/>
              <a:t>Milton Il Penseroso</a:t>
            </a:r>
            <a:r>
              <a:rPr lang="hu-HU" sz="2400" dirty="0" smtClean="0"/>
              <a:t>) The Morgan </a:t>
            </a:r>
            <a:r>
              <a:rPr lang="hu-HU" sz="2400" dirty="0" err="1" smtClean="0"/>
              <a:t>Library</a:t>
            </a:r>
            <a:r>
              <a:rPr lang="hu-HU" sz="2400" dirty="0" smtClean="0"/>
              <a:t> &amp; Museum, New York</a:t>
            </a:r>
            <a:endParaRPr lang="fr-FR" sz="2400" dirty="0" smtClean="0"/>
          </a:p>
          <a:p>
            <a:endParaRPr lang="hu-HU" sz="2400" dirty="0"/>
          </a:p>
        </p:txBody>
      </p:sp>
      <p:pic>
        <p:nvPicPr>
          <p:cNvPr id="39938" name="Picture 2" descr="Fájl:William Blake Milton öregkorában 1816-18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63834" y="0"/>
            <a:ext cx="54039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" y="764704"/>
            <a:ext cx="399593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lnSpc>
                <a:spcPts val="2400"/>
              </a:lnSpc>
            </a:pPr>
            <a:r>
              <a:rPr lang="en-US" sz="2400" b="1" u="sng" dirty="0"/>
              <a:t>William </a:t>
            </a:r>
            <a:r>
              <a:rPr lang="en-US" sz="2400" b="1" u="sng" dirty="0" smtClean="0"/>
              <a:t>Blake</a:t>
            </a:r>
            <a:endParaRPr lang="hu-HU" sz="2400" b="1" u="sng" dirty="0" smtClean="0"/>
          </a:p>
          <a:p>
            <a:pPr algn="ctr" fontAlgn="ctr">
              <a:lnSpc>
                <a:spcPts val="2400"/>
              </a:lnSpc>
            </a:pPr>
            <a:r>
              <a:rPr lang="hu-HU" sz="2400" b="1" dirty="0" smtClean="0"/>
              <a:t> A bolha szelleme</a:t>
            </a:r>
            <a:r>
              <a:rPr lang="hu-HU" sz="2400" dirty="0" smtClean="0"/>
              <a:t> </a:t>
            </a:r>
          </a:p>
          <a:p>
            <a:pPr algn="ctr" fontAlgn="ctr">
              <a:lnSpc>
                <a:spcPts val="2400"/>
              </a:lnSpc>
            </a:pPr>
            <a:r>
              <a:rPr lang="hu-HU" sz="2400" dirty="0" smtClean="0"/>
              <a:t>1819-20</a:t>
            </a:r>
          </a:p>
          <a:p>
            <a:pPr algn="ctr" fontAlgn="ctr">
              <a:lnSpc>
                <a:spcPts val="2400"/>
              </a:lnSpc>
            </a:pPr>
            <a:r>
              <a:rPr lang="hu-HU" sz="2400" dirty="0" smtClean="0"/>
              <a:t> Tempera és arany </a:t>
            </a:r>
          </a:p>
          <a:p>
            <a:pPr algn="ctr" fontAlgn="ctr">
              <a:lnSpc>
                <a:spcPts val="2400"/>
              </a:lnSpc>
            </a:pPr>
            <a:r>
              <a:rPr lang="hu-HU" sz="2400" dirty="0" smtClean="0"/>
              <a:t>mahagóni</a:t>
            </a:r>
            <a:r>
              <a:rPr lang="fr-FR" sz="2400" dirty="0" smtClean="0"/>
              <a:t> </a:t>
            </a:r>
            <a:endParaRPr lang="en-US" sz="2400" b="1" u="sng" dirty="0"/>
          </a:p>
          <a:p>
            <a:pPr algn="ctr" fontAlgn="ctr">
              <a:lnSpc>
                <a:spcPts val="2400"/>
              </a:lnSpc>
            </a:pPr>
            <a:r>
              <a:rPr lang="hu-HU" sz="2400" dirty="0" smtClean="0"/>
              <a:t> 21,4 </a:t>
            </a:r>
            <a:r>
              <a:rPr lang="hu-HU" sz="2400" dirty="0"/>
              <a:t>× </a:t>
            </a:r>
            <a:r>
              <a:rPr lang="hu-HU" sz="2400" dirty="0" smtClean="0"/>
              <a:t>16,2 cm</a:t>
            </a:r>
            <a:br>
              <a:rPr lang="hu-HU" sz="2400" dirty="0" smtClean="0"/>
            </a:br>
            <a:r>
              <a:rPr lang="en-US" sz="2400" dirty="0" smtClean="0"/>
              <a:t>Tate </a:t>
            </a:r>
            <a:r>
              <a:rPr lang="en-US" sz="2400" dirty="0"/>
              <a:t>Gallery of British </a:t>
            </a:r>
            <a:endParaRPr lang="hu-HU" sz="2400" dirty="0" smtClean="0"/>
          </a:p>
          <a:p>
            <a:pPr algn="ctr" fontAlgn="ctr">
              <a:lnSpc>
                <a:spcPts val="2400"/>
              </a:lnSpc>
            </a:pPr>
            <a:r>
              <a:rPr lang="en-US" sz="2400" dirty="0" smtClean="0"/>
              <a:t>Art</a:t>
            </a:r>
            <a:r>
              <a:rPr lang="hu-HU" sz="2400" dirty="0" smtClean="0"/>
              <a:t> London</a:t>
            </a:r>
            <a:endParaRPr lang="en-US" sz="2400" dirty="0"/>
          </a:p>
          <a:p>
            <a:endParaRPr lang="hu-HU" sz="2400" dirty="0"/>
          </a:p>
        </p:txBody>
      </p:sp>
      <p:pic>
        <p:nvPicPr>
          <p:cNvPr id="5" name="Picture 2" descr="C:\Users\User\Downloads\William_Blake_002.jpg"/>
          <p:cNvPicPr>
            <a:picLocks noChangeAspect="1" noChangeArrowheads="1"/>
          </p:cNvPicPr>
          <p:nvPr/>
        </p:nvPicPr>
        <p:blipFill>
          <a:blip r:embed="rId2" cstate="email">
            <a:lum bright="20000" contrast="40000"/>
          </a:blip>
          <a:srcRect/>
          <a:stretch>
            <a:fillRect/>
          </a:stretch>
        </p:blipFill>
        <p:spPr bwMode="auto">
          <a:xfrm>
            <a:off x="3955852" y="0"/>
            <a:ext cx="51881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692696"/>
            <a:ext cx="3419872" cy="2866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William Blake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Jób könyve: Amikor a hajnalcsillagok együtt énekeltek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1820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Akvarell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280 x 179 mm 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 Morgan Library and Museum, New York</a:t>
            </a:r>
            <a:endParaRPr lang="hu-HU" sz="2400" dirty="0" smtClean="0"/>
          </a:p>
        </p:txBody>
      </p:sp>
      <p:pic>
        <p:nvPicPr>
          <p:cNvPr id="20482" name="Picture 2" descr="https://www.wga.hu/art/b/blake/09job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419872" y="0"/>
            <a:ext cx="44601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William Blake</a:t>
            </a:r>
            <a:r>
              <a:rPr lang="hu-HU" sz="2400" b="1" dirty="0" smtClean="0"/>
              <a:t>: A szerelmesek forgószele, </a:t>
            </a:r>
            <a:r>
              <a:rPr lang="hu-HU" sz="2400" b="1" dirty="0" err="1" smtClean="0"/>
              <a:t>Francesca</a:t>
            </a:r>
            <a:r>
              <a:rPr lang="hu-HU" sz="2400" b="1" dirty="0" smtClean="0"/>
              <a:t> da </a:t>
            </a:r>
            <a:r>
              <a:rPr lang="hu-HU" sz="2400" b="1" dirty="0" err="1" smtClean="0"/>
              <a:t>Rimini</a:t>
            </a:r>
            <a:r>
              <a:rPr lang="hu-HU" sz="2400" b="1" dirty="0" smtClean="0"/>
              <a:t> és Paolo </a:t>
            </a:r>
            <a:r>
              <a:rPr lang="hu-HU" sz="2400" b="1" dirty="0" err="1" smtClean="0"/>
              <a:t>Malatesta</a:t>
            </a:r>
            <a:r>
              <a:rPr lang="hu-HU" sz="2400" b="1" dirty="0" smtClean="0"/>
              <a:t>, </a:t>
            </a:r>
            <a:r>
              <a:rPr lang="hu-HU" sz="2400" dirty="0" smtClean="0"/>
              <a:t>1824-27, Toll, tinta, akvarell, 374 x 530 mm,</a:t>
            </a:r>
            <a:r>
              <a:rPr lang="en-US" sz="2400" dirty="0" smtClean="0"/>
              <a:t> Birmingham Museum and Art Gallery, Birmingham</a:t>
            </a:r>
            <a:endParaRPr lang="hu-HU" sz="2400" dirty="0"/>
          </a:p>
        </p:txBody>
      </p:sp>
      <p:pic>
        <p:nvPicPr>
          <p:cNvPr id="36866" name="Picture 2" descr="https://www.wga.hu/art/b/blake/11franc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6294" y="1124744"/>
            <a:ext cx="7471412" cy="5499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91680" y="2420888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latin typeface="Arial Black" pitchFamily="34" charset="0"/>
              </a:rPr>
              <a:t>1800-ig</a:t>
            </a:r>
            <a:endParaRPr lang="hu-HU" sz="40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William Blake</a:t>
            </a:r>
            <a:r>
              <a:rPr lang="hu-HU" sz="2400" b="1" dirty="0" smtClean="0"/>
              <a:t>: Lear megragad egy kardot</a:t>
            </a:r>
            <a:r>
              <a:rPr lang="hu-HU" sz="2400" dirty="0" smtClean="0"/>
              <a:t>, 1780 körül,Toll és akvarell papír, 94 x 77 mm, Museum of </a:t>
            </a:r>
            <a:r>
              <a:rPr lang="hu-HU" sz="2400" dirty="0" err="1" smtClean="0"/>
              <a:t>Fine</a:t>
            </a:r>
            <a:r>
              <a:rPr lang="hu-HU" sz="2400" dirty="0" smtClean="0"/>
              <a:t> </a:t>
            </a:r>
            <a:r>
              <a:rPr lang="hu-HU" sz="2400" dirty="0" err="1" smtClean="0"/>
              <a:t>Arts</a:t>
            </a:r>
            <a:r>
              <a:rPr lang="hu-HU" sz="2400" dirty="0" smtClean="0"/>
              <a:t>, Boston</a:t>
            </a:r>
            <a:endParaRPr lang="hu-HU" sz="2400" dirty="0"/>
          </a:p>
        </p:txBody>
      </p:sp>
      <p:pic>
        <p:nvPicPr>
          <p:cNvPr id="1026" name="Picture 2" descr="https://www.wga.hu/art/b/blake/00lear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980418" y="908721"/>
            <a:ext cx="7119974" cy="5665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William Blake: </a:t>
            </a:r>
            <a:r>
              <a:rPr lang="hu-HU" sz="2400" b="1" dirty="0" err="1" smtClean="0"/>
              <a:t>Oberon</a:t>
            </a:r>
            <a:r>
              <a:rPr lang="hu-HU" sz="2400" b="1" dirty="0" smtClean="0"/>
              <a:t>, </a:t>
            </a:r>
            <a:r>
              <a:rPr lang="hu-HU" sz="2400" b="1" dirty="0" err="1" smtClean="0"/>
              <a:t>Titania</a:t>
            </a:r>
            <a:r>
              <a:rPr lang="hu-HU" sz="2400" b="1" dirty="0" smtClean="0"/>
              <a:t> és </a:t>
            </a:r>
            <a:r>
              <a:rPr lang="hu-HU" sz="2400" b="1" dirty="0" err="1" smtClean="0"/>
              <a:t>Puck</a:t>
            </a:r>
            <a:r>
              <a:rPr lang="hu-HU" sz="2400" b="1" dirty="0" smtClean="0"/>
              <a:t> táncoló tündérekkel, </a:t>
            </a:r>
            <a:r>
              <a:rPr lang="hu-HU" sz="2400" dirty="0" smtClean="0"/>
              <a:t>c. 1786 Ceruza és akvarell papír, 475 x 675 mm, </a:t>
            </a:r>
            <a:r>
              <a:rPr lang="hu-HU" sz="2400" dirty="0" err="1" smtClean="0"/>
              <a:t>Tate</a:t>
            </a:r>
            <a:r>
              <a:rPr lang="hu-HU" sz="2400" dirty="0" smtClean="0"/>
              <a:t> </a:t>
            </a:r>
            <a:r>
              <a:rPr lang="hu-HU" sz="2400" dirty="0" err="1" smtClean="0"/>
              <a:t>Gallery</a:t>
            </a:r>
            <a:r>
              <a:rPr lang="hu-HU" sz="2400" dirty="0" smtClean="0"/>
              <a:t>, London</a:t>
            </a:r>
            <a:endParaRPr lang="hu-HU" sz="2400" dirty="0"/>
          </a:p>
        </p:txBody>
      </p:sp>
      <p:pic>
        <p:nvPicPr>
          <p:cNvPr id="3074" name="Picture 2" descr="https://www.wga.hu/art/b/blake/00ober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137" y="908720"/>
            <a:ext cx="8043726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William Blake:</a:t>
            </a:r>
            <a:r>
              <a:rPr lang="hu-HU" sz="2400" b="1" dirty="0" smtClean="0"/>
              <a:t> Julius Caesar partraszállása, </a:t>
            </a:r>
            <a:r>
              <a:rPr lang="hu-HU" sz="2400" dirty="0" smtClean="0"/>
              <a:t>1793,  Akvarellek tintával befejezve,</a:t>
            </a:r>
            <a:r>
              <a:rPr lang="en-US" sz="2400" dirty="0" smtClean="0"/>
              <a:t> The Robert Taylor collection at Princeton University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New Jersey</a:t>
            </a:r>
            <a:endParaRPr lang="hu-HU" sz="2400" dirty="0"/>
          </a:p>
        </p:txBody>
      </p:sp>
      <p:pic>
        <p:nvPicPr>
          <p:cNvPr id="8194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196752"/>
            <a:ext cx="7632848" cy="5429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76672"/>
            <a:ext cx="4067944" cy="385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400" b="1" u="sng" dirty="0" smtClean="0"/>
          </a:p>
          <a:p>
            <a:pPr algn="ctr">
              <a:lnSpc>
                <a:spcPts val="2400"/>
              </a:lnSpc>
            </a:pPr>
            <a:r>
              <a:rPr lang="hu-HU" sz="2400" b="1" u="sng" dirty="0" smtClean="0"/>
              <a:t>William Blake  </a:t>
            </a:r>
          </a:p>
          <a:p>
            <a:pPr algn="ctr">
              <a:lnSpc>
                <a:spcPts val="2400"/>
              </a:lnSpc>
            </a:pPr>
            <a:r>
              <a:rPr lang="hu-HU" sz="2400" b="1" dirty="0" err="1" smtClean="0"/>
              <a:t>America</a:t>
            </a:r>
            <a:r>
              <a:rPr lang="hu-HU" sz="2400" b="1" dirty="0" smtClean="0"/>
              <a:t>: Prófécia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( 1. tábla, előlap)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1793 </a:t>
            </a:r>
          </a:p>
          <a:p>
            <a:pPr algn="ctr">
              <a:lnSpc>
                <a:spcPts val="2400"/>
              </a:lnSpc>
            </a:pPr>
            <a:r>
              <a:rPr lang="sv-SE" sz="2400" dirty="0" smtClean="0"/>
              <a:t>barna nyomat , toll , fekete tinta és akvarell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sv-SE" sz="2400" dirty="0" smtClean="0"/>
              <a:t> krémszínű papíron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235 x 168 mm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Yale Center </a:t>
            </a:r>
            <a:r>
              <a:rPr lang="hu-HU" sz="2400" dirty="0" err="1" smtClean="0"/>
              <a:t>for</a:t>
            </a:r>
            <a:r>
              <a:rPr lang="hu-HU" sz="2400" dirty="0" smtClean="0"/>
              <a:t> British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Art Yale University 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New </a:t>
            </a:r>
            <a:r>
              <a:rPr lang="hu-HU" sz="2400" dirty="0" err="1" smtClean="0"/>
              <a:t>Haven</a:t>
            </a:r>
            <a:endParaRPr lang="hu-HU" sz="2400" dirty="0"/>
          </a:p>
        </p:txBody>
      </p:sp>
      <p:pic>
        <p:nvPicPr>
          <p:cNvPr id="6146" name="Picture 2" descr="https://upload.wikimedia.org/wikipedia/commons/thumb/0/0a/William_Blake_-_America._A_Prophecy%2C_Plate_1%2C_Frontispiece_-_Google_Art_Project.jpg/734px-William_Blake_-_America._A_Prophecy%2C_Plate_1%2C_Frontispiece_-_Google_Art_Project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4067944" y="0"/>
            <a:ext cx="49205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692696"/>
            <a:ext cx="3635896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William Blake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A Napok Őse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1793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Rézkarc, toll, tus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akvarell papír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dirty="0" err="1" smtClean="0"/>
              <a:t>Stapleton</a:t>
            </a:r>
            <a:r>
              <a:rPr lang="hu-HU" sz="2400" dirty="0" smtClean="0"/>
              <a:t> </a:t>
            </a:r>
            <a:r>
              <a:rPr lang="hu-HU" sz="2400" dirty="0" err="1" smtClean="0"/>
              <a:t>Historical</a:t>
            </a:r>
            <a:r>
              <a:rPr lang="hu-HU" sz="2400" dirty="0" smtClean="0"/>
              <a:t>  </a:t>
            </a:r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Collection</a:t>
            </a:r>
            <a:r>
              <a:rPr lang="hu-HU" sz="2400" dirty="0" smtClean="0"/>
              <a:t>, London</a:t>
            </a:r>
          </a:p>
        </p:txBody>
      </p:sp>
      <p:pic>
        <p:nvPicPr>
          <p:cNvPr id="2050" name="Picture 2" descr="https://www.wga.hu/art/b/blake/01ancie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0"/>
            <a:ext cx="4799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Polgár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874</Words>
  <Application>Microsoft Office PowerPoint</Application>
  <PresentationFormat>Diavetítés a képernyőre (4:3 oldalarány)</PresentationFormat>
  <Paragraphs>171</Paragraphs>
  <Slides>39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0" baseType="lpstr">
      <vt:lpstr>Office-téma</vt:lpstr>
      <vt:lpstr>WILLIAM BLAKE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BLACE</dc:title>
  <dc:creator>.Piroska</dc:creator>
  <cp:lastModifiedBy>Judit</cp:lastModifiedBy>
  <cp:revision>25</cp:revision>
  <dcterms:created xsi:type="dcterms:W3CDTF">2024-11-04T20:01:51Z</dcterms:created>
  <dcterms:modified xsi:type="dcterms:W3CDTF">2024-11-06T17:30:18Z</dcterms:modified>
</cp:coreProperties>
</file>