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272" r:id="rId3"/>
    <p:sldId id="315" r:id="rId4"/>
    <p:sldId id="322" r:id="rId5"/>
    <p:sldId id="324" r:id="rId6"/>
    <p:sldId id="323" r:id="rId7"/>
    <p:sldId id="321" r:id="rId8"/>
    <p:sldId id="317" r:id="rId9"/>
    <p:sldId id="318" r:id="rId10"/>
    <p:sldId id="319" r:id="rId11"/>
    <p:sldId id="320" r:id="rId12"/>
    <p:sldId id="326" r:id="rId13"/>
    <p:sldId id="316" r:id="rId14"/>
    <p:sldId id="325" r:id="rId15"/>
    <p:sldId id="258" r:id="rId16"/>
    <p:sldId id="259" r:id="rId17"/>
    <p:sldId id="268" r:id="rId18"/>
    <p:sldId id="264" r:id="rId19"/>
    <p:sldId id="269" r:id="rId20"/>
    <p:sldId id="261" r:id="rId21"/>
    <p:sldId id="262" r:id="rId22"/>
    <p:sldId id="267" r:id="rId23"/>
    <p:sldId id="270" r:id="rId24"/>
    <p:sldId id="265" r:id="rId25"/>
    <p:sldId id="266" r:id="rId26"/>
    <p:sldId id="263" r:id="rId27"/>
    <p:sldId id="260" r:id="rId28"/>
    <p:sldId id="271" r:id="rId29"/>
    <p:sldId id="273" r:id="rId30"/>
    <p:sldId id="274" r:id="rId31"/>
    <p:sldId id="277" r:id="rId32"/>
    <p:sldId id="282" r:id="rId33"/>
    <p:sldId id="275" r:id="rId34"/>
    <p:sldId id="278" r:id="rId35"/>
    <p:sldId id="279" r:id="rId36"/>
    <p:sldId id="281" r:id="rId37"/>
    <p:sldId id="280" r:id="rId38"/>
    <p:sldId id="283" r:id="rId39"/>
    <p:sldId id="276" r:id="rId40"/>
    <p:sldId id="284" r:id="rId41"/>
    <p:sldId id="286" r:id="rId42"/>
    <p:sldId id="293" r:id="rId43"/>
    <p:sldId id="287" r:id="rId44"/>
    <p:sldId id="288" r:id="rId45"/>
    <p:sldId id="295" r:id="rId46"/>
    <p:sldId id="289" r:id="rId47"/>
    <p:sldId id="290" r:id="rId48"/>
    <p:sldId id="296" r:id="rId49"/>
    <p:sldId id="294" r:id="rId50"/>
    <p:sldId id="292" r:id="rId51"/>
    <p:sldId id="285" r:id="rId52"/>
    <p:sldId id="297" r:id="rId53"/>
    <p:sldId id="291" r:id="rId54"/>
    <p:sldId id="298" r:id="rId55"/>
    <p:sldId id="299" r:id="rId56"/>
    <p:sldId id="300" r:id="rId57"/>
    <p:sldId id="302" r:id="rId58"/>
    <p:sldId id="314" r:id="rId59"/>
    <p:sldId id="313" r:id="rId60"/>
    <p:sldId id="312" r:id="rId61"/>
    <p:sldId id="311" r:id="rId62"/>
    <p:sldId id="309" r:id="rId63"/>
    <p:sldId id="310" r:id="rId64"/>
    <p:sldId id="307" r:id="rId65"/>
    <p:sldId id="308" r:id="rId66"/>
    <p:sldId id="304" r:id="rId67"/>
    <p:sldId id="305" r:id="rId68"/>
    <p:sldId id="306" r:id="rId69"/>
    <p:sldId id="303" r:id="rId7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-965" y="35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CF37F-36DD-4637-932C-9C1D3D7ECB88}" type="datetimeFigureOut">
              <a:rPr lang="hu-HU" smtClean="0"/>
              <a:pPr/>
              <a:t>2024. 11. 01.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3E8D0-031C-442A-9C85-29EF80802BA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8055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A2BB6-9853-4B14-A6E2-25F26A0173FD}" type="slidenum">
              <a:rPr lang="hu-HU" smtClean="0"/>
              <a:pPr/>
              <a:t>65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2043-C709-44B2-BE09-432052D67B7F}" type="datetimeFigureOut">
              <a:rPr lang="hu-HU" smtClean="0"/>
              <a:pPr/>
              <a:t>2024. 11. 01.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61B0-9877-4017-919A-1FDF0170BF2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2043-C709-44B2-BE09-432052D67B7F}" type="datetimeFigureOut">
              <a:rPr lang="hu-HU" smtClean="0"/>
              <a:pPr/>
              <a:t>2024. 11. 01.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61B0-9877-4017-919A-1FDF0170BF2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2043-C709-44B2-BE09-432052D67B7F}" type="datetimeFigureOut">
              <a:rPr lang="hu-HU" smtClean="0"/>
              <a:pPr/>
              <a:t>2024. 11. 01.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61B0-9877-4017-919A-1FDF0170BF2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2043-C709-44B2-BE09-432052D67B7F}" type="datetimeFigureOut">
              <a:rPr lang="hu-HU" smtClean="0"/>
              <a:pPr/>
              <a:t>2024. 11. 01.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61B0-9877-4017-919A-1FDF0170BF2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2043-C709-44B2-BE09-432052D67B7F}" type="datetimeFigureOut">
              <a:rPr lang="hu-HU" smtClean="0"/>
              <a:pPr/>
              <a:t>2024. 11. 01.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61B0-9877-4017-919A-1FDF0170BF2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2043-C709-44B2-BE09-432052D67B7F}" type="datetimeFigureOut">
              <a:rPr lang="hu-HU" smtClean="0"/>
              <a:pPr/>
              <a:t>2024. 11. 01.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61B0-9877-4017-919A-1FDF0170BF2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2043-C709-44B2-BE09-432052D67B7F}" type="datetimeFigureOut">
              <a:rPr lang="hu-HU" smtClean="0"/>
              <a:pPr/>
              <a:t>2024. 11. 01.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61B0-9877-4017-919A-1FDF0170BF2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2043-C709-44B2-BE09-432052D67B7F}" type="datetimeFigureOut">
              <a:rPr lang="hu-HU" smtClean="0"/>
              <a:pPr/>
              <a:t>2024. 11. 01.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61B0-9877-4017-919A-1FDF0170BF2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2043-C709-44B2-BE09-432052D67B7F}" type="datetimeFigureOut">
              <a:rPr lang="hu-HU" smtClean="0"/>
              <a:pPr/>
              <a:t>2024. 11. 01.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61B0-9877-4017-919A-1FDF0170BF2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2043-C709-44B2-BE09-432052D67B7F}" type="datetimeFigureOut">
              <a:rPr lang="hu-HU" smtClean="0"/>
              <a:pPr/>
              <a:t>2024. 11. 01.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61B0-9877-4017-919A-1FDF0170BF2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2043-C709-44B2-BE09-432052D67B7F}" type="datetimeFigureOut">
              <a:rPr lang="hu-HU" smtClean="0"/>
              <a:pPr/>
              <a:t>2024. 11. 01.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61B0-9877-4017-919A-1FDF0170BF2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52043-C709-44B2-BE09-432052D67B7F}" type="datetimeFigureOut">
              <a:rPr lang="hu-HU" smtClean="0"/>
              <a:pPr/>
              <a:t>2024. 11. 01.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061B0-9877-4017-919A-1FDF0170BF2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Fontaine_des_Quatre-Parties-du-Monde" TargetMode="Externa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>
                <a:latin typeface="Arial Black" pitchFamily="34" charset="0"/>
              </a:rPr>
              <a:t>EURÓPAI ROMANTIKUS FESTŐK</a:t>
            </a:r>
            <a:endParaRPr lang="hu-HU" b="1" dirty="0">
              <a:latin typeface="Arial Black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1"/>
                </a:solidFill>
                <a:latin typeface="Arial Black" pitchFamily="34" charset="0"/>
              </a:rPr>
              <a:t>ÉS  </a:t>
            </a:r>
          </a:p>
          <a:p>
            <a:r>
              <a:rPr lang="hu-HU" sz="4400" b="1" dirty="0" smtClean="0">
                <a:solidFill>
                  <a:schemeClr val="tx1"/>
                </a:solidFill>
                <a:latin typeface="Arial Black" pitchFamily="34" charset="0"/>
              </a:rPr>
              <a:t>SZOBRÁSZ</a:t>
            </a:r>
            <a:endParaRPr lang="hu-HU" sz="4400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dirty="0" smtClean="0"/>
              <a:t> </a:t>
            </a:r>
            <a:r>
              <a:rPr lang="hu-HU" sz="2400" b="1" u="sng" dirty="0" err="1" smtClean="0"/>
              <a:t>Knud</a:t>
            </a:r>
            <a:r>
              <a:rPr lang="hu-HU" sz="2400" b="1" u="sng" dirty="0" smtClean="0"/>
              <a:t> </a:t>
            </a:r>
            <a:r>
              <a:rPr lang="hu-HU" sz="2400" b="1" u="sng" dirty="0" err="1" smtClean="0"/>
              <a:t>Bergslien</a:t>
            </a:r>
            <a:r>
              <a:rPr lang="hu-HU" sz="2400" b="1" dirty="0" smtClean="0"/>
              <a:t>: </a:t>
            </a:r>
            <a:r>
              <a:rPr lang="hu-HU" sz="2400" b="1" dirty="0" err="1" smtClean="0"/>
              <a:t>Sverre</a:t>
            </a:r>
            <a:r>
              <a:rPr lang="hu-HU" sz="2400" b="1" dirty="0" smtClean="0"/>
              <a:t> király hóviharban a </a:t>
            </a:r>
            <a:r>
              <a:rPr lang="hu-HU" sz="2400" b="1" dirty="0" err="1" smtClean="0"/>
              <a:t>Voss-hegységben</a:t>
            </a:r>
            <a:r>
              <a:rPr lang="hu-HU" sz="2400" b="1" dirty="0" smtClean="0"/>
              <a:t>, </a:t>
            </a:r>
            <a:r>
              <a:rPr lang="hu-HU" sz="2400" dirty="0" smtClean="0"/>
              <a:t>1870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olaj, vászon</a:t>
            </a:r>
          </a:p>
        </p:txBody>
      </p:sp>
      <p:pic>
        <p:nvPicPr>
          <p:cNvPr id="9218" name="Picture 2" descr="Ké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980728"/>
            <a:ext cx="7620000" cy="5543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412776"/>
            <a:ext cx="3131840" cy="2866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err="1" smtClean="0"/>
              <a:t>Knud</a:t>
            </a:r>
            <a:r>
              <a:rPr lang="hu-HU" sz="2400" b="1" u="sng" dirty="0" smtClean="0"/>
              <a:t> </a:t>
            </a:r>
            <a:r>
              <a:rPr lang="hu-HU" sz="2400" b="1" u="sng" dirty="0" err="1" smtClean="0"/>
              <a:t>Bergslien</a:t>
            </a:r>
            <a:r>
              <a:rPr lang="hu-HU" sz="2400" b="1" u="sng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A művész apja, </a:t>
            </a:r>
            <a:r>
              <a:rPr lang="hu-HU" sz="2400" b="1" dirty="0" err="1" smtClean="0"/>
              <a:t>Lars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Bergslien</a:t>
            </a:r>
            <a:r>
              <a:rPr lang="hu-HU" sz="2400" b="1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1870 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olaj, vászon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59,5 x 49,5 cm </a:t>
            </a:r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National Museum of Art, Architecture and Design</a:t>
            </a:r>
            <a:r>
              <a:rPr lang="hu-HU" sz="2400" dirty="0" smtClean="0"/>
              <a:t>, Oslo</a:t>
            </a:r>
            <a:endParaRPr lang="hu-HU" sz="2400" dirty="0"/>
          </a:p>
        </p:txBody>
      </p:sp>
      <p:pic>
        <p:nvPicPr>
          <p:cNvPr id="95234" name="Picture 2" descr="https://upload.wikimedia.org/wikipedia/commons/thumb/d/d8/Knud_Bergslien_-_The_Artist%27s_Father%2C_Lars_Bergslien_-_NG.M.00241_-_National_Museum_of_Art%2C_Architecture_and_Design.jpg/828px-Knud_Bergslien_-_The_Artist%27s_Father%2C_Lars_Bergslien_-_NG.M.00241_-_National_Museum_of_Art%2C_Architecture_and_Design.jpg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3177888" y="0"/>
            <a:ext cx="555075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Johan Fredrik Eckersber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71106" y="0"/>
            <a:ext cx="5818028" cy="68580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764704"/>
            <a:ext cx="313184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err="1" smtClean="0"/>
              <a:t>Knud</a:t>
            </a:r>
            <a:r>
              <a:rPr lang="hu-HU" sz="2400" b="1" u="sng" dirty="0" smtClean="0"/>
              <a:t> </a:t>
            </a:r>
            <a:r>
              <a:rPr lang="hu-HU" sz="2400" b="1" u="sng" dirty="0" err="1" smtClean="0"/>
              <a:t>Bergslien</a:t>
            </a:r>
            <a:r>
              <a:rPr lang="hu-HU" sz="2400" b="1" u="sng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</a:t>
            </a:r>
            <a:r>
              <a:rPr lang="hu-HU" sz="2400" b="1" dirty="0" err="1" smtClean="0"/>
              <a:t>Johan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Fredrik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Eckersberg</a:t>
            </a:r>
            <a:r>
              <a:rPr lang="de-DE" sz="2400" b="1" dirty="0" smtClean="0"/>
              <a:t> </a:t>
            </a:r>
            <a:r>
              <a:rPr lang="hu-HU" sz="2400" b="1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1871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olaj, vászon  </a:t>
            </a:r>
          </a:p>
          <a:p>
            <a:pPr algn="ctr">
              <a:lnSpc>
                <a:spcPts val="2400"/>
              </a:lnSpc>
            </a:pPr>
            <a:r>
              <a:rPr lang="de-DE" sz="2400" dirty="0" smtClean="0"/>
              <a:t>69 </a:t>
            </a:r>
            <a:r>
              <a:rPr lang="hu-HU" sz="2400" dirty="0" smtClean="0"/>
              <a:t>x</a:t>
            </a:r>
            <a:r>
              <a:rPr lang="de-DE" sz="2400" dirty="0" smtClean="0"/>
              <a:t> 59.5 cm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National Museum of </a:t>
            </a:r>
            <a:r>
              <a:rPr lang="hu-HU" sz="2400" dirty="0" err="1" smtClean="0"/>
              <a:t>Norway</a:t>
            </a:r>
            <a:r>
              <a:rPr lang="hu-HU" sz="2400" dirty="0" smtClean="0"/>
              <a:t>, Oslo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err="1" smtClean="0"/>
              <a:t>Knud</a:t>
            </a:r>
            <a:r>
              <a:rPr lang="hu-HU" sz="2400" b="1" u="sng" dirty="0" smtClean="0"/>
              <a:t>  </a:t>
            </a:r>
            <a:r>
              <a:rPr lang="hu-HU" sz="2400" b="1" u="sng" dirty="0" err="1" smtClean="0"/>
              <a:t>Bergslien</a:t>
            </a:r>
            <a:r>
              <a:rPr lang="hu-HU" sz="2400" b="1" dirty="0" smtClean="0"/>
              <a:t>: </a:t>
            </a:r>
            <a:r>
              <a:rPr lang="hu-HU" sz="2400" i="1" dirty="0" smtClean="0"/>
              <a:t> </a:t>
            </a:r>
            <a:r>
              <a:rPr lang="hu-HU" sz="2400" b="1" dirty="0" smtClean="0"/>
              <a:t>II. Oscar király megkoronázása a </a:t>
            </a:r>
            <a:r>
              <a:rPr lang="hu-HU" sz="2400" b="1" dirty="0" err="1" smtClean="0"/>
              <a:t>nidarosi</a:t>
            </a:r>
            <a:r>
              <a:rPr lang="hu-HU" sz="2400" b="1" dirty="0" smtClean="0"/>
              <a:t> katedrálisban, </a:t>
            </a:r>
            <a:r>
              <a:rPr lang="hu-HU" sz="2400" dirty="0" smtClean="0"/>
              <a:t>1875, olaj, vászon, 66 x 73 cm</a:t>
            </a:r>
            <a:endParaRPr lang="hu-HU" sz="2400" dirty="0"/>
          </a:p>
        </p:txBody>
      </p:sp>
      <p:pic>
        <p:nvPicPr>
          <p:cNvPr id="3074" name="Picture 2" descr="Nem érhető el leírás a fényképhez.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635563" y="764704"/>
            <a:ext cx="7872873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548680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err="1" smtClean="0"/>
              <a:t>Knud</a:t>
            </a:r>
            <a:r>
              <a:rPr lang="hu-HU" sz="2400" b="1" u="sng" dirty="0" smtClean="0"/>
              <a:t>  </a:t>
            </a:r>
            <a:r>
              <a:rPr lang="hu-HU" sz="2400" b="1" u="sng" dirty="0" err="1" smtClean="0"/>
              <a:t>Bergslien</a:t>
            </a:r>
            <a:r>
              <a:rPr lang="hu-HU" sz="2400" b="1" dirty="0" smtClean="0"/>
              <a:t>: Észak-norvég idilli fjord, </a:t>
            </a:r>
            <a:r>
              <a:rPr lang="hu-HU" sz="2400" dirty="0" smtClean="0"/>
              <a:t>1899, olaj, vászon</a:t>
            </a:r>
            <a:endParaRPr lang="hu-HU" sz="2400" dirty="0"/>
          </a:p>
        </p:txBody>
      </p:sp>
      <p:pic>
        <p:nvPicPr>
          <p:cNvPr id="2050" name="Picture 2" descr="https://upload.wikimedia.org/wikipedia/commons/b/b8/Knud_Bergslien-Nordnorsk_fjordidyll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187227" y="1484784"/>
            <a:ext cx="8769546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4221088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/>
              <a:t>Henry </a:t>
            </a:r>
            <a:r>
              <a:rPr lang="hu-HU" sz="2400" b="1" dirty="0" err="1" smtClean="0"/>
              <a:t>Fuseli</a:t>
            </a:r>
            <a:r>
              <a:rPr lang="hu-HU" sz="2400" dirty="0"/>
              <a:t> (született: Johann Heinrich </a:t>
            </a:r>
            <a:r>
              <a:rPr lang="hu-HU" sz="2400" dirty="0" err="1"/>
              <a:t>Füssli</a:t>
            </a:r>
            <a:r>
              <a:rPr lang="hu-HU" sz="2400" dirty="0"/>
              <a:t>) (</a:t>
            </a:r>
            <a:r>
              <a:rPr lang="hu-HU" sz="2400" dirty="0" smtClean="0"/>
              <a:t>Zürich, </a:t>
            </a:r>
            <a:r>
              <a:rPr lang="hu-HU" sz="2400" dirty="0"/>
              <a:t> </a:t>
            </a:r>
            <a:r>
              <a:rPr lang="hu-HU" sz="2400" dirty="0" smtClean="0"/>
              <a:t>1741.</a:t>
            </a:r>
            <a:r>
              <a:rPr lang="hu-HU" sz="2400" dirty="0"/>
              <a:t> február 7. – </a:t>
            </a:r>
            <a:r>
              <a:rPr lang="hu-HU" sz="2400" dirty="0" smtClean="0"/>
              <a:t>London 1825</a:t>
            </a:r>
            <a:r>
              <a:rPr lang="hu-HU" sz="2400" dirty="0"/>
              <a:t> április 17</a:t>
            </a:r>
            <a:r>
              <a:rPr lang="hu-HU" sz="2400" dirty="0" smtClean="0"/>
              <a:t>.</a:t>
            </a:r>
            <a:r>
              <a:rPr lang="hu-HU" sz="2400" dirty="0"/>
              <a:t> </a:t>
            </a:r>
            <a:r>
              <a:rPr lang="hu-HU" sz="2400" dirty="0" smtClean="0"/>
              <a:t> svájci származású romantikus</a:t>
            </a:r>
            <a:r>
              <a:rPr lang="hu-HU" sz="2400" dirty="0"/>
              <a:t> </a:t>
            </a:r>
            <a:r>
              <a:rPr lang="hu-HU" sz="2400" dirty="0" smtClean="0"/>
              <a:t> </a:t>
            </a:r>
            <a:r>
              <a:rPr lang="hu-HU" sz="2400" dirty="0"/>
              <a:t>festő, grafikus és művészeti író. Élete java részét Angliában töltötte, a Királyi </a:t>
            </a:r>
            <a:r>
              <a:rPr lang="hu-HU" sz="2400" dirty="0" smtClean="0"/>
              <a:t>Akadémia</a:t>
            </a:r>
            <a:r>
              <a:rPr lang="hu-HU" sz="2400" dirty="0"/>
              <a:t> </a:t>
            </a:r>
            <a:r>
              <a:rPr lang="hu-HU" sz="2400" dirty="0" smtClean="0"/>
              <a:t>tagjává </a:t>
            </a:r>
            <a:r>
              <a:rPr lang="hu-HU" sz="2400" dirty="0"/>
              <a:t>választották. Sok alkotása (akárcsak </a:t>
            </a:r>
            <a:r>
              <a:rPr lang="hu-HU" sz="2400" i="1" dirty="0"/>
              <a:t>A rémálom</a:t>
            </a:r>
            <a:r>
              <a:rPr lang="hu-HU" sz="2400" dirty="0"/>
              <a:t>) foglalkozik a természetfelettivel. Hatása érezhető a kor ifjabb romantikus művészein, főleg William Blake-nél.</a:t>
            </a:r>
          </a:p>
        </p:txBody>
      </p:sp>
      <p:pic>
        <p:nvPicPr>
          <p:cNvPr id="28674" name="Picture 2" descr="James Northcote festménye, 1778)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6948264" y="0"/>
            <a:ext cx="1907704" cy="2296876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242088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b="1" dirty="0" smtClean="0">
                <a:latin typeface="Arial Black" pitchFamily="34" charset="0"/>
              </a:rPr>
              <a:t>HENRY FUSELI </a:t>
            </a:r>
          </a:p>
          <a:p>
            <a:pPr algn="ctr"/>
            <a:r>
              <a:rPr lang="hu-HU" sz="3200" b="1" dirty="0" smtClean="0">
                <a:latin typeface="Arial Black" pitchFamily="34" charset="0"/>
              </a:rPr>
              <a:t>1741-1825</a:t>
            </a:r>
            <a:endParaRPr lang="hu-HU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1166842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Henry </a:t>
            </a:r>
            <a:r>
              <a:rPr lang="hu-HU" sz="2400" dirty="0" err="1" smtClean="0"/>
              <a:t>Fuseli</a:t>
            </a:r>
            <a:r>
              <a:rPr lang="hu-HU" sz="2400" dirty="0" smtClean="0"/>
              <a:t> svájci művész által festett romantikus alkotások még sokáig éltek a 18-19. században. </a:t>
            </a:r>
          </a:p>
          <a:p>
            <a:r>
              <a:rPr lang="hu-HU" sz="2400" dirty="0" smtClean="0"/>
              <a:t>Legismertebb festménye, a „The </a:t>
            </a:r>
            <a:r>
              <a:rPr lang="hu-HU" sz="2400" dirty="0" err="1" smtClean="0"/>
              <a:t>Nightmare</a:t>
            </a:r>
            <a:r>
              <a:rPr lang="hu-HU" sz="2400" dirty="0" smtClean="0"/>
              <a:t>” . </a:t>
            </a:r>
          </a:p>
          <a:p>
            <a:r>
              <a:rPr lang="hu-HU" sz="2400" dirty="0" err="1" smtClean="0"/>
              <a:t>Vonzottaák</a:t>
            </a:r>
            <a:r>
              <a:rPr lang="hu-HU" sz="2400" dirty="0" smtClean="0"/>
              <a:t> a természetfeletti és sötét témák.</a:t>
            </a:r>
          </a:p>
          <a:p>
            <a:r>
              <a:rPr lang="hu-HU" sz="2400" dirty="0" smtClean="0"/>
              <a:t>Élete nagy részét Nagy-Britanniában töltötte, festett </a:t>
            </a:r>
            <a:r>
              <a:rPr lang="hu-HU" sz="2400" dirty="0" err="1" smtClean="0"/>
              <a:t>Boydell</a:t>
            </a:r>
            <a:r>
              <a:rPr lang="hu-HU" sz="2400" dirty="0" smtClean="0"/>
              <a:t> híres Shakespeare Galériájának, és létrehozta saját Milton Galériáját. </a:t>
            </a:r>
          </a:p>
          <a:p>
            <a:r>
              <a:rPr lang="hu-HU" sz="2400" dirty="0" smtClean="0"/>
              <a:t>Sok éven át kapcsolatban állt a Királyi Akadémiával, festőprofesszori és őrzői címet viselve. </a:t>
            </a:r>
          </a:p>
          <a:p>
            <a:r>
              <a:rPr lang="hu-HU" sz="2400" dirty="0" smtClean="0"/>
              <a:t> Az olyan neves művészekre gyakorolt ​​befolyással, mint William Blake.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Henry </a:t>
            </a:r>
            <a:r>
              <a:rPr lang="hu-HU" sz="2400" b="1" u="sng" dirty="0" err="1" smtClean="0"/>
              <a:t>Fuseli</a:t>
            </a:r>
            <a:r>
              <a:rPr lang="hu-HU" sz="2400" b="1" dirty="0" smtClean="0"/>
              <a:t>: </a:t>
            </a:r>
            <a:r>
              <a:rPr lang="hu-HU" sz="2400" b="1" dirty="0" err="1" smtClean="0"/>
              <a:t>Percival</a:t>
            </a:r>
            <a:r>
              <a:rPr lang="hu-HU" sz="2400" b="1" dirty="0" smtClean="0"/>
              <a:t> kiszabadítja </a:t>
            </a:r>
            <a:r>
              <a:rPr lang="hu-HU" sz="2400" b="1" dirty="0" err="1" smtClean="0"/>
              <a:t>Belisane-t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Urma</a:t>
            </a:r>
            <a:r>
              <a:rPr lang="hu-HU" sz="2400" b="1" dirty="0" smtClean="0"/>
              <a:t> varázsából</a:t>
            </a:r>
            <a:r>
              <a:rPr lang="hu-HU" sz="2400" dirty="0" smtClean="0"/>
              <a:t>, 1783 olaj, vászon 991 x 1257 mm, </a:t>
            </a:r>
            <a:r>
              <a:rPr lang="hu-HU" sz="2400" dirty="0" err="1" smtClean="0"/>
              <a:t>Tate</a:t>
            </a:r>
            <a:r>
              <a:rPr lang="hu-HU" sz="2400" dirty="0" smtClean="0"/>
              <a:t>, London</a:t>
            </a:r>
            <a:endParaRPr lang="hu-HU" sz="2400" dirty="0"/>
          </a:p>
        </p:txBody>
      </p:sp>
      <p:pic>
        <p:nvPicPr>
          <p:cNvPr id="1026" name="Picture 2" descr="fuseli percival szállító belisane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806633" y="908720"/>
            <a:ext cx="7530734" cy="5949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enry Fuseli a művész feleségének portréja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3798126" y="-54768"/>
            <a:ext cx="5345874" cy="6912768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476672"/>
            <a:ext cx="3707904" cy="2866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Henry </a:t>
            </a:r>
            <a:r>
              <a:rPr lang="hu-HU" sz="2400" b="1" u="sng" dirty="0" err="1" smtClean="0"/>
              <a:t>Fuseli</a:t>
            </a:r>
            <a:endParaRPr lang="hu-HU" sz="2400" b="1" u="sng" dirty="0" smtClean="0"/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A művész feleségének (</a:t>
            </a:r>
            <a:r>
              <a:rPr lang="hu-HU" sz="2400" b="1" dirty="0" err="1" smtClean="0"/>
              <a:t>Sophia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Rawlins</a:t>
            </a:r>
            <a:r>
              <a:rPr lang="hu-HU" sz="2400" b="1" dirty="0" smtClean="0"/>
              <a:t>) portréja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1790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fekete toll, akvarell fekete ceruza felett papíron</a:t>
            </a:r>
            <a:br>
              <a:rPr lang="hu-HU" sz="2400" dirty="0" smtClean="0"/>
            </a:br>
            <a:r>
              <a:rPr lang="hu-HU" sz="2400" dirty="0" smtClean="0"/>
              <a:t>228 × 178 mm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Szépművészeti Múzeum Budapest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 dirty="0" smtClean="0"/>
              <a:t> </a:t>
            </a:r>
            <a:r>
              <a:rPr lang="hu-HU" sz="2400" b="1" u="sng" dirty="0" smtClean="0"/>
              <a:t>Henry </a:t>
            </a:r>
            <a:r>
              <a:rPr lang="hu-HU" sz="2400" b="1" u="sng" dirty="0" err="1" smtClean="0"/>
              <a:t>Fuseli</a:t>
            </a:r>
            <a:r>
              <a:rPr lang="hu-HU" sz="2400" b="1" u="sng" dirty="0" smtClean="0"/>
              <a:t>: </a:t>
            </a:r>
            <a:r>
              <a:rPr lang="en-US" sz="2400" b="1" dirty="0" err="1" smtClean="0"/>
              <a:t>Titánia</a:t>
            </a:r>
            <a:r>
              <a:rPr lang="en-US" sz="2400" b="1" dirty="0" smtClean="0"/>
              <a:t> </a:t>
            </a:r>
            <a:r>
              <a:rPr lang="hu-HU" sz="2400" b="1" dirty="0" smtClean="0"/>
              <a:t>és</a:t>
            </a:r>
            <a:r>
              <a:rPr lang="en-US" sz="2400" b="1" dirty="0" smtClean="0"/>
              <a:t> Bottom</a:t>
            </a:r>
            <a:r>
              <a:rPr lang="hu-HU" sz="2400" b="1" dirty="0" smtClean="0"/>
              <a:t>, </a:t>
            </a:r>
            <a:r>
              <a:rPr lang="en-US" sz="2400" dirty="0" smtClean="0"/>
              <a:t> 1790</a:t>
            </a:r>
            <a:r>
              <a:rPr lang="hu-HU" sz="2400" dirty="0" smtClean="0"/>
              <a:t>, olaj, vászon, 217,2 x 275,6 cm  </a:t>
            </a:r>
          </a:p>
          <a:p>
            <a:pPr algn="ctr">
              <a:lnSpc>
                <a:spcPts val="2400"/>
              </a:lnSpc>
            </a:pPr>
            <a:r>
              <a:rPr lang="hu-HU" sz="2400" dirty="0" err="1" smtClean="0"/>
              <a:t>Tate</a:t>
            </a:r>
            <a:r>
              <a:rPr lang="hu-HU" sz="2400" dirty="0" smtClean="0"/>
              <a:t>, London</a:t>
            </a:r>
            <a:endParaRPr lang="en-US" sz="2400" dirty="0"/>
          </a:p>
        </p:txBody>
      </p:sp>
      <p:pic>
        <p:nvPicPr>
          <p:cNvPr id="36866" name="Picture 2" descr="henry fuseli titán és alsó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45483" y="836712"/>
            <a:ext cx="7253033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59532" y="920621"/>
            <a:ext cx="84249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400" b="1" dirty="0" smtClean="0"/>
          </a:p>
          <a:p>
            <a:pPr algn="ctr"/>
            <a:endParaRPr lang="hu-HU" sz="2400" b="1" dirty="0">
              <a:latin typeface="Arial Black" pitchFamily="34" charset="0"/>
            </a:endParaRPr>
          </a:p>
          <a:p>
            <a:pPr algn="ctr"/>
            <a:r>
              <a:rPr lang="hu-HU" sz="2400" b="1" u="sng" dirty="0" smtClean="0">
                <a:latin typeface="Arial Black" pitchFamily="34" charset="0"/>
              </a:rPr>
              <a:t>FESTŐK</a:t>
            </a:r>
            <a:r>
              <a:rPr lang="hu-HU" sz="2400" b="1" dirty="0" smtClean="0">
                <a:latin typeface="Arial Black" pitchFamily="34" charset="0"/>
              </a:rPr>
              <a:t> </a:t>
            </a:r>
          </a:p>
          <a:p>
            <a:endParaRPr lang="hu-HU" sz="2400" b="1" dirty="0"/>
          </a:p>
          <a:p>
            <a:r>
              <a:rPr lang="hu-HU" sz="2000" b="1" dirty="0" smtClean="0">
                <a:latin typeface="Arial Black" pitchFamily="34" charset="0"/>
              </a:rPr>
              <a:t>HENRY  FUSELI                                                  1741-1825 </a:t>
            </a:r>
          </a:p>
          <a:p>
            <a:r>
              <a:rPr lang="hu-HU" sz="2000" b="1" dirty="0" smtClean="0">
                <a:latin typeface="Arial Black" pitchFamily="34" charset="0"/>
              </a:rPr>
              <a:t>JOHAN CHRISTIAN DAHL                                   1788-1857</a:t>
            </a:r>
            <a:r>
              <a:rPr lang="hu-HU" sz="2000" dirty="0" smtClean="0">
                <a:latin typeface="Arial Black" pitchFamily="34" charset="0"/>
              </a:rPr>
              <a:t>  </a:t>
            </a:r>
          </a:p>
          <a:p>
            <a:r>
              <a:rPr lang="hu-HU" sz="2000" b="1" dirty="0" smtClean="0">
                <a:latin typeface="Arial Black" pitchFamily="34" charset="0"/>
              </a:rPr>
              <a:t>BAREND CORNELIS KOEKKOEK                        1803-1862 </a:t>
            </a:r>
          </a:p>
          <a:p>
            <a:r>
              <a:rPr lang="hu-HU" sz="2000" b="1" dirty="0" smtClean="0">
                <a:latin typeface="Arial Black" pitchFamily="34" charset="0"/>
              </a:rPr>
              <a:t>KNUD LARSEN BERGSLIEN                                1827-1908</a:t>
            </a:r>
            <a:endParaRPr lang="hu-HU" sz="2000" dirty="0" smtClean="0">
              <a:latin typeface="Arial Black" pitchFamily="34" charset="0"/>
            </a:endParaRPr>
          </a:p>
          <a:p>
            <a:r>
              <a:rPr lang="hu-HU" sz="2400" b="1" dirty="0" smtClean="0"/>
              <a:t>  </a:t>
            </a:r>
          </a:p>
          <a:p>
            <a:endParaRPr lang="hu-HU" sz="2400" b="1" dirty="0" smtClean="0"/>
          </a:p>
          <a:p>
            <a:pPr algn="ctr"/>
            <a:r>
              <a:rPr lang="hu-HU" sz="2400" b="1" u="sng" dirty="0" smtClean="0">
                <a:latin typeface="Arial Black" pitchFamily="34" charset="0"/>
              </a:rPr>
              <a:t>SZOBRÁSZ</a:t>
            </a:r>
            <a:r>
              <a:rPr lang="hu-HU" sz="2400" b="1" dirty="0" smtClean="0"/>
              <a:t> </a:t>
            </a:r>
          </a:p>
          <a:p>
            <a:r>
              <a:rPr lang="hu-HU" sz="2400" b="1" dirty="0" smtClean="0"/>
              <a:t> </a:t>
            </a:r>
          </a:p>
          <a:p>
            <a:r>
              <a:rPr lang="hu-HU" sz="2000" b="1" dirty="0" smtClean="0">
                <a:latin typeface="Arial Black" pitchFamily="34" charset="0"/>
              </a:rPr>
              <a:t>JEAN-BAPTISTE CARPEAUX                               1827-1862</a:t>
            </a:r>
          </a:p>
          <a:p>
            <a:r>
              <a:rPr lang="hu-HU" sz="2400" b="1" dirty="0" smtClean="0"/>
              <a:t>   </a:t>
            </a:r>
          </a:p>
          <a:p>
            <a:endParaRPr lang="hu-H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692696"/>
            <a:ext cx="3347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err="1" smtClean="0"/>
              <a:t>Fuseli</a:t>
            </a:r>
            <a:r>
              <a:rPr lang="hu-HU" sz="2400" b="1" u="sng" dirty="0" smtClean="0"/>
              <a:t> Henry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A rémálom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1790-91</a:t>
            </a:r>
            <a:br>
              <a:rPr lang="en-US" sz="2400" dirty="0" smtClean="0"/>
            </a:br>
            <a:r>
              <a:rPr lang="hu-HU" sz="2400" dirty="0" err="1" smtClean="0"/>
              <a:t>olaj.vászon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 77 x 64 cm</a:t>
            </a:r>
            <a:br>
              <a:rPr lang="en-US" sz="2400" dirty="0" smtClean="0"/>
            </a:br>
            <a:r>
              <a:rPr lang="en-US" sz="2400" dirty="0" smtClean="0"/>
              <a:t>Goethe-Museum Frankfurt</a:t>
            </a:r>
            <a:endParaRPr lang="hu-HU" sz="2400" dirty="0"/>
          </a:p>
        </p:txBody>
      </p:sp>
      <p:pic>
        <p:nvPicPr>
          <p:cNvPr id="41988" name="Picture 4" descr="https://www.wga.hu/art/f/fuseli/05nighto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3372157" y="0"/>
            <a:ext cx="577184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www.wga.hu/art/f/fuseli/05nightx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7864" y="0"/>
            <a:ext cx="5296486" cy="6858000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836712"/>
            <a:ext cx="3347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err="1" smtClean="0"/>
              <a:t>Fuseli</a:t>
            </a:r>
            <a:r>
              <a:rPr lang="hu-HU" sz="2400" b="1" u="sng" dirty="0" smtClean="0"/>
              <a:t> Henry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A rémálom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1790-91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(részlet)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hu-HU" sz="2400" dirty="0" smtClean="0"/>
              <a:t>olaj, vászon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Goethe-Museum Frankfurt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620688"/>
            <a:ext cx="2843808" cy="2866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Henry </a:t>
            </a:r>
            <a:r>
              <a:rPr lang="hu-HU" sz="2400" b="1" u="sng" dirty="0" err="1" smtClean="0"/>
              <a:t>Fuseli</a:t>
            </a:r>
            <a:r>
              <a:rPr lang="hu-HU" sz="2400" b="1" u="sng" dirty="0" smtClean="0"/>
              <a:t>  </a:t>
            </a:r>
          </a:p>
          <a:p>
            <a:pPr algn="ctr">
              <a:lnSpc>
                <a:spcPts val="2400"/>
              </a:lnSpc>
            </a:pPr>
            <a:r>
              <a:rPr lang="hu-HU" sz="2400" b="1" dirty="0" err="1" smtClean="0"/>
              <a:t>Leonore</a:t>
            </a:r>
            <a:r>
              <a:rPr lang="hu-HU" sz="2400" b="1" dirty="0" smtClean="0"/>
              <a:t> felfedezi </a:t>
            </a:r>
            <a:r>
              <a:rPr lang="hu-HU" sz="2400" b="1" dirty="0" err="1" smtClean="0"/>
              <a:t>Alonzo</a:t>
            </a:r>
            <a:r>
              <a:rPr lang="hu-HU" sz="2400" b="1" dirty="0" smtClean="0"/>
              <a:t> hátrahagyott tőrét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1790-es évek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olaj, vászon festett körben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61 x 61 cm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Magángyűjtemény</a:t>
            </a:r>
            <a:endParaRPr lang="hu-HU" sz="2400" dirty="0"/>
          </a:p>
        </p:txBody>
      </p:sp>
      <p:pic>
        <p:nvPicPr>
          <p:cNvPr id="45058" name="Picture 2" descr="https://www.wga.hu/art/f/fuseli/07dagg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9975" y="293720"/>
            <a:ext cx="6284025" cy="6270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566678"/>
            <a:ext cx="3131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Henry </a:t>
            </a:r>
            <a:r>
              <a:rPr lang="hu-HU" sz="2400" b="1" u="sng" dirty="0" err="1" smtClean="0"/>
              <a:t>Fuseli</a:t>
            </a:r>
            <a:r>
              <a:rPr lang="hu-HU" sz="2400" b="1" u="sng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Krisztus eltűnése </a:t>
            </a:r>
            <a:r>
              <a:rPr lang="hu-HU" sz="2400" b="1" dirty="0" err="1" smtClean="0"/>
              <a:t>Emmausban</a:t>
            </a:r>
            <a:r>
              <a:rPr lang="hu-HU" sz="2400" b="1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1792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olaj, vászon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</a:t>
            </a:r>
            <a:r>
              <a:rPr lang="hu-HU" sz="2400" dirty="0" smtClean="0"/>
              <a:t>143,5 x 118,1 cm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Yale Center </a:t>
            </a:r>
            <a:r>
              <a:rPr lang="hu-HU" sz="2400" dirty="0" err="1" smtClean="0"/>
              <a:t>for</a:t>
            </a:r>
            <a:r>
              <a:rPr lang="hu-HU" sz="2400" dirty="0" smtClean="0"/>
              <a:t> British Art, New </a:t>
            </a:r>
            <a:r>
              <a:rPr lang="hu-HU" sz="2400" dirty="0" err="1" smtClean="0"/>
              <a:t>Haven</a:t>
            </a:r>
            <a:r>
              <a:rPr lang="hu-HU" sz="2400" dirty="0" smtClean="0"/>
              <a:t> Connecticut</a:t>
            </a:r>
            <a:endParaRPr lang="hu-HU" sz="2400" dirty="0"/>
          </a:p>
        </p:txBody>
      </p:sp>
      <p:pic>
        <p:nvPicPr>
          <p:cNvPr id="37890" name="Picture 2" descr="fuseli christ eltűnik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9114" y="0"/>
            <a:ext cx="568070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484784"/>
            <a:ext cx="3419872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Henry </a:t>
            </a:r>
            <a:r>
              <a:rPr lang="hu-HU" sz="2400" b="1" u="sng" dirty="0" err="1" smtClean="0"/>
              <a:t>Fuseli</a:t>
            </a:r>
            <a:r>
              <a:rPr lang="hu-HU" sz="2400" b="1" u="sng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Macbeth konzultál a fegyveres fej víziójával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1793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olaj, vászon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 </a:t>
            </a:r>
            <a:r>
              <a:rPr lang="hu-HU" sz="2400" dirty="0" err="1" smtClean="0"/>
              <a:t>Folger</a:t>
            </a:r>
            <a:r>
              <a:rPr lang="hu-HU" sz="2400" dirty="0" smtClean="0"/>
              <a:t> Shakespeare Könyvtár</a:t>
            </a:r>
            <a:endParaRPr lang="hu-HU" sz="2400" dirty="0"/>
          </a:p>
        </p:txBody>
      </p:sp>
      <p:pic>
        <p:nvPicPr>
          <p:cNvPr id="8194" name="Picture 2" descr="fuseli macbeth a fegyveres fej víziójával konzultá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80435" y="0"/>
            <a:ext cx="566356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Henry </a:t>
            </a:r>
            <a:r>
              <a:rPr lang="hu-HU" sz="2400" b="1" u="sng" dirty="0" err="1" smtClean="0"/>
              <a:t>Fuseli</a:t>
            </a:r>
            <a:r>
              <a:rPr lang="hu-HU" sz="2400" b="1" dirty="0" smtClean="0"/>
              <a:t>: A Pásztor álma, </a:t>
            </a:r>
            <a:r>
              <a:rPr lang="hu-HU" sz="2400" dirty="0" smtClean="0"/>
              <a:t>1793, olaj, vászon, 154,5 x 215,5 cm </a:t>
            </a:r>
          </a:p>
          <a:p>
            <a:pPr algn="ctr">
              <a:lnSpc>
                <a:spcPts val="2400"/>
              </a:lnSpc>
            </a:pPr>
            <a:r>
              <a:rPr lang="hu-HU" sz="2400" dirty="0" err="1" smtClean="0"/>
              <a:t>Tate</a:t>
            </a:r>
            <a:r>
              <a:rPr lang="hu-HU" sz="2400" dirty="0" smtClean="0"/>
              <a:t> </a:t>
            </a:r>
            <a:r>
              <a:rPr lang="hu-HU" sz="2400" dirty="0" err="1" smtClean="0"/>
              <a:t>Gallery</a:t>
            </a:r>
            <a:r>
              <a:rPr lang="hu-HU" sz="2400" dirty="0" smtClean="0"/>
              <a:t>, London</a:t>
            </a:r>
            <a:endParaRPr lang="hu-HU" sz="2400" dirty="0"/>
          </a:p>
        </p:txBody>
      </p:sp>
      <p:pic>
        <p:nvPicPr>
          <p:cNvPr id="44034" name="Picture 2" descr="https://www.wga.hu/art/f/fuseli/07dream.jpg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468600" y="980728"/>
            <a:ext cx="8206800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692696"/>
            <a:ext cx="2771800" cy="194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err="1" smtClean="0"/>
              <a:t>Fuseli</a:t>
            </a:r>
            <a:r>
              <a:rPr lang="hu-HU" sz="2400" b="1" u="sng" dirty="0" smtClean="0"/>
              <a:t> Henry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Csend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1799-1801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olaj, vászon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63,5 x 51,5 cm </a:t>
            </a:r>
            <a:r>
              <a:rPr lang="hu-HU" sz="2400" dirty="0" err="1" smtClean="0"/>
              <a:t>Kunsthaus</a:t>
            </a:r>
            <a:r>
              <a:rPr lang="hu-HU" sz="2400" dirty="0" smtClean="0"/>
              <a:t>, Zürich</a:t>
            </a:r>
            <a:endParaRPr lang="hu-HU" sz="2400" dirty="0"/>
          </a:p>
        </p:txBody>
      </p:sp>
      <p:pic>
        <p:nvPicPr>
          <p:cNvPr id="43010" name="Picture 2" descr="https://www.wga.hu/art/f/fuseli/08silenc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2771800" y="0"/>
            <a:ext cx="617837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Henry </a:t>
            </a:r>
            <a:r>
              <a:rPr lang="hu-HU" sz="2400" b="1" u="sng" dirty="0" err="1" smtClean="0"/>
              <a:t>Fuseli</a:t>
            </a:r>
            <a:r>
              <a:rPr lang="hu-HU" sz="2400" b="1" dirty="0" smtClean="0"/>
              <a:t>: </a:t>
            </a:r>
            <a:r>
              <a:rPr lang="hu-HU" sz="2400" b="1" dirty="0" err="1" smtClean="0"/>
              <a:t>Kriemhild</a:t>
            </a:r>
            <a:r>
              <a:rPr lang="hu-HU" sz="2400" b="1" dirty="0" smtClean="0"/>
              <a:t> halott Siegfriedet látja álmában, </a:t>
            </a:r>
            <a:r>
              <a:rPr lang="hu-HU" sz="2400" dirty="0" smtClean="0"/>
              <a:t>1805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olaj, vászon,</a:t>
            </a:r>
            <a:r>
              <a:rPr lang="fr-FR" sz="2400" dirty="0" smtClean="0"/>
              <a:t> 71 </a:t>
            </a:r>
            <a:r>
              <a:rPr lang="hu-HU" sz="2400" dirty="0" smtClean="0"/>
              <a:t>x</a:t>
            </a:r>
            <a:r>
              <a:rPr lang="fr-FR" sz="2400" dirty="0" smtClean="0"/>
              <a:t> 92 cm</a:t>
            </a:r>
            <a:r>
              <a:rPr lang="hu-HU" sz="2400" dirty="0" smtClean="0"/>
              <a:t>, Magángyűjtemény</a:t>
            </a:r>
            <a:endParaRPr lang="hu-HU" sz="2400" dirty="0"/>
          </a:p>
        </p:txBody>
      </p:sp>
      <p:pic>
        <p:nvPicPr>
          <p:cNvPr id="47106" name="Picture 2" descr="https://upload.wikimedia.org/wikipedia/commons/thumb/d/da/Johann_Heinrich_F%C3%BCssli_044.jpg/1280px-Johann_Heinrich_F%C3%BCssli_044.jpg?uselang=fr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943251" y="908720"/>
            <a:ext cx="7257498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908720"/>
            <a:ext cx="3635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smtClean="0"/>
              <a:t>Henry </a:t>
            </a:r>
            <a:r>
              <a:rPr lang="hu-HU" sz="2400" b="1" u="sng" dirty="0" err="1" smtClean="0"/>
              <a:t>Fuseli</a:t>
            </a:r>
            <a:r>
              <a:rPr lang="hu-HU" sz="2400" b="1" u="sng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A </a:t>
            </a:r>
            <a:r>
              <a:rPr lang="hu-HU" sz="2400" b="1" dirty="0" err="1" smtClean="0"/>
              <a:t>debütáns</a:t>
            </a:r>
            <a:endParaRPr lang="hu-HU" sz="2400" b="1" dirty="0" smtClean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1807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Akvarell és grafit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papíron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 691 x 558 x 22 mm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TATE London</a:t>
            </a:r>
            <a:endParaRPr lang="hu-HU" sz="2400" dirty="0"/>
          </a:p>
        </p:txBody>
      </p:sp>
      <p:pic>
        <p:nvPicPr>
          <p:cNvPr id="1026" name="Picture 2" descr="https://upload.wikimedia.org/wikipedia/commons/6/68/Fuseli_-_The_Debutante%2C_N03396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3635896" y="41432"/>
            <a:ext cx="4464496" cy="6816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2659559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b="1" dirty="0" smtClean="0">
                <a:latin typeface="Arial Black" pitchFamily="34" charset="0"/>
              </a:rPr>
              <a:t>JOHAN CHRISTIAN DAHL</a:t>
            </a:r>
          </a:p>
          <a:p>
            <a:pPr algn="ctr"/>
            <a:r>
              <a:rPr lang="hu-HU" sz="3200" b="1" dirty="0" smtClean="0">
                <a:latin typeface="Arial Black" pitchFamily="34" charset="0"/>
              </a:rPr>
              <a:t>1788-1857</a:t>
            </a:r>
            <a:endParaRPr lang="hu-HU" sz="3200" b="1" dirty="0">
              <a:latin typeface="Arial Black" pitchFamily="34" charset="0"/>
            </a:endParaRPr>
          </a:p>
        </p:txBody>
      </p:sp>
      <p:pic>
        <p:nvPicPr>
          <p:cNvPr id="307202" name="Picture 2" descr="Johan Christian Dah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55916" y="0"/>
            <a:ext cx="1988084" cy="2492896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323528" y="4581128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err="1"/>
              <a:t>Johan</a:t>
            </a:r>
            <a:r>
              <a:rPr lang="hu-HU" sz="2400" b="1" dirty="0"/>
              <a:t> Christian </a:t>
            </a:r>
            <a:r>
              <a:rPr lang="hu-HU" sz="2400" b="1" dirty="0" err="1"/>
              <a:t>Clausen</a:t>
            </a:r>
            <a:r>
              <a:rPr lang="hu-HU" sz="2400" b="1" dirty="0"/>
              <a:t> </a:t>
            </a:r>
            <a:r>
              <a:rPr lang="hu-HU" sz="2400" b="1" dirty="0" err="1"/>
              <a:t>Dahl</a:t>
            </a:r>
            <a:r>
              <a:rPr lang="hu-HU" sz="2400" dirty="0"/>
              <a:t> (Bergen, </a:t>
            </a:r>
            <a:r>
              <a:rPr lang="hu-HU" sz="2400" dirty="0" smtClean="0"/>
              <a:t>1788</a:t>
            </a:r>
            <a:r>
              <a:rPr lang="hu-HU" sz="2400" dirty="0"/>
              <a:t> február 24</a:t>
            </a:r>
            <a:r>
              <a:rPr lang="hu-HU" sz="2400" dirty="0" smtClean="0"/>
              <a:t>.</a:t>
            </a:r>
            <a:r>
              <a:rPr lang="hu-HU" sz="2400" dirty="0"/>
              <a:t> </a:t>
            </a:r>
            <a:r>
              <a:rPr lang="hu-HU" sz="2400" dirty="0" smtClean="0"/>
              <a:t>-</a:t>
            </a:r>
            <a:r>
              <a:rPr lang="hu-HU" sz="2400" dirty="0"/>
              <a:t> Drezda, 1857. október 14.) </a:t>
            </a:r>
            <a:r>
              <a:rPr lang="hu-HU" sz="2400" b="1" dirty="0"/>
              <a:t>norvég festőművész, a norvég tájképfestészet </a:t>
            </a:r>
            <a:r>
              <a:rPr lang="hu-HU" sz="2400" b="1" dirty="0" smtClean="0"/>
              <a:t>megalapítója. </a:t>
            </a:r>
            <a:r>
              <a:rPr lang="hu-HU" sz="2400" dirty="0" smtClean="0"/>
              <a:t>Az első nemzetközi súlyú norvég festő volt, a </a:t>
            </a:r>
            <a:r>
              <a:rPr lang="hu-HU" sz="2400" b="1" dirty="0" smtClean="0"/>
              <a:t>nemzeti romantikus stílus úttörője és korának egyik legnagyobb tájképfestője.</a:t>
            </a: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15516" y="5301208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err="1" smtClean="0"/>
              <a:t>Knud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Larsen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Bergslien</a:t>
            </a:r>
            <a:r>
              <a:rPr lang="hu-HU" sz="2400" dirty="0" smtClean="0"/>
              <a:t> (</a:t>
            </a:r>
            <a:r>
              <a:rPr lang="hu-HU" sz="2400" dirty="0" err="1" smtClean="0"/>
              <a:t>Voss</a:t>
            </a:r>
            <a:r>
              <a:rPr lang="hu-HU" sz="2400" dirty="0" smtClean="0"/>
              <a:t>, </a:t>
            </a:r>
            <a:r>
              <a:rPr lang="hu-HU" sz="2400" dirty="0" err="1" smtClean="0"/>
              <a:t>Hordaland</a:t>
            </a:r>
            <a:r>
              <a:rPr lang="hu-HU" sz="2400" dirty="0" smtClean="0"/>
              <a:t> megye 1827. május 15. – </a:t>
            </a:r>
            <a:r>
              <a:rPr lang="hu-HU" sz="2400" dirty="0" err="1" smtClean="0"/>
              <a:t>Christiania</a:t>
            </a:r>
            <a:r>
              <a:rPr lang="hu-HU" sz="2400" dirty="0" smtClean="0"/>
              <a:t> 1908. november 27. </a:t>
            </a:r>
            <a:r>
              <a:rPr lang="hu-HU" sz="2400" b="1" dirty="0" smtClean="0"/>
              <a:t>norvég</a:t>
            </a:r>
            <a:r>
              <a:rPr lang="hu-HU" sz="2400" dirty="0" smtClean="0"/>
              <a:t> arckép- és történelmi festő, a norvég nemzeti romantikus festészet képviselője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5122" name="Picture 2" descr="https://upload.wikimedia.org/wikipedia/commons/thumb/5/51/Johanne_Mathilde_Dietrichson_Portrett_av_Knud_Bergslien_OB.00400.jpg/220px-Johanne_Mathilde_Dietrichson_Portrett_av_Knud_Bergslien_OB.004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36296" y="0"/>
            <a:ext cx="1663452" cy="2215416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276728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b="1" dirty="0" smtClean="0">
                <a:latin typeface="Arial Black" pitchFamily="34" charset="0"/>
              </a:rPr>
              <a:t>KNUD LARSEN BERGSLIEN </a:t>
            </a:r>
          </a:p>
          <a:p>
            <a:pPr algn="ctr"/>
            <a:r>
              <a:rPr lang="hu-HU" sz="3200" b="1" dirty="0" smtClean="0">
                <a:latin typeface="Arial Black" pitchFamily="34" charset="0"/>
              </a:rPr>
              <a:t>1827-1908</a:t>
            </a:r>
            <a:endParaRPr lang="hu-HU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59532" y="692696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Sokgyermekes család elsőszülött fia volt</a:t>
            </a:r>
            <a:r>
              <a:rPr lang="hu-HU" sz="2400" dirty="0" smtClean="0"/>
              <a:t>.</a:t>
            </a:r>
          </a:p>
          <a:p>
            <a:r>
              <a:rPr lang="hu-HU" sz="2400" dirty="0"/>
              <a:t> </a:t>
            </a:r>
            <a:r>
              <a:rPr lang="hu-HU" sz="2400" dirty="0" smtClean="0"/>
              <a:t>1803</a:t>
            </a:r>
            <a:r>
              <a:rPr lang="hu-HU" sz="2400" dirty="0"/>
              <a:t> </a:t>
            </a:r>
            <a:r>
              <a:rPr lang="hu-HU" sz="2400" dirty="0" smtClean="0"/>
              <a:t> és</a:t>
            </a:r>
            <a:r>
              <a:rPr lang="hu-HU" sz="2400" dirty="0"/>
              <a:t> 1809 között dekorációs festészetet tanult Bergenben. Amikor kitűnt tehetségével, gyűjtést rendeztek számára, amelynek eredményeképpen 1811-től a </a:t>
            </a:r>
            <a:r>
              <a:rPr lang="hu-HU" sz="2400" dirty="0" smtClean="0"/>
              <a:t>koppenhágai</a:t>
            </a:r>
            <a:r>
              <a:rPr lang="hu-HU" sz="2400" dirty="0"/>
              <a:t> </a:t>
            </a:r>
            <a:r>
              <a:rPr lang="hu-HU" sz="2400" dirty="0" smtClean="0"/>
              <a:t>akadémián </a:t>
            </a:r>
            <a:r>
              <a:rPr lang="hu-HU" sz="2400" dirty="0"/>
              <a:t>folytatta tanulmányait, ahol Carl Adolf Lorentzen, </a:t>
            </a:r>
            <a:r>
              <a:rPr lang="hu-HU" sz="2400" dirty="0" err="1"/>
              <a:t>Nicolaj</a:t>
            </a:r>
            <a:r>
              <a:rPr lang="hu-HU" sz="2400" dirty="0"/>
              <a:t> </a:t>
            </a:r>
            <a:r>
              <a:rPr lang="hu-HU" sz="2400" dirty="0" err="1"/>
              <a:t>Dajon</a:t>
            </a:r>
            <a:r>
              <a:rPr lang="hu-HU" sz="2400" dirty="0"/>
              <a:t> és Georg </a:t>
            </a:r>
            <a:r>
              <a:rPr lang="hu-HU" sz="2400" dirty="0" err="1"/>
              <a:t>Haas</a:t>
            </a:r>
            <a:r>
              <a:rPr lang="hu-HU" sz="2400" dirty="0"/>
              <a:t> tanítványa volt. </a:t>
            </a:r>
            <a:endParaRPr lang="hu-HU" sz="2400" dirty="0" smtClean="0"/>
          </a:p>
          <a:p>
            <a:r>
              <a:rPr lang="hu-HU" sz="2400" dirty="0" smtClean="0"/>
              <a:t>1818-ban</a:t>
            </a:r>
            <a:r>
              <a:rPr lang="hu-HU" sz="2400" dirty="0"/>
              <a:t> </a:t>
            </a:r>
            <a:r>
              <a:rPr lang="hu-HU" sz="2400" dirty="0" smtClean="0"/>
              <a:t>Drezdába</a:t>
            </a:r>
            <a:r>
              <a:rPr lang="hu-HU" sz="2400" dirty="0"/>
              <a:t> </a:t>
            </a:r>
            <a:r>
              <a:rPr lang="hu-HU" sz="2400" dirty="0" smtClean="0"/>
              <a:t>költözött</a:t>
            </a:r>
            <a:r>
              <a:rPr lang="hu-HU" sz="2400" dirty="0"/>
              <a:t>, </a:t>
            </a:r>
            <a:r>
              <a:rPr lang="hu-HU" sz="2400" dirty="0" smtClean="0"/>
              <a:t>1820-ban </a:t>
            </a:r>
            <a:r>
              <a:rPr lang="hu-HU" sz="2400" dirty="0"/>
              <a:t>az Akadémia tagja, majd 1824-ben annak tanára lett. </a:t>
            </a:r>
            <a:endParaRPr lang="hu-HU" sz="2400" dirty="0" smtClean="0"/>
          </a:p>
          <a:p>
            <a:r>
              <a:rPr lang="hu-HU" sz="2400" dirty="0" smtClean="0"/>
              <a:t>Nagyobb </a:t>
            </a:r>
            <a:r>
              <a:rPr lang="hu-HU" sz="2400" dirty="0"/>
              <a:t>utazásokat tett a német Alpok vidékére, Olaszországba és kétszer visszatért Norvégiába is. </a:t>
            </a:r>
            <a:endParaRPr lang="hu-HU" sz="2400" dirty="0" smtClean="0"/>
          </a:p>
          <a:p>
            <a:r>
              <a:rPr lang="hu-HU" sz="2400" dirty="0" smtClean="0"/>
              <a:t>1820-ban</a:t>
            </a:r>
            <a:r>
              <a:rPr lang="hu-HU" sz="2400" dirty="0"/>
              <a:t> Nápolyba költözött egy időre és ott többek között Franz Ludwig </a:t>
            </a:r>
            <a:r>
              <a:rPr lang="hu-HU" sz="2400" dirty="0" err="1"/>
              <a:t>Catellel</a:t>
            </a:r>
            <a:r>
              <a:rPr lang="hu-HU" sz="2400" dirty="0"/>
              <a:t> együtt festett. </a:t>
            </a:r>
            <a:endParaRPr lang="hu-HU" sz="2400" dirty="0" smtClean="0"/>
          </a:p>
          <a:p>
            <a:r>
              <a:rPr lang="hu-HU" sz="2400" dirty="0" smtClean="0"/>
              <a:t>Római</a:t>
            </a:r>
            <a:r>
              <a:rPr lang="hu-HU" sz="2400" dirty="0"/>
              <a:t> tartózkodása idején </a:t>
            </a:r>
            <a:r>
              <a:rPr lang="hu-HU" sz="2400" dirty="0" err="1"/>
              <a:t>Bertel</a:t>
            </a:r>
            <a:r>
              <a:rPr lang="hu-HU" sz="2400" dirty="0"/>
              <a:t> </a:t>
            </a:r>
            <a:r>
              <a:rPr lang="hu-HU" sz="2400" dirty="0" err="1"/>
              <a:t>Thorvaldsen</a:t>
            </a:r>
            <a:r>
              <a:rPr lang="hu-HU" sz="2400" dirty="0"/>
              <a:t> köréhez csatlakozott. </a:t>
            </a:r>
            <a:endParaRPr lang="hu-HU" sz="2400" dirty="0" smtClean="0"/>
          </a:p>
          <a:p>
            <a:r>
              <a:rPr lang="hu-HU" sz="2400" dirty="0" smtClean="0"/>
              <a:t>1847-ben</a:t>
            </a:r>
            <a:r>
              <a:rPr lang="hu-HU" sz="2400" dirty="0"/>
              <a:t> </a:t>
            </a:r>
            <a:r>
              <a:rPr lang="hu-HU" sz="2400" dirty="0" smtClean="0"/>
              <a:t>Párizsban</a:t>
            </a:r>
            <a:r>
              <a:rPr lang="hu-HU" sz="2400" dirty="0"/>
              <a:t> </a:t>
            </a:r>
            <a:r>
              <a:rPr lang="hu-HU" sz="2400" dirty="0" smtClean="0"/>
              <a:t>és</a:t>
            </a:r>
            <a:r>
              <a:rPr lang="hu-HU" sz="2400" dirty="0"/>
              <a:t> Brüsszelben tett hosszabb látogatásokat.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3999" cy="734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err="1" smtClean="0"/>
              <a:t>Johan</a:t>
            </a:r>
            <a:r>
              <a:rPr lang="hu-HU" sz="2400" b="1" u="sng" dirty="0" smtClean="0"/>
              <a:t> Christian </a:t>
            </a:r>
            <a:r>
              <a:rPr lang="hu-HU" sz="2400" b="1" u="sng" dirty="0" err="1" smtClean="0"/>
              <a:t>Dahl</a:t>
            </a:r>
            <a:r>
              <a:rPr lang="hu-HU" sz="2400" b="1" dirty="0" smtClean="0"/>
              <a:t>: Hegyi táj egy kastéllyal, </a:t>
            </a:r>
            <a:r>
              <a:rPr lang="hu-HU" sz="2400" dirty="0" smtClean="0"/>
              <a:t>1816, olaj, vászon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177 x 246 cm, Magángyűjtemény</a:t>
            </a:r>
            <a:endParaRPr lang="hu-HU" sz="2400" dirty="0"/>
          </a:p>
        </p:txBody>
      </p:sp>
      <p:pic>
        <p:nvPicPr>
          <p:cNvPr id="4098" name="Picture 2" descr="https://www.wga.hu/art/d/dahl/mountain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620915" y="908720"/>
            <a:ext cx="7959297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upload.wikimedia.org/wikipedia/commons/thumb/4/45/Johan_Christian_Dahl_-_View_over_%C3%98resund_near_the_Lime_Works_-_Google_Art_Project.jpg/1024px-Johan_Christian_Dahl_-_View_over_%C3%98resund_near_the_Lime_Works_-_Google_Art_Project.jpg?uselang=fr"/>
          <p:cNvPicPr>
            <a:picLocks noChangeAspect="1" noChangeArrowheads="1"/>
          </p:cNvPicPr>
          <p:nvPr/>
        </p:nvPicPr>
        <p:blipFill>
          <a:blip r:embed="rId2" cstate="email">
            <a:lum bright="10000" contrast="30000"/>
          </a:blip>
          <a:srcRect/>
          <a:stretch>
            <a:fillRect/>
          </a:stretch>
        </p:blipFill>
        <p:spPr bwMode="auto">
          <a:xfrm>
            <a:off x="179838" y="1196752"/>
            <a:ext cx="8784323" cy="5481623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188640"/>
            <a:ext cx="9144000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err="1" smtClean="0"/>
              <a:t>Johan</a:t>
            </a:r>
            <a:r>
              <a:rPr lang="hu-HU" sz="2400" b="1" u="sng" dirty="0" smtClean="0"/>
              <a:t> Christian </a:t>
            </a:r>
            <a:r>
              <a:rPr lang="hu-HU" sz="2400" b="1" u="sng" dirty="0" err="1" smtClean="0"/>
              <a:t>Dahl</a:t>
            </a:r>
            <a:r>
              <a:rPr lang="hu-HU" sz="2400" b="1" dirty="0" smtClean="0"/>
              <a:t>:</a:t>
            </a:r>
            <a:r>
              <a:rPr lang="fr-FR" sz="2400" dirty="0" smtClean="0"/>
              <a:t>  </a:t>
            </a:r>
            <a:r>
              <a:rPr lang="fr-FR" sz="2400" b="1" dirty="0" smtClean="0"/>
              <a:t>Kilátás Øresundra a Lime Works közelében</a:t>
            </a:r>
            <a:endParaRPr lang="hu-HU" sz="2400" b="1" dirty="0" smtClean="0"/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</a:t>
            </a:r>
            <a:r>
              <a:rPr lang="hu-HU" sz="2400" dirty="0" smtClean="0"/>
              <a:t>1818 olaj, vászon 59,5 x h37,5 cm</a:t>
            </a:r>
            <a:r>
              <a:rPr lang="en-US" sz="2400" dirty="0" smtClean="0"/>
              <a:t>  National Museum of Art</a:t>
            </a:r>
            <a:endParaRPr lang="hu-HU" sz="2400" dirty="0" smtClean="0"/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 </a:t>
            </a:r>
            <a:r>
              <a:rPr lang="en-US" sz="2400" dirty="0" err="1" smtClean="0"/>
              <a:t>Architectu</a:t>
            </a:r>
            <a:r>
              <a:rPr lang="hu-HU" sz="2400" dirty="0" smtClean="0"/>
              <a:t> </a:t>
            </a:r>
            <a:r>
              <a:rPr lang="en-US" sz="2400" dirty="0" smtClean="0"/>
              <a:t>and Design</a:t>
            </a:r>
            <a:r>
              <a:rPr lang="hu-HU" sz="2400" dirty="0" smtClean="0"/>
              <a:t>, Oslo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260648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err="1" smtClean="0"/>
              <a:t>Johan</a:t>
            </a:r>
            <a:r>
              <a:rPr lang="hu-HU" sz="2400" b="1" u="sng" dirty="0" smtClean="0"/>
              <a:t> Christian </a:t>
            </a:r>
            <a:r>
              <a:rPr lang="hu-HU" sz="2400" b="1" u="sng" dirty="0" err="1" smtClean="0"/>
              <a:t>Dahl</a:t>
            </a:r>
            <a:r>
              <a:rPr lang="hu-HU" sz="2400" b="1" dirty="0" smtClean="0"/>
              <a:t>: Viharos éjszaka utáni reggel, </a:t>
            </a:r>
            <a:r>
              <a:rPr lang="hu-HU" sz="2400" dirty="0" smtClean="0"/>
              <a:t>1819, olaj, vászon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75 x 105 cm, Neue </a:t>
            </a:r>
            <a:r>
              <a:rPr lang="hu-HU" sz="2400" dirty="0" err="1" smtClean="0"/>
              <a:t>Pinakothek</a:t>
            </a:r>
            <a:r>
              <a:rPr lang="hu-HU" sz="2400" dirty="0" smtClean="0"/>
              <a:t>, München</a:t>
            </a:r>
            <a:endParaRPr lang="hu-HU" sz="2400" dirty="0"/>
          </a:p>
        </p:txBody>
      </p:sp>
      <p:pic>
        <p:nvPicPr>
          <p:cNvPr id="1026" name="Picture 2" descr="https://www.wga.hu/art/d/dahl/aftersto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522511" y="980728"/>
            <a:ext cx="8098977" cy="5670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err="1" smtClean="0"/>
              <a:t>Johan</a:t>
            </a:r>
            <a:r>
              <a:rPr lang="hu-HU" sz="2400" b="1" u="sng" dirty="0" smtClean="0"/>
              <a:t> Christian </a:t>
            </a:r>
            <a:r>
              <a:rPr lang="hu-HU" sz="2400" b="1" u="sng" dirty="0" err="1" smtClean="0"/>
              <a:t>Dahl</a:t>
            </a:r>
            <a:r>
              <a:rPr lang="hu-HU" sz="2400" b="1" dirty="0" smtClean="0"/>
              <a:t>: A Vezúv vulkán kitörése,</a:t>
            </a:r>
            <a:r>
              <a:rPr lang="hu-HU" sz="2400" dirty="0" smtClean="0"/>
              <a:t>1821, olaj, vászon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98 x 138 cm, </a:t>
            </a:r>
            <a:r>
              <a:rPr lang="hu-HU" sz="2400" dirty="0" err="1" smtClean="0"/>
              <a:t>Statens</a:t>
            </a:r>
            <a:r>
              <a:rPr lang="hu-HU" sz="2400" dirty="0" smtClean="0"/>
              <a:t> Museum </a:t>
            </a:r>
            <a:r>
              <a:rPr lang="hu-HU" sz="2400" dirty="0" err="1" smtClean="0"/>
              <a:t>for</a:t>
            </a:r>
            <a:r>
              <a:rPr lang="hu-HU" sz="2400" dirty="0" smtClean="0"/>
              <a:t> </a:t>
            </a:r>
            <a:r>
              <a:rPr lang="hu-HU" sz="2400" dirty="0" err="1" smtClean="0"/>
              <a:t>Kunst</a:t>
            </a:r>
            <a:r>
              <a:rPr lang="hu-HU" sz="2400" dirty="0" smtClean="0"/>
              <a:t>, Koppenhága</a:t>
            </a:r>
            <a:endParaRPr lang="hu-HU" sz="2400" dirty="0"/>
          </a:p>
        </p:txBody>
      </p:sp>
      <p:pic>
        <p:nvPicPr>
          <p:cNvPr id="5122" name="Picture 2" descr="https://www.wga.hu/art/d/dahl/vesuviu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459288" y="908720"/>
            <a:ext cx="8225423" cy="5763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" y="188640"/>
            <a:ext cx="9143999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err="1" smtClean="0"/>
              <a:t>Johan</a:t>
            </a:r>
            <a:r>
              <a:rPr lang="hu-HU" sz="2400" b="1" u="sng" dirty="0" smtClean="0"/>
              <a:t> Christian </a:t>
            </a:r>
            <a:r>
              <a:rPr lang="hu-HU" sz="2400" b="1" u="sng" dirty="0" err="1" smtClean="0"/>
              <a:t>Dahl</a:t>
            </a:r>
            <a:r>
              <a:rPr lang="hu-HU" sz="2400" b="1" dirty="0" smtClean="0"/>
              <a:t>:  A Vezúv kitörése, </a:t>
            </a:r>
            <a:r>
              <a:rPr lang="hu-HU" sz="2400" dirty="0" smtClean="0"/>
              <a:t>c. 1823, Olaj, vászon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93 x 138 cm, </a:t>
            </a:r>
            <a:r>
              <a:rPr lang="hu-HU" sz="2400" dirty="0" err="1" smtClean="0"/>
              <a:t>Nasjonalgalleriet</a:t>
            </a:r>
            <a:r>
              <a:rPr lang="hu-HU" sz="2400" dirty="0" smtClean="0"/>
              <a:t>, Oslo</a:t>
            </a:r>
            <a:endParaRPr lang="hu-HU" sz="2400" dirty="0"/>
          </a:p>
        </p:txBody>
      </p:sp>
      <p:pic>
        <p:nvPicPr>
          <p:cNvPr id="6146" name="Picture 2" descr="https://www.wga.hu/art/d/dahl/vesuvius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232318" y="908720"/>
            <a:ext cx="8679363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err="1" smtClean="0"/>
              <a:t>Johan</a:t>
            </a:r>
            <a:r>
              <a:rPr lang="hu-HU" sz="2400" b="1" u="sng" dirty="0" smtClean="0"/>
              <a:t> Christian </a:t>
            </a:r>
            <a:r>
              <a:rPr lang="hu-HU" sz="2400" b="1" u="sng" dirty="0" err="1" smtClean="0"/>
              <a:t>Dahl</a:t>
            </a:r>
            <a:r>
              <a:rPr lang="hu-HU" sz="2400" i="1" dirty="0" smtClean="0"/>
              <a:t>: </a:t>
            </a:r>
            <a:r>
              <a:rPr lang="hu-HU" sz="2400" b="1" dirty="0" smtClean="0"/>
              <a:t>A </a:t>
            </a:r>
            <a:r>
              <a:rPr lang="hu-HU" sz="2400" b="1" dirty="0" err="1" smtClean="0"/>
              <a:t>Watzmann</a:t>
            </a:r>
            <a:r>
              <a:rPr lang="hu-HU" sz="2400" b="1" dirty="0" smtClean="0"/>
              <a:t>, </a:t>
            </a:r>
            <a:r>
              <a:rPr lang="hu-HU" sz="2400" dirty="0" smtClean="0"/>
              <a:t>1825, olaj, vászon,</a:t>
            </a:r>
            <a:r>
              <a:rPr lang="fr-FR" sz="2400" dirty="0" smtClean="0"/>
              <a:t>33 </a:t>
            </a:r>
            <a:r>
              <a:rPr lang="hu-HU" sz="2400" dirty="0" smtClean="0"/>
              <a:t>x</a:t>
            </a:r>
            <a:r>
              <a:rPr lang="fr-FR" sz="2400" dirty="0" smtClean="0"/>
              <a:t> </a:t>
            </a:r>
            <a:r>
              <a:rPr lang="fr-FR" sz="2400" dirty="0"/>
              <a:t>44 </a:t>
            </a:r>
            <a:r>
              <a:rPr lang="fr-FR" sz="2400" dirty="0" smtClean="0"/>
              <a:t>cm</a:t>
            </a:r>
            <a:r>
              <a:rPr lang="en-US" sz="2400" b="1" dirty="0" smtClean="0"/>
              <a:t> </a:t>
            </a:r>
            <a:r>
              <a:rPr lang="en-US" sz="2400" dirty="0" smtClean="0"/>
              <a:t>National Museum of Art, Architecture and Design</a:t>
            </a:r>
            <a:r>
              <a:rPr lang="hu-HU" sz="2400" dirty="0" smtClean="0"/>
              <a:t>, Oslo</a:t>
            </a:r>
            <a:endParaRPr lang="hu-HU" sz="2400" dirty="0"/>
          </a:p>
        </p:txBody>
      </p:sp>
      <p:pic>
        <p:nvPicPr>
          <p:cNvPr id="8194" name="Picture 2" descr="https://upload.wikimedia.org/wikipedia/commons/thumb/8/81/Johan_Christian_Dahl_-_The_Watzmann_-_NMK.2005.0353_-_National_Museum_of_Art%2C_Architecture_and_Design.jpg/1024px-Johan_Christian_Dahl_-_The_Watzmann_-_NMK.2005.0353_-_National_Museum_of_Art%2C_Architecture_and_Design.jpg?uselang=fr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721546" y="908720"/>
            <a:ext cx="7700907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err="1" smtClean="0"/>
              <a:t>Johan</a:t>
            </a:r>
            <a:r>
              <a:rPr lang="hu-HU" sz="2400" b="1" u="sng" dirty="0" smtClean="0"/>
              <a:t> Christian </a:t>
            </a:r>
            <a:r>
              <a:rPr lang="hu-HU" sz="2400" b="1" u="sng" dirty="0" err="1" smtClean="0"/>
              <a:t>Dlah</a:t>
            </a:r>
            <a:r>
              <a:rPr lang="hu-HU" sz="2400" b="1" dirty="0" smtClean="0"/>
              <a:t>: Téli táj </a:t>
            </a:r>
            <a:r>
              <a:rPr lang="hu-HU" sz="2400" b="1" dirty="0" err="1" smtClean="0"/>
              <a:t>Vordingborg</a:t>
            </a:r>
            <a:r>
              <a:rPr lang="hu-HU" sz="2400" b="1" dirty="0" smtClean="0"/>
              <a:t> közelében, Dániában,</a:t>
            </a:r>
            <a:r>
              <a:rPr lang="hu-HU" sz="2400" dirty="0" smtClean="0"/>
              <a:t>1829 olaj, vászon, 173 x 206 cm, </a:t>
            </a:r>
            <a:r>
              <a:rPr lang="hu-HU" sz="2400" dirty="0" err="1" smtClean="0"/>
              <a:t>Statens</a:t>
            </a:r>
            <a:r>
              <a:rPr lang="hu-HU" sz="2400" dirty="0" smtClean="0"/>
              <a:t> Museum </a:t>
            </a:r>
            <a:r>
              <a:rPr lang="hu-HU" sz="2400" dirty="0" err="1" smtClean="0"/>
              <a:t>for</a:t>
            </a:r>
            <a:r>
              <a:rPr lang="hu-HU" sz="2400" dirty="0" smtClean="0"/>
              <a:t> </a:t>
            </a:r>
            <a:r>
              <a:rPr lang="hu-HU" sz="2400" dirty="0" err="1" smtClean="0"/>
              <a:t>Kunst</a:t>
            </a:r>
            <a:r>
              <a:rPr lang="hu-HU" sz="2400" dirty="0" smtClean="0"/>
              <a:t>, Koppenhága</a:t>
            </a:r>
            <a:endParaRPr lang="hu-HU" sz="2400" dirty="0"/>
          </a:p>
        </p:txBody>
      </p:sp>
      <p:pic>
        <p:nvPicPr>
          <p:cNvPr id="7170" name="Picture 2" descr="https://www.wga.hu/art/d/dahl/winterla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1109754" y="908720"/>
            <a:ext cx="6924491" cy="5726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upload.wikimedia.org/wikipedia/commons/thumb/6/68/Dahl_-_Copenhagen_Harbour_by_Moonlight.jpg/1280px-Dahl_-_Copenhagen_Harbour_by_Moonlight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59972" y="908720"/>
            <a:ext cx="9024056" cy="5724636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err="1" smtClean="0"/>
              <a:t>Johan</a:t>
            </a:r>
            <a:r>
              <a:rPr lang="hu-HU" sz="2400" b="1" u="sng" dirty="0" smtClean="0"/>
              <a:t> Christian </a:t>
            </a:r>
            <a:r>
              <a:rPr lang="hu-HU" sz="2400" b="1" u="sng" dirty="0" err="1" smtClean="0"/>
              <a:t>Dah</a:t>
            </a:r>
            <a:r>
              <a:rPr lang="hu-HU" sz="2400" b="1" dirty="0" err="1" smtClean="0"/>
              <a:t>l</a:t>
            </a:r>
            <a:r>
              <a:rPr lang="hu-HU" sz="2400" b="1" dirty="0" smtClean="0"/>
              <a:t>: </a:t>
            </a:r>
            <a:r>
              <a:rPr lang="hu-HU" sz="2400" dirty="0" smtClean="0"/>
              <a:t> </a:t>
            </a:r>
            <a:r>
              <a:rPr lang="hu-HU" sz="2400" b="1" dirty="0" smtClean="0"/>
              <a:t>A koppenhágai kikötő holdfényben</a:t>
            </a:r>
            <a:r>
              <a:rPr lang="hu-HU" sz="2400" dirty="0" smtClean="0"/>
              <a:t>, 1846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olaj, vászon,  96 cm,37,7 x 154 cm,  Magángyűjtemény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836712"/>
            <a:ext cx="3563888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err="1" smtClean="0"/>
              <a:t>Johan</a:t>
            </a:r>
            <a:r>
              <a:rPr lang="hu-HU" sz="2400" b="1" u="sng" dirty="0" smtClean="0"/>
              <a:t> Christian </a:t>
            </a:r>
            <a:r>
              <a:rPr lang="hu-HU" sz="2400" b="1" u="sng" dirty="0" err="1" smtClean="0"/>
              <a:t>Dahl</a:t>
            </a:r>
            <a:r>
              <a:rPr lang="hu-HU" sz="2400" b="1" u="sng" dirty="0" smtClean="0"/>
              <a:t> </a:t>
            </a:r>
            <a:r>
              <a:rPr lang="hu-HU" sz="2400" b="1" dirty="0" err="1" smtClean="0"/>
              <a:t>Dyrehaven</a:t>
            </a:r>
            <a:r>
              <a:rPr lang="hu-HU" sz="2400" b="1" dirty="0" smtClean="0"/>
              <a:t> Koppenhága közelében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1853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Olaj, vászon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92 x 72 cm Magángyűjtemény </a:t>
            </a:r>
            <a:endParaRPr lang="hu-HU" sz="2400" dirty="0"/>
          </a:p>
        </p:txBody>
      </p:sp>
      <p:pic>
        <p:nvPicPr>
          <p:cNvPr id="18434" name="Picture 2" descr="https://www.wga.hu/art/d/dahl/dyrehave.jpg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3492999" y="0"/>
            <a:ext cx="54635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2606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u="sng" dirty="0" smtClean="0"/>
              <a:t>Knud Bergslien</a:t>
            </a:r>
            <a:r>
              <a:rPr lang="hu-HU" sz="2400" b="1" dirty="0" smtClean="0"/>
              <a:t>:</a:t>
            </a:r>
            <a:r>
              <a:rPr lang="fr-FR" sz="2400" b="1" dirty="0" smtClean="0"/>
              <a:t> </a:t>
            </a:r>
            <a:r>
              <a:rPr lang="hu-HU" sz="2400" b="1" dirty="0" smtClean="0"/>
              <a:t>Temetési menet,</a:t>
            </a:r>
            <a:r>
              <a:rPr lang="hu-HU" sz="2400" dirty="0" smtClean="0"/>
              <a:t> 1858, előtt, litográfia</a:t>
            </a:r>
            <a:endParaRPr lang="hu-HU" sz="2400" dirty="0"/>
          </a:p>
        </p:txBody>
      </p:sp>
      <p:pic>
        <p:nvPicPr>
          <p:cNvPr id="106498" name="Picture 2" descr="https://upload.wikimedia.org/wikipedia/commons/thumb/5/5d/Norske_Folkelivsbilleder_12_-_Et_Ligf%C3%B6lge_%28Knud_Bergslien%29.jpg/1280px-Norske_Folkelivsbilleder_12_-_Et_Ligf%C3%B6lge_%28Knud_Bergslien%29.jpg?uselang=f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894632"/>
            <a:ext cx="7725821" cy="5963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2636912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b="1" dirty="0" smtClean="0">
                <a:latin typeface="Arial Black" pitchFamily="34" charset="0"/>
              </a:rPr>
              <a:t>BAREND CORNELIS </a:t>
            </a:r>
          </a:p>
          <a:p>
            <a:pPr algn="ctr"/>
            <a:r>
              <a:rPr lang="hu-HU" sz="4000" b="1" dirty="0" smtClean="0">
                <a:latin typeface="Arial Black" pitchFamily="34" charset="0"/>
              </a:rPr>
              <a:t>KOEKKOEK</a:t>
            </a:r>
          </a:p>
          <a:p>
            <a:pPr algn="ctr"/>
            <a:r>
              <a:rPr lang="hu-HU" sz="3200" b="1" dirty="0" smtClean="0">
                <a:latin typeface="Arial Black" pitchFamily="34" charset="0"/>
              </a:rPr>
              <a:t> 1803 – 1862 </a:t>
            </a:r>
            <a:endParaRPr lang="hu-HU" sz="3200" b="1" dirty="0">
              <a:latin typeface="Arial Black" pitchFamily="34" charset="0"/>
            </a:endParaRPr>
          </a:p>
        </p:txBody>
      </p:sp>
      <p:pic>
        <p:nvPicPr>
          <p:cNvPr id="57346" name="Picture 2" descr="https://upload.wikimedia.org/wikipedia/commons/thumb/5/50/B.C._Koekkoek.jpg/220px-B.C._Koekkoe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7212" y="0"/>
            <a:ext cx="1843034" cy="2060848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215516" y="4941168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hu-HU" sz="2400" dirty="0" err="1" smtClean="0"/>
              <a:t>Barend</a:t>
            </a:r>
            <a:r>
              <a:rPr lang="hu-HU" sz="2400" dirty="0" smtClean="0"/>
              <a:t> </a:t>
            </a:r>
            <a:r>
              <a:rPr lang="hu-HU" sz="2400" dirty="0" err="1" smtClean="0"/>
              <a:t>Cornelis</a:t>
            </a:r>
            <a:r>
              <a:rPr lang="hu-HU" sz="2400" dirty="0" smtClean="0"/>
              <a:t> </a:t>
            </a:r>
            <a:r>
              <a:rPr lang="hu-HU" sz="2400" dirty="0" err="1" smtClean="0"/>
              <a:t>Koekkoek</a:t>
            </a:r>
            <a:r>
              <a:rPr lang="hu-HU" sz="2400" dirty="0" smtClean="0"/>
              <a:t> 1803. október 11. </a:t>
            </a:r>
            <a:r>
              <a:rPr lang="hu-HU" sz="2400" dirty="0" err="1" smtClean="0"/>
              <a:t>Middelburg</a:t>
            </a:r>
            <a:r>
              <a:rPr lang="hu-HU" sz="2400" dirty="0" smtClean="0"/>
              <a:t> Hollandia --1862. április 5. </a:t>
            </a:r>
            <a:r>
              <a:rPr lang="hu-HU" sz="2400" dirty="0" err="1" smtClean="0"/>
              <a:t>Cleve</a:t>
            </a:r>
            <a:r>
              <a:rPr lang="hu-HU" sz="2400" dirty="0" smtClean="0"/>
              <a:t>,s Németország.</a:t>
            </a:r>
          </a:p>
          <a:p>
            <a:r>
              <a:rPr lang="hu-HU" sz="2400" dirty="0" smtClean="0"/>
              <a:t> </a:t>
            </a:r>
            <a:r>
              <a:rPr lang="hu-HU" sz="2400" dirty="0"/>
              <a:t>H</a:t>
            </a:r>
            <a:r>
              <a:rPr lang="hu-HU" sz="2400" dirty="0" smtClean="0"/>
              <a:t>olland tájképművész és litográfus a </a:t>
            </a:r>
            <a:r>
              <a:rPr lang="hu-HU" sz="2400" b="1" dirty="0" smtClean="0"/>
              <a:t>holland romantikus tájfestészet alapító atyjaként tartották számon. </a:t>
            </a: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87524" y="394692"/>
            <a:ext cx="856895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err="1" smtClean="0"/>
              <a:t>Barend</a:t>
            </a:r>
            <a:r>
              <a:rPr lang="hu-HU" sz="2400" dirty="0" smtClean="0"/>
              <a:t> művészi környezetben nőtt fel, és életében a „tájfestészet hercegeként” vált ismertté, korának ünnepelt  tájtervezője volt. Megbízói közé sorolta IV. Friedrich-Wilhelm porosz királyt, II. Sándor cárt és II. Vilmos holland királyt. </a:t>
            </a:r>
          </a:p>
          <a:p>
            <a:r>
              <a:rPr lang="hu-HU" sz="2400" dirty="0" smtClean="0"/>
              <a:t> </a:t>
            </a:r>
          </a:p>
          <a:p>
            <a:r>
              <a:rPr lang="hu-HU" sz="2400" dirty="0" smtClean="0"/>
              <a:t>Nyáron és télen kiterjedt erdős tájakra koncentrált, ez a téma a négy évszakos sorozatból levonható. Más romantikus festőkhöz hasonlóan </a:t>
            </a:r>
            <a:r>
              <a:rPr lang="hu-HU" sz="2400" dirty="0" err="1" smtClean="0"/>
              <a:t>Koekkoek</a:t>
            </a:r>
            <a:r>
              <a:rPr lang="hu-HU" sz="2400" dirty="0" smtClean="0"/>
              <a:t> apró figurák motívumait festette meg impozáns, fenséges természeti környezetben, hogy szembeállítsa az alázatos emberiséget a teremtés nagyszerűségéve. </a:t>
            </a:r>
          </a:p>
          <a:p>
            <a:endParaRPr lang="hu-HU" sz="2400" dirty="0" smtClean="0"/>
          </a:p>
          <a:p>
            <a:r>
              <a:rPr lang="hu-HU" sz="2400" dirty="0" smtClean="0"/>
              <a:t>A lapos holland vidék nem tudta sokáig kielégíteni </a:t>
            </a:r>
            <a:r>
              <a:rPr lang="hu-HU" sz="2400" dirty="0" err="1" smtClean="0"/>
              <a:t>Koekkoek</a:t>
            </a:r>
            <a:r>
              <a:rPr lang="hu-HU" sz="2400" dirty="0" smtClean="0"/>
              <a:t> romantikus lelkét. Ezt szem előtt tartva 1834 nyarán a régi hercegi fővárosba , a németországi </a:t>
            </a:r>
            <a:r>
              <a:rPr lang="hu-HU" sz="2400" dirty="0" err="1" smtClean="0"/>
              <a:t>Cleves-be</a:t>
            </a:r>
            <a:r>
              <a:rPr lang="hu-HU" sz="2400" dirty="0" smtClean="0"/>
              <a:t> költözött , Hamarosan nagy tölgyfák, kanyargós ösvények és panorámaképek töltötték meg festményeit a parányi részletek és a hangulatos hangulat művészi elegyével.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err="1" smtClean="0"/>
              <a:t>Barend</a:t>
            </a:r>
            <a:r>
              <a:rPr lang="hu-HU" sz="2400" b="1" u="sng" dirty="0" smtClean="0"/>
              <a:t> </a:t>
            </a:r>
            <a:r>
              <a:rPr lang="hu-HU" sz="2400" b="1" u="sng" dirty="0" err="1" smtClean="0"/>
              <a:t>Cornelis</a:t>
            </a:r>
            <a:r>
              <a:rPr lang="hu-HU" sz="2400" b="1" u="sng" dirty="0" smtClean="0"/>
              <a:t> </a:t>
            </a:r>
            <a:r>
              <a:rPr lang="hu-HU" sz="2400" b="1" u="sng" dirty="0" err="1" smtClean="0"/>
              <a:t>Koekkoek</a:t>
            </a:r>
            <a:r>
              <a:rPr lang="hu-HU" sz="2400" b="1" dirty="0" smtClean="0"/>
              <a:t>: Táj közeledő esővel, </a:t>
            </a:r>
            <a:r>
              <a:rPr lang="hu-HU" sz="2400" dirty="0" smtClean="0"/>
              <a:t>1825-1829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olaj, vászon, </a:t>
            </a:r>
            <a:r>
              <a:rPr lang="fr-FR" sz="2400" dirty="0" smtClean="0"/>
              <a:t>56 </a:t>
            </a:r>
            <a:r>
              <a:rPr lang="hu-HU" sz="2400" dirty="0" smtClean="0"/>
              <a:t>x</a:t>
            </a:r>
            <a:r>
              <a:rPr lang="fr-FR" sz="2400" dirty="0" smtClean="0"/>
              <a:t>72 cm</a:t>
            </a:r>
            <a:r>
              <a:rPr lang="hu-HU" sz="2400" dirty="0" smtClean="0"/>
              <a:t>, </a:t>
            </a:r>
            <a:r>
              <a:rPr lang="hu-HU" sz="2400" dirty="0" err="1" smtClean="0"/>
              <a:t>Rijksmuseum</a:t>
            </a:r>
            <a:r>
              <a:rPr lang="hu-HU" sz="2400" dirty="0" smtClean="0"/>
              <a:t> Amsterdam</a:t>
            </a:r>
            <a:endParaRPr lang="hu-HU" sz="2400" dirty="0"/>
          </a:p>
        </p:txBody>
      </p:sp>
      <p:pic>
        <p:nvPicPr>
          <p:cNvPr id="48130" name="Picture 2" descr="https://upload.wikimedia.org/wikipedia/commons/thumb/d/d0/Barend_Cornelis_Koekkoek_-_Landschap_bij_opkomende_regenbui.jpg/1280px-Barend_Cornelis_Koekkoek_-_Landschap_bij_opkomende_regenbui.jpg?uselang=fr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711023" y="692696"/>
            <a:ext cx="7721953" cy="5996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err="1" smtClean="0"/>
              <a:t>Barend</a:t>
            </a:r>
            <a:r>
              <a:rPr lang="hu-HU" sz="2400" b="1" u="sng" dirty="0" smtClean="0"/>
              <a:t> </a:t>
            </a:r>
            <a:r>
              <a:rPr lang="hu-HU" sz="2400" b="1" u="sng" dirty="0" err="1" smtClean="0"/>
              <a:t>Cornelis</a:t>
            </a:r>
            <a:r>
              <a:rPr lang="hu-HU" sz="2400" b="1" u="sng" dirty="0" smtClean="0"/>
              <a:t> </a:t>
            </a:r>
            <a:r>
              <a:rPr lang="hu-HU" sz="2400" b="1" u="sng" dirty="0" err="1" smtClean="0"/>
              <a:t>Koekkoek</a:t>
            </a:r>
            <a:r>
              <a:rPr lang="hu-HU" sz="2400" b="1" dirty="0" smtClean="0"/>
              <a:t>: Elegáns társaság a folyónál, </a:t>
            </a:r>
            <a:r>
              <a:rPr lang="hu-HU" sz="2400" dirty="0" smtClean="0"/>
              <a:t>1831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olaj, vászon,  56,3 x 74,0 cm</a:t>
            </a:r>
            <a:endParaRPr lang="hu-HU" sz="2400" b="1" dirty="0"/>
          </a:p>
        </p:txBody>
      </p:sp>
      <p:pic>
        <p:nvPicPr>
          <p:cNvPr id="1026" name="Picture 2" descr="https://www.simonis-buunk.com/images/art/large/8645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741864" y="764704"/>
            <a:ext cx="7660272" cy="5813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err="1" smtClean="0"/>
              <a:t>Barend</a:t>
            </a:r>
            <a:r>
              <a:rPr lang="hu-HU" sz="2400" b="1" u="sng" dirty="0" smtClean="0"/>
              <a:t> </a:t>
            </a:r>
            <a:r>
              <a:rPr lang="hu-HU" sz="2400" b="1" u="sng" dirty="0" err="1" smtClean="0"/>
              <a:t>Cornelis</a:t>
            </a:r>
            <a:r>
              <a:rPr lang="hu-HU" sz="2400" b="1" u="sng" dirty="0" smtClean="0"/>
              <a:t> </a:t>
            </a:r>
            <a:r>
              <a:rPr lang="hu-HU" sz="2400" b="1" u="sng" dirty="0" err="1" smtClean="0"/>
              <a:t>Koekkoek</a:t>
            </a:r>
            <a:r>
              <a:rPr lang="hu-HU" sz="2400" b="1" dirty="0" smtClean="0"/>
              <a:t>: Elegáns társaság a folyónál</a:t>
            </a:r>
            <a:r>
              <a:rPr lang="hu-HU" sz="2400" dirty="0" smtClean="0"/>
              <a:t>, (részlet)</a:t>
            </a:r>
            <a:r>
              <a:rPr lang="hu-HU" sz="2400" b="1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1831, olaj, vászon,  56,3 x 74,0 cm</a:t>
            </a:r>
            <a:endParaRPr lang="hu-HU" sz="2400" b="1" dirty="0"/>
          </a:p>
        </p:txBody>
      </p:sp>
      <p:pic>
        <p:nvPicPr>
          <p:cNvPr id="1026" name="Picture 2" descr="https://www.simonis-buunk.com/images/art/large/8645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683568" y="1124744"/>
            <a:ext cx="7776864" cy="5337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err="1" smtClean="0"/>
              <a:t>Barend</a:t>
            </a:r>
            <a:r>
              <a:rPr lang="hu-HU" sz="2400" b="1" u="sng" dirty="0" smtClean="0"/>
              <a:t> </a:t>
            </a:r>
            <a:r>
              <a:rPr lang="hu-HU" sz="2400" b="1" u="sng" dirty="0" err="1" smtClean="0"/>
              <a:t>Cornelis</a:t>
            </a:r>
            <a:r>
              <a:rPr lang="hu-HU" sz="2400" b="1" u="sng" dirty="0" smtClean="0"/>
              <a:t> </a:t>
            </a:r>
            <a:r>
              <a:rPr lang="hu-HU" sz="2400" b="1" u="sng" dirty="0" err="1" smtClean="0"/>
              <a:t>Koekkoek</a:t>
            </a:r>
            <a:r>
              <a:rPr lang="hu-HU" sz="2400" b="1" dirty="0" smtClean="0"/>
              <a:t>: Holland téli táj</a:t>
            </a:r>
            <a:r>
              <a:rPr lang="hu-HU" sz="2400" dirty="0" smtClean="0"/>
              <a:t>,</a:t>
            </a:r>
            <a:r>
              <a:rPr lang="hu-HU" sz="2400" b="1" dirty="0" smtClean="0"/>
              <a:t> </a:t>
            </a:r>
            <a:r>
              <a:rPr lang="hu-HU" sz="2400" dirty="0" smtClean="0"/>
              <a:t>1833, olaj, fa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35,6 x 43,2 cm</a:t>
            </a:r>
            <a:r>
              <a:rPr lang="en-US" sz="2400" dirty="0" smtClean="0"/>
              <a:t> The Metropolitan Museum of Art</a:t>
            </a:r>
            <a:r>
              <a:rPr lang="hu-HU" sz="2400" dirty="0" smtClean="0"/>
              <a:t>, New York</a:t>
            </a:r>
            <a:endParaRPr lang="hu-HU" sz="2400" dirty="0"/>
          </a:p>
        </p:txBody>
      </p:sp>
      <p:pic>
        <p:nvPicPr>
          <p:cNvPr id="27651" name="Picture 3" descr="C:\Users\User\Downloads\DP143197.jpg"/>
          <p:cNvPicPr>
            <a:picLocks noChangeAspect="1" noChangeArrowheads="1"/>
          </p:cNvPicPr>
          <p:nvPr/>
        </p:nvPicPr>
        <p:blipFill>
          <a:blip r:embed="rId2" cstate="email">
            <a:lum bright="10000" contrast="30000"/>
          </a:blip>
          <a:srcRect/>
          <a:stretch>
            <a:fillRect/>
          </a:stretch>
        </p:blipFill>
        <p:spPr bwMode="auto">
          <a:xfrm>
            <a:off x="955864" y="908720"/>
            <a:ext cx="7232272" cy="5949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err="1" smtClean="0"/>
              <a:t>Barend</a:t>
            </a:r>
            <a:r>
              <a:rPr lang="hu-HU" sz="2400" b="1" u="sng" dirty="0" smtClean="0"/>
              <a:t> </a:t>
            </a:r>
            <a:r>
              <a:rPr lang="hu-HU" sz="2400" b="1" u="sng" dirty="0" err="1" smtClean="0"/>
              <a:t>Cornelis</a:t>
            </a:r>
            <a:r>
              <a:rPr lang="hu-HU" sz="2400" b="1" u="sng" dirty="0" smtClean="0"/>
              <a:t> </a:t>
            </a:r>
            <a:r>
              <a:rPr lang="hu-HU" sz="2400" b="1" u="sng" dirty="0" err="1" smtClean="0"/>
              <a:t>Koekkoek</a:t>
            </a:r>
            <a:r>
              <a:rPr lang="hu-HU" sz="2400" b="1" dirty="0" smtClean="0"/>
              <a:t>:</a:t>
            </a:r>
            <a:r>
              <a:rPr lang="hu-HU" sz="2400" dirty="0" smtClean="0"/>
              <a:t> </a:t>
            </a:r>
            <a:r>
              <a:rPr lang="hu-HU" sz="2400" b="1" dirty="0" smtClean="0"/>
              <a:t>Téli táj, </a:t>
            </a:r>
            <a:r>
              <a:rPr lang="hu-HU" sz="2400" dirty="0" smtClean="0"/>
              <a:t>1838, Olaj, vászon, 62 x 75 cm </a:t>
            </a:r>
            <a:r>
              <a:rPr lang="hu-HU" sz="2400" dirty="0" err="1" smtClean="0"/>
              <a:t>Rijksmuseum</a:t>
            </a:r>
            <a:r>
              <a:rPr lang="hu-HU" sz="2400" dirty="0" smtClean="0"/>
              <a:t>, Amszterdam</a:t>
            </a:r>
            <a:endParaRPr lang="hu-HU" sz="2400" dirty="0"/>
          </a:p>
        </p:txBody>
      </p:sp>
      <p:pic>
        <p:nvPicPr>
          <p:cNvPr id="53250" name="Picture 2" descr="https://www.wga.hu/art/k/koekkoek/winterl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99683" y="951065"/>
            <a:ext cx="6949053" cy="5718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err="1" smtClean="0"/>
              <a:t>Barend</a:t>
            </a:r>
            <a:r>
              <a:rPr lang="hu-HU" sz="2400" b="1" u="sng" dirty="0" smtClean="0"/>
              <a:t> </a:t>
            </a:r>
            <a:r>
              <a:rPr lang="hu-HU" sz="2400" b="1" u="sng" dirty="0" err="1" smtClean="0"/>
              <a:t>Cornelis</a:t>
            </a:r>
            <a:r>
              <a:rPr lang="hu-HU" sz="2400" b="1" u="sng" dirty="0" smtClean="0"/>
              <a:t> </a:t>
            </a:r>
            <a:r>
              <a:rPr lang="hu-HU" sz="2400" b="1" u="sng" dirty="0" err="1" smtClean="0"/>
              <a:t>Koekkoek</a:t>
            </a:r>
            <a:r>
              <a:rPr lang="hu-HU" sz="2400" b="1" dirty="0" smtClean="0"/>
              <a:t>:</a:t>
            </a:r>
            <a:r>
              <a:rPr lang="hu-HU" sz="2400" dirty="0" smtClean="0"/>
              <a:t> </a:t>
            </a:r>
            <a:r>
              <a:rPr lang="hu-HU" sz="2400" b="1" dirty="0" smtClean="0"/>
              <a:t>Kastély  fák között a folyónál,  </a:t>
            </a:r>
            <a:r>
              <a:rPr lang="hu-HU" sz="2400" dirty="0" smtClean="0"/>
              <a:t>1845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31,8 x 38 cm, Amsterdam Museum</a:t>
            </a:r>
            <a:endParaRPr lang="hu-HU" sz="2400" dirty="0"/>
          </a:p>
        </p:txBody>
      </p:sp>
      <p:pic>
        <p:nvPicPr>
          <p:cNvPr id="51202" name="Picture 2" descr="https://upload.wikimedia.org/wikipedia/commons/thumb/7/7e/SA_1796-Een_kasteel_tussen_bomen_aan_een_rivier-%27Een_kasteel_tusschen_geboomte_aan_eene_rivier%27.jpg/927px-SA_1796-Een_kasteel_tussen_bomen_aan_een_rivier-%27Een_kasteel_tusschen_geboomte_aan_eene_rivier%27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1055210" y="836712"/>
            <a:ext cx="7033579" cy="5827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918" y="1556792"/>
            <a:ext cx="848289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églalap 2"/>
          <p:cNvSpPr/>
          <p:nvPr/>
        </p:nvSpPr>
        <p:spPr>
          <a:xfrm>
            <a:off x="0" y="54868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err="1" smtClean="0"/>
              <a:t>Barend</a:t>
            </a:r>
            <a:r>
              <a:rPr lang="hu-HU" sz="2400" b="1" u="sng" dirty="0" smtClean="0"/>
              <a:t> </a:t>
            </a:r>
            <a:r>
              <a:rPr lang="hu-HU" sz="2400" b="1" u="sng" dirty="0" err="1" smtClean="0"/>
              <a:t>Cornelis</a:t>
            </a:r>
            <a:r>
              <a:rPr lang="hu-HU" sz="2400" b="1" u="sng" dirty="0" smtClean="0"/>
              <a:t> </a:t>
            </a:r>
            <a:r>
              <a:rPr lang="hu-HU" sz="2400" b="1" u="sng" dirty="0" err="1" smtClean="0"/>
              <a:t>Koekkoek</a:t>
            </a:r>
            <a:r>
              <a:rPr lang="hu-HU" sz="2400" b="1" dirty="0" smtClean="0"/>
              <a:t>:</a:t>
            </a:r>
            <a:r>
              <a:rPr lang="hu-HU" sz="2400" dirty="0" smtClean="0"/>
              <a:t> </a:t>
            </a:r>
            <a:r>
              <a:rPr lang="hu-HU" sz="2400" b="1" dirty="0" smtClean="0"/>
              <a:t> Kastély  fák között a folyónál,</a:t>
            </a:r>
            <a:r>
              <a:rPr lang="hu-HU" sz="2400" dirty="0" smtClean="0"/>
              <a:t>,(részlet)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1845, Amsterdam Museum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err="1" smtClean="0"/>
              <a:t>Barend</a:t>
            </a:r>
            <a:r>
              <a:rPr lang="hu-HU" sz="2400" b="1" u="sng" dirty="0" smtClean="0"/>
              <a:t> </a:t>
            </a:r>
            <a:r>
              <a:rPr lang="hu-HU" sz="2400" b="1" u="sng" dirty="0" err="1" smtClean="0"/>
              <a:t>Cornelis</a:t>
            </a:r>
            <a:r>
              <a:rPr lang="hu-HU" sz="2400" b="1" u="sng" dirty="0" smtClean="0"/>
              <a:t> </a:t>
            </a:r>
            <a:r>
              <a:rPr lang="hu-HU" sz="2400" b="1" u="sng" dirty="0" err="1" smtClean="0"/>
              <a:t>Koekkoek</a:t>
            </a:r>
            <a:r>
              <a:rPr lang="hu-HU" sz="2400" dirty="0" smtClean="0"/>
              <a:t>: </a:t>
            </a:r>
            <a:r>
              <a:rPr lang="hu-HU" sz="2400" b="1" dirty="0" smtClean="0"/>
              <a:t>Erdei jelenet, </a:t>
            </a:r>
            <a:r>
              <a:rPr lang="hu-HU" sz="2400" dirty="0" smtClean="0"/>
              <a:t>1848, olaj, vászon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136 × 160 cm, </a:t>
            </a:r>
            <a:r>
              <a:rPr lang="hu-HU" sz="2400" dirty="0" err="1" smtClean="0"/>
              <a:t>Rijksmuseum</a:t>
            </a:r>
            <a:r>
              <a:rPr lang="hu-HU" sz="2400" dirty="0" smtClean="0"/>
              <a:t>, Amszterdam</a:t>
            </a:r>
            <a:endParaRPr lang="hu-HU" sz="2400" dirty="0"/>
          </a:p>
        </p:txBody>
      </p:sp>
      <p:pic>
        <p:nvPicPr>
          <p:cNvPr id="47106" name="Picture 2" descr="https://upload.wikimedia.org/wikipedia/commons/thumb/a/a0/Barend_Cornelis_Koekkoek_-_Bosgezicht.jpg/1201px-Barend_Cornelis_Koekkoek_-_Bosgezicht.jpg"/>
          <p:cNvPicPr>
            <a:picLocks noChangeAspect="1" noChangeArrowheads="1"/>
          </p:cNvPicPr>
          <p:nvPr/>
        </p:nvPicPr>
        <p:blipFill>
          <a:blip r:embed="rId2" cstate="email">
            <a:lum bright="10000" contrast="30000"/>
          </a:blip>
          <a:srcRect/>
          <a:stretch>
            <a:fillRect/>
          </a:stretch>
        </p:blipFill>
        <p:spPr bwMode="auto">
          <a:xfrm>
            <a:off x="1193812" y="908720"/>
            <a:ext cx="6756375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wnloads\wounded-bear-hunter-knud-bergslien.jpg"/>
          <p:cNvPicPr>
            <a:picLocks noChangeAspect="1" noChangeArrowheads="1"/>
          </p:cNvPicPr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2481236" y="476672"/>
            <a:ext cx="6662764" cy="5966875"/>
          </a:xfrm>
          <a:prstGeom prst="rect">
            <a:avLst/>
          </a:prstGeom>
          <a:noFill/>
        </p:spPr>
      </p:pic>
      <p:sp>
        <p:nvSpPr>
          <p:cNvPr id="6" name="Téglalap 5"/>
          <p:cNvSpPr/>
          <p:nvPr/>
        </p:nvSpPr>
        <p:spPr>
          <a:xfrm>
            <a:off x="0" y="980728"/>
            <a:ext cx="25557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err="1" smtClean="0"/>
              <a:t>Knud</a:t>
            </a:r>
            <a:r>
              <a:rPr lang="hu-HU" sz="2400" b="1" u="sng" dirty="0" smtClean="0"/>
              <a:t> </a:t>
            </a:r>
            <a:r>
              <a:rPr lang="hu-HU" sz="2400" b="1" u="sng" dirty="0" err="1" smtClean="0"/>
              <a:t>Bergslien</a:t>
            </a:r>
            <a:r>
              <a:rPr lang="hu-HU" sz="2400" b="1" dirty="0" smtClean="0"/>
              <a:t> Sebesült medvevadász </a:t>
            </a:r>
            <a:r>
              <a:rPr lang="hu-HU" sz="2400" dirty="0" smtClean="0"/>
              <a:t>1861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olaj, vászon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 71 x 81 cm  Magángyűjtemény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err="1" smtClean="0"/>
              <a:t>Barend</a:t>
            </a:r>
            <a:r>
              <a:rPr lang="hu-HU" sz="2400" b="1" u="sng" dirty="0" smtClean="0"/>
              <a:t> </a:t>
            </a:r>
            <a:r>
              <a:rPr lang="hu-HU" sz="2400" b="1" u="sng" dirty="0" err="1" smtClean="0"/>
              <a:t>Cornelis</a:t>
            </a:r>
            <a:r>
              <a:rPr lang="hu-HU" sz="2400" b="1" u="sng" dirty="0" smtClean="0"/>
              <a:t> </a:t>
            </a:r>
            <a:r>
              <a:rPr lang="hu-HU" sz="2400" b="1" u="sng" dirty="0" err="1" smtClean="0"/>
              <a:t>Koekkoek</a:t>
            </a:r>
            <a:r>
              <a:rPr lang="hu-HU" sz="2400" b="1" dirty="0" smtClean="0"/>
              <a:t>: Nyári táj, </a:t>
            </a:r>
            <a:r>
              <a:rPr lang="hu-HU" sz="2400" dirty="0" smtClean="0"/>
              <a:t>1855, olaj, falemez, 26 x 36,8 cm.</a:t>
            </a:r>
            <a:endParaRPr lang="hu-HU" sz="2400" dirty="0"/>
          </a:p>
        </p:txBody>
      </p:sp>
      <p:pic>
        <p:nvPicPr>
          <p:cNvPr id="59394" name="Picture 2" descr="Fájl: Nyári táj, Barend Cornelis Koekkoek, 18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639" y="764704"/>
            <a:ext cx="8272721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80963" y="188640"/>
            <a:ext cx="9063037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err="1" smtClean="0"/>
              <a:t>Barend</a:t>
            </a:r>
            <a:r>
              <a:rPr lang="hu-HU" sz="2400" b="1" u="sng" dirty="0" smtClean="0"/>
              <a:t> </a:t>
            </a:r>
            <a:r>
              <a:rPr lang="hu-HU" sz="2400" b="1" u="sng" dirty="0" err="1" smtClean="0"/>
              <a:t>Cornelis</a:t>
            </a:r>
            <a:r>
              <a:rPr lang="hu-HU" sz="2400" b="1" u="sng" dirty="0" smtClean="0"/>
              <a:t> </a:t>
            </a:r>
            <a:r>
              <a:rPr lang="hu-HU" sz="2400" b="1" u="sng" dirty="0" err="1" smtClean="0"/>
              <a:t>Koekkoek</a:t>
            </a:r>
            <a:r>
              <a:rPr lang="hu-HU" sz="2400" dirty="0" smtClean="0"/>
              <a:t>: </a:t>
            </a:r>
            <a:r>
              <a:rPr lang="hu-HU" sz="2400" b="1" dirty="0" smtClean="0"/>
              <a:t>Erdei táj pásztorokkal és jószágokkal, </a:t>
            </a:r>
            <a:r>
              <a:rPr lang="hu-HU" sz="2400" dirty="0" smtClean="0"/>
              <a:t>1857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olaj, vászon,  69 x 92 cm</a:t>
            </a:r>
            <a:endParaRPr lang="hu-HU" sz="2400" dirty="0"/>
          </a:p>
        </p:txBody>
      </p:sp>
      <p:pic>
        <p:nvPicPr>
          <p:cNvPr id="55298" name="Picture 2" descr="https://upload.wikimedia.org/wikipedia/commons/thumb/e/e2/Barend_Cornelis_Koekkoek_Waldlandschaft_mit_Hirten_und_Vieh_1857.jpg/1280px-Barend_Cornelis_Koekkoek_Waldlandschaft_mit_Hirten_und_Vieh_1857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684516" y="908720"/>
            <a:ext cx="7774967" cy="5764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upload.wikimedia.org/wikipedia/commons/d/da/Koekkoek_Barend_Cornelis_%28Dutch%29_1803_to_1862_The_Ruined_Castle_SND_18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1" y="908720"/>
            <a:ext cx="7989038" cy="5824010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err="1" smtClean="0"/>
              <a:t>Barend</a:t>
            </a:r>
            <a:r>
              <a:rPr lang="hu-HU" sz="2400" b="1" u="sng" dirty="0" smtClean="0"/>
              <a:t> </a:t>
            </a:r>
            <a:r>
              <a:rPr lang="hu-HU" sz="2400" b="1" u="sng" dirty="0" err="1" smtClean="0"/>
              <a:t>Cornelis</a:t>
            </a:r>
            <a:r>
              <a:rPr lang="hu-HU" sz="2400" b="1" u="sng" dirty="0" smtClean="0"/>
              <a:t> </a:t>
            </a:r>
            <a:r>
              <a:rPr lang="hu-HU" sz="2400" b="1" u="sng" dirty="0" err="1" smtClean="0"/>
              <a:t>Koekkoek</a:t>
            </a:r>
            <a:r>
              <a:rPr lang="hu-HU" sz="2400" b="1" dirty="0" smtClean="0"/>
              <a:t>: </a:t>
            </a:r>
            <a:r>
              <a:rPr lang="hu-HU" sz="2400" b="1" i="1" dirty="0" smtClean="0"/>
              <a:t> </a:t>
            </a:r>
            <a:r>
              <a:rPr lang="hu-HU" sz="2400" b="1" dirty="0" smtClean="0"/>
              <a:t>A romos kastély,</a:t>
            </a:r>
            <a:r>
              <a:rPr lang="hu-HU" sz="2400" dirty="0" smtClean="0"/>
              <a:t> 1857,olaj, vászon Magángyűjtemény</a:t>
            </a:r>
            <a:endParaRPr lang="hu-H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err="1" smtClean="0"/>
              <a:t>Barend</a:t>
            </a:r>
            <a:r>
              <a:rPr lang="hu-HU" sz="2400" b="1" u="sng" dirty="0" smtClean="0"/>
              <a:t> </a:t>
            </a:r>
            <a:r>
              <a:rPr lang="hu-HU" sz="2400" b="1" u="sng" dirty="0" err="1" smtClean="0"/>
              <a:t>Cornelis</a:t>
            </a:r>
            <a:r>
              <a:rPr lang="hu-HU" sz="2400" b="1" u="sng" dirty="0" smtClean="0"/>
              <a:t> </a:t>
            </a:r>
            <a:r>
              <a:rPr lang="hu-HU" sz="2400" b="1" u="sng" dirty="0" err="1" smtClean="0"/>
              <a:t>Koekkoek</a:t>
            </a:r>
            <a:r>
              <a:rPr lang="hu-HU" sz="2400" b="1" dirty="0" smtClean="0"/>
              <a:t>: Egy téli nap,  </a:t>
            </a:r>
            <a:r>
              <a:rPr lang="hu-HU" sz="2400" dirty="0" smtClean="0"/>
              <a:t>olaj. Vászon, 39 x 52 cm</a:t>
            </a:r>
            <a:r>
              <a:rPr lang="hu-HU" dirty="0" smtClean="0"/>
              <a:t> </a:t>
            </a:r>
            <a:endParaRPr lang="hu-HU" dirty="0"/>
          </a:p>
        </p:txBody>
      </p:sp>
      <p:pic>
        <p:nvPicPr>
          <p:cNvPr id="50178" name="Picture 2" descr="https://upload.wikimedia.org/wikipedia/commons/thumb/c/c1/Barend_cornelis_koekkoek_a_winters_day_113120%29.jpg/1024px-Barend_cornelis_koekkoek_a_winters_day_113120%29.jpg?uselang=f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8622" y="620688"/>
            <a:ext cx="8146756" cy="6046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123728" y="2852936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latin typeface="Arial Black" pitchFamily="34" charset="0"/>
              </a:rPr>
              <a:t>SZOBRÁSZAT</a:t>
            </a:r>
            <a:endParaRPr lang="hu-HU" sz="40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306896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b="1" dirty="0" smtClean="0">
                <a:latin typeface="Arial Black" pitchFamily="34" charset="0"/>
              </a:rPr>
              <a:t>JEAN-BAPTISTE CARPEAUX </a:t>
            </a:r>
          </a:p>
          <a:p>
            <a:pPr algn="ctr"/>
            <a:r>
              <a:rPr lang="hu-HU" sz="3200" b="1" dirty="0" smtClean="0">
                <a:latin typeface="Arial Black" pitchFamily="34" charset="0"/>
              </a:rPr>
              <a:t>1827-1875</a:t>
            </a:r>
            <a:endParaRPr lang="hu-HU" sz="3200" dirty="0">
              <a:latin typeface="Arial Black" pitchFamily="34" charset="0"/>
            </a:endParaRPr>
          </a:p>
        </p:txBody>
      </p:sp>
      <p:pic>
        <p:nvPicPr>
          <p:cNvPr id="58370" name="Picture 2" descr="Önarckép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64287" y="0"/>
            <a:ext cx="1905283" cy="2636912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341276" y="5085184"/>
            <a:ext cx="8461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err="1" smtClean="0"/>
              <a:t>Jean-Baptiste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Carpeaux</a:t>
            </a:r>
            <a:r>
              <a:rPr lang="hu-HU" sz="2400" dirty="0" smtClean="0"/>
              <a:t> (</a:t>
            </a:r>
            <a:r>
              <a:rPr lang="hu-HU" sz="2400" dirty="0" err="1" smtClean="0"/>
              <a:t>Valenciennes</a:t>
            </a:r>
            <a:r>
              <a:rPr lang="hu-HU" sz="2400" dirty="0" smtClean="0"/>
              <a:t>, 1827. május 11. – </a:t>
            </a:r>
            <a:r>
              <a:rPr lang="hu-HU" sz="2400" dirty="0" err="1" smtClean="0"/>
              <a:t>Courbevoie</a:t>
            </a:r>
            <a:r>
              <a:rPr lang="hu-HU" sz="2400" dirty="0" smtClean="0"/>
              <a:t>, 1875. október 12.) francia szobrász, festő és rézkarcoló, a 19. századi francia romantikus szobrászat egyik kiemelkedő egyénisége.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87524" y="428178"/>
            <a:ext cx="856895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Szegény kőműves fiaként látta meg a napvilágot. </a:t>
            </a:r>
          </a:p>
          <a:p>
            <a:r>
              <a:rPr lang="hu-HU" sz="2400" dirty="0" smtClean="0"/>
              <a:t>Párizsba ment dolgozni, nappal teherhordó és kifutó fiú volt, éjszakánként pedig agyagszobrokat formázott. </a:t>
            </a:r>
          </a:p>
          <a:p>
            <a:endParaRPr lang="hu-HU" sz="2400" dirty="0" smtClean="0"/>
          </a:p>
          <a:p>
            <a:r>
              <a:rPr lang="hu-HU" sz="2400" dirty="0" smtClean="0"/>
              <a:t>Bekerült az École </a:t>
            </a:r>
            <a:r>
              <a:rPr lang="hu-HU" sz="2400" dirty="0" err="1" smtClean="0"/>
              <a:t>royale</a:t>
            </a:r>
            <a:r>
              <a:rPr lang="hu-HU" sz="2400" dirty="0" smtClean="0"/>
              <a:t> et </a:t>
            </a:r>
            <a:r>
              <a:rPr lang="hu-HU" sz="2400" dirty="0" err="1" smtClean="0"/>
              <a:t>spéciale</a:t>
            </a:r>
            <a:r>
              <a:rPr lang="hu-HU" sz="2400" dirty="0" smtClean="0"/>
              <a:t> de </a:t>
            </a:r>
            <a:r>
              <a:rPr lang="hu-HU" sz="2400" dirty="0" err="1" smtClean="0"/>
              <a:t>dessin-be</a:t>
            </a:r>
            <a:r>
              <a:rPr lang="hu-HU" sz="2400" dirty="0" smtClean="0"/>
              <a:t>, majd átmenetileg François </a:t>
            </a:r>
            <a:r>
              <a:rPr lang="hu-HU" sz="2400" dirty="0" err="1" smtClean="0"/>
              <a:t>Rude</a:t>
            </a:r>
            <a:r>
              <a:rPr lang="hu-HU" sz="2400" dirty="0" smtClean="0"/>
              <a:t> műhelyében tanult, végül az École des </a:t>
            </a:r>
            <a:r>
              <a:rPr lang="hu-HU" sz="2400" dirty="0" err="1" smtClean="0"/>
              <a:t>Beaux-Arts-ban</a:t>
            </a:r>
            <a:r>
              <a:rPr lang="hu-HU" sz="2400" dirty="0" smtClean="0"/>
              <a:t> fejezte be tanulmányait. </a:t>
            </a:r>
          </a:p>
          <a:p>
            <a:endParaRPr lang="hu-HU" sz="2400" dirty="0" smtClean="0"/>
          </a:p>
          <a:p>
            <a:r>
              <a:rPr lang="hu-HU" sz="2400" dirty="0" smtClean="0"/>
              <a:t>A klasszicisták sima, lélektelen, csak a formákra figyelő ábrázolásmódjától erősen különbözik </a:t>
            </a:r>
            <a:r>
              <a:rPr lang="hu-HU" sz="2400" dirty="0" err="1" smtClean="0"/>
              <a:t>Carpeaux</a:t>
            </a:r>
            <a:r>
              <a:rPr lang="hu-HU" sz="2400" dirty="0" smtClean="0"/>
              <a:t> stílusa, aki egy új romantikus művészeti ideál megvalósításáért harcol. </a:t>
            </a:r>
          </a:p>
          <a:p>
            <a:endParaRPr lang="hu-HU" sz="2400" dirty="0" smtClean="0"/>
          </a:p>
          <a:p>
            <a:r>
              <a:rPr lang="hu-HU" sz="2400" dirty="0" smtClean="0"/>
              <a:t>Mind szobraiban, mind festményeiben jelentkeznek dinamikus és érzelmi túlfűtöttségről tanúskodó ábrázolásai és a klasszicizmus kötöttségeivel való birkózás, ez már </a:t>
            </a:r>
            <a:r>
              <a:rPr lang="hu-HU" sz="2400" dirty="0" err="1" smtClean="0"/>
              <a:t>Rude</a:t>
            </a:r>
            <a:r>
              <a:rPr lang="hu-HU" sz="2400" dirty="0" smtClean="0"/>
              <a:t> szobrainál is jelentkezett, de </a:t>
            </a:r>
            <a:r>
              <a:rPr lang="hu-HU" sz="2400" dirty="0" err="1" smtClean="0"/>
              <a:t>Carpeaux</a:t>
            </a:r>
            <a:r>
              <a:rPr lang="hu-HU" sz="2400" dirty="0" smtClean="0"/>
              <a:t> szobrain és festményein bontakozik ki teljességgel. </a:t>
            </a:r>
          </a:p>
          <a:p>
            <a:r>
              <a:rPr lang="hu-HU" sz="2400" dirty="0" smtClean="0"/>
              <a:t>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87524" y="404664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Jean </a:t>
            </a:r>
            <a:r>
              <a:rPr lang="hu-HU" sz="2400" dirty="0" err="1" smtClean="0"/>
              <a:t>Baptiste</a:t>
            </a:r>
            <a:r>
              <a:rPr lang="hu-HU" sz="2400" dirty="0" smtClean="0"/>
              <a:t> </a:t>
            </a:r>
            <a:r>
              <a:rPr lang="hu-HU" sz="2400" dirty="0" err="1" smtClean="0"/>
              <a:t>Carpeaux</a:t>
            </a:r>
            <a:r>
              <a:rPr lang="hu-HU" sz="2400" dirty="0" smtClean="0"/>
              <a:t>: nagyszerű mitizáló, könnyed és világos</a:t>
            </a:r>
          </a:p>
          <a:p>
            <a:r>
              <a:rPr lang="hu-HU" sz="2400" dirty="0" smtClean="0"/>
              <a:t>Vérmérséklete, képzelete annyira élénk és hirtelen, hogy olykor. szinte a betegességig fokozódik. A különöset akarja megalkotni, ennyiben vérbeli romantikus. </a:t>
            </a:r>
          </a:p>
          <a:p>
            <a:r>
              <a:rPr lang="hu-HU" sz="2400" dirty="0" smtClean="0"/>
              <a:t>Alakjait közvetlen természetességgel mintázza, mozgásuk őszinte – ebben realista. </a:t>
            </a:r>
          </a:p>
          <a:p>
            <a:r>
              <a:rPr lang="hu-HU" sz="2400" dirty="0" smtClean="0"/>
              <a:t>Ilyen a</a:t>
            </a:r>
            <a:r>
              <a:rPr lang="hu-HU" sz="2400" b="1" dirty="0" smtClean="0"/>
              <a:t> Nápolyi halász, </a:t>
            </a:r>
            <a:r>
              <a:rPr lang="hu-HU" sz="2400" dirty="0" smtClean="0"/>
              <a:t>melynek gipszfiguráját még római tanulóévei alatt alkotta meg. </a:t>
            </a:r>
            <a:r>
              <a:rPr lang="hu-HU" sz="2400" b="1" dirty="0" smtClean="0"/>
              <a:t>A márvány változatot jóval később készítette el és 1863-ban mutatta be a Szalonban. A szobor annyira népszerű volt, hogy </a:t>
            </a:r>
            <a:r>
              <a:rPr lang="hu-HU" sz="2400" b="1" dirty="0" err="1" smtClean="0"/>
              <a:t>Carpeaux</a:t>
            </a:r>
            <a:r>
              <a:rPr lang="hu-HU" sz="2400" b="1" dirty="0" smtClean="0"/>
              <a:t> több márvány és bronz másolatát is elkészítette.  </a:t>
            </a:r>
          </a:p>
          <a:p>
            <a:r>
              <a:rPr lang="hu-HU" sz="2400" dirty="0" smtClean="0"/>
              <a:t>Zsáneralakok (Halászfiú), történeti csoportok (</a:t>
            </a:r>
            <a:r>
              <a:rPr lang="hu-HU" sz="2400" b="1" dirty="0" err="1" smtClean="0"/>
              <a:t>Ugolino</a:t>
            </a:r>
            <a:r>
              <a:rPr lang="hu-HU" sz="2400" b="1" dirty="0" smtClean="0"/>
              <a:t> és gyermekei), </a:t>
            </a:r>
            <a:r>
              <a:rPr lang="hu-HU" sz="2400" dirty="0" smtClean="0"/>
              <a:t>mitológiai művek (Hektor), arcképek</a:t>
            </a:r>
            <a:r>
              <a:rPr lang="hu-HU" sz="2400" dirty="0" smtClean="0">
                <a:solidFill>
                  <a:srgbClr val="FF0000"/>
                </a:solidFill>
              </a:rPr>
              <a:t> </a:t>
            </a:r>
            <a:r>
              <a:rPr lang="hu-HU" sz="2400" b="1" dirty="0" smtClean="0"/>
              <a:t>(III. Napóleon). </a:t>
            </a:r>
            <a:r>
              <a:rPr lang="hu-HU" sz="2400" dirty="0" smtClean="0"/>
              <a:t>Főművei:</a:t>
            </a:r>
            <a:r>
              <a:rPr lang="hu-HU" sz="2400" b="1" dirty="0" smtClean="0"/>
              <a:t> Tánc dombormű, Négy világtáj. </a:t>
            </a:r>
            <a:r>
              <a:rPr lang="hu-HU" sz="2400" b="1" u="sng" dirty="0" smtClean="0"/>
              <a:t> </a:t>
            </a:r>
          </a:p>
          <a:p>
            <a:r>
              <a:rPr lang="hu-HU" sz="2400" dirty="0" smtClean="0"/>
              <a:t>A szobrász alkotói tevékenységét 1867-ben a párizsi Művészeti és Ipari Világkiállításon első díjjal és Becsületrenddel jutalmazták.</a:t>
            </a:r>
            <a:endParaRPr lang="hu-H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View full screen - View 1 of Lot 58. JEAN-BAPTISTE CARPEAUX | JEUNE PÊCHEUR À LA COQUILLE (NEAPOLITAN FISHERBOY).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3859883" y="0"/>
            <a:ext cx="5284118" cy="68580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1268760"/>
            <a:ext cx="3779912" cy="1635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err="1" smtClean="0"/>
              <a:t>Jean-Baptiste</a:t>
            </a:r>
            <a:r>
              <a:rPr lang="hu-HU" sz="2400" b="1" u="sng" dirty="0" smtClean="0"/>
              <a:t> </a:t>
            </a:r>
            <a:r>
              <a:rPr lang="hu-HU" sz="2400" b="1" u="sng" dirty="0" err="1" smtClean="0"/>
              <a:t>Carpeaux</a:t>
            </a:r>
            <a:r>
              <a:rPr lang="hu-HU" sz="2400" b="1" u="sng" dirty="0" smtClean="0"/>
              <a:t> 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Nápolyi halászfiú kagylóval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1862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fehér márvány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62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412776"/>
            <a:ext cx="3923928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err="1" smtClean="0"/>
              <a:t>Jean-Baptiste</a:t>
            </a:r>
            <a:r>
              <a:rPr lang="hu-HU" sz="2400" b="1" u="sng" dirty="0" smtClean="0"/>
              <a:t> </a:t>
            </a:r>
            <a:r>
              <a:rPr lang="hu-HU" sz="2400" b="1" u="sng" dirty="0" err="1" smtClean="0"/>
              <a:t>Carpeaux</a:t>
            </a:r>
            <a:r>
              <a:rPr lang="hu-HU" sz="2400" b="1" u="sng" dirty="0" smtClean="0"/>
              <a:t>  </a:t>
            </a:r>
          </a:p>
          <a:p>
            <a:pPr algn="ctr">
              <a:lnSpc>
                <a:spcPts val="2400"/>
              </a:lnSpc>
            </a:pPr>
            <a:r>
              <a:rPr lang="hu-HU" sz="2400" b="1" dirty="0" err="1" smtClean="0"/>
              <a:t>Ugolino</a:t>
            </a:r>
            <a:r>
              <a:rPr lang="hu-HU" sz="2400" b="1" dirty="0" smtClean="0"/>
              <a:t> és fiai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1865-67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Márvány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magassága 196 cm Metropolitan Museum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of Art, New York</a:t>
            </a:r>
            <a:endParaRPr lang="hu-HU" sz="2400" dirty="0"/>
          </a:p>
        </p:txBody>
      </p:sp>
      <p:pic>
        <p:nvPicPr>
          <p:cNvPr id="46082" name="Picture 2" descr="https://www.wga.hu/art/c/carpeaux/ugolino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3928" y="-20838"/>
            <a:ext cx="4757029" cy="6919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https://upload.wikimedia.org/wikipedia/commons/6/66/Knud_Bergslien_-_The_wounded_Lamb_-_NG.M.03463_-_National_Museum_of_Art%2C_Architecture_and_Design.jpg?uselang=f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63588" y="692696"/>
            <a:ext cx="7416824" cy="5970251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fr-FR" sz="2400" b="1" u="sng" dirty="0" smtClean="0"/>
              <a:t>Knud Bergslien</a:t>
            </a:r>
            <a:r>
              <a:rPr lang="hu-HU" sz="2400" b="1" dirty="0" smtClean="0"/>
              <a:t>: </a:t>
            </a:r>
            <a:r>
              <a:rPr lang="fr-FR" sz="2400" b="1" dirty="0" smtClean="0"/>
              <a:t>A sebesült bárány</a:t>
            </a:r>
            <a:r>
              <a:rPr lang="hu-HU" sz="2400" b="1" dirty="0" smtClean="0"/>
              <a:t>, </a:t>
            </a:r>
            <a:r>
              <a:rPr lang="hu-HU" sz="2400" dirty="0" smtClean="0"/>
              <a:t>1865,</a:t>
            </a:r>
            <a:r>
              <a:rPr lang="fr-FR" sz="2400" dirty="0" smtClean="0"/>
              <a:t> </a:t>
            </a:r>
            <a:r>
              <a:rPr lang="hu-HU" sz="2400" dirty="0" smtClean="0"/>
              <a:t>olaj, vászon,</a:t>
            </a:r>
            <a:r>
              <a:rPr lang="fr-FR" sz="2400" dirty="0" smtClean="0"/>
              <a:t>54,5 </a:t>
            </a:r>
            <a:r>
              <a:rPr lang="hu-HU" sz="2400" dirty="0" smtClean="0"/>
              <a:t>x </a:t>
            </a:r>
            <a:r>
              <a:rPr lang="fr-FR" sz="2400" dirty="0" smtClean="0"/>
              <a:t>64 cm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National Museum of Art, Architecture and Design</a:t>
            </a:r>
            <a:r>
              <a:rPr lang="hu-HU" sz="2400" dirty="0" smtClean="0"/>
              <a:t>, Oslo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692696"/>
            <a:ext cx="3923928" cy="194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err="1" smtClean="0"/>
              <a:t>Jean-Baptiste</a:t>
            </a:r>
            <a:r>
              <a:rPr lang="hu-HU" sz="2400" b="1" u="sng" dirty="0" smtClean="0"/>
              <a:t> </a:t>
            </a:r>
            <a:r>
              <a:rPr lang="hu-HU" sz="2400" b="1" u="sng" dirty="0" err="1" smtClean="0"/>
              <a:t>Carpeaux</a:t>
            </a:r>
            <a:r>
              <a:rPr lang="hu-HU" sz="2400" b="1" u="sng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A Tánc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1868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Eredeti gipsz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magassága: 232 cm </a:t>
            </a:r>
          </a:p>
          <a:p>
            <a:pPr algn="ctr">
              <a:lnSpc>
                <a:spcPts val="2400"/>
              </a:lnSpc>
            </a:pPr>
            <a:r>
              <a:rPr lang="hu-HU" sz="2400" dirty="0" err="1" smtClean="0"/>
              <a:t>Musée</a:t>
            </a:r>
            <a:r>
              <a:rPr lang="hu-HU" sz="2400" dirty="0" smtClean="0"/>
              <a:t> </a:t>
            </a:r>
            <a:r>
              <a:rPr lang="hu-HU" sz="2400" dirty="0" err="1" smtClean="0"/>
              <a:t>d'Orsay</a:t>
            </a:r>
            <a:r>
              <a:rPr lang="hu-HU" sz="2400" dirty="0" smtClean="0"/>
              <a:t>, Párizs </a:t>
            </a:r>
            <a:endParaRPr lang="hu-HU" sz="2400" dirty="0"/>
          </a:p>
        </p:txBody>
      </p:sp>
      <p:pic>
        <p:nvPicPr>
          <p:cNvPr id="47106" name="Picture 2" descr="https://www.wga.hu/art/c/carpeaux/opera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3928" y="0"/>
            <a:ext cx="49220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s://upload.wikimedia.org/wikipedia/commons/thumb/3/3b/AllegorieDanse.jpg/682px-AllegorieDanse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4067944" y="0"/>
            <a:ext cx="4572000" cy="6858000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1177935"/>
            <a:ext cx="4067944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err="1" smtClean="0"/>
              <a:t>Jean-Baptiste</a:t>
            </a:r>
            <a:r>
              <a:rPr lang="hu-HU" sz="2400" b="1" u="sng" dirty="0" smtClean="0"/>
              <a:t> </a:t>
            </a:r>
            <a:r>
              <a:rPr lang="hu-HU" sz="2400" b="1" u="sng" dirty="0" err="1" smtClean="0"/>
              <a:t>Carpeaux</a:t>
            </a:r>
            <a:r>
              <a:rPr lang="hu-HU" sz="2400" b="1" u="sng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A Tánc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1869  </a:t>
            </a:r>
          </a:p>
          <a:p>
            <a:pPr algn="ctr">
              <a:lnSpc>
                <a:spcPts val="2400"/>
              </a:lnSpc>
            </a:pPr>
            <a:r>
              <a:rPr lang="hu-HU" sz="2400" dirty="0" err="1" smtClean="0"/>
              <a:t>Échaillon-kő</a:t>
            </a:r>
            <a:r>
              <a:rPr lang="hu-HU" sz="2400" dirty="0" smtClean="0"/>
              <a:t>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420 x 298 x 145 cm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(18000 kg)</a:t>
            </a:r>
          </a:p>
          <a:p>
            <a:pPr algn="ctr">
              <a:lnSpc>
                <a:spcPts val="2400"/>
              </a:lnSpc>
            </a:pPr>
            <a:r>
              <a:rPr lang="hu-HU" sz="2400" dirty="0" err="1" smtClean="0"/>
              <a:t>Musée</a:t>
            </a:r>
            <a:r>
              <a:rPr lang="hu-HU" sz="2400" dirty="0" smtClean="0"/>
              <a:t> </a:t>
            </a:r>
            <a:r>
              <a:rPr lang="hu-HU" sz="2400" dirty="0" err="1" smtClean="0"/>
              <a:t>d'Orsay</a:t>
            </a:r>
            <a:r>
              <a:rPr lang="hu-HU" sz="2400" dirty="0" smtClean="0"/>
              <a:t>, Párizs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124744"/>
            <a:ext cx="3491880" cy="2558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err="1" smtClean="0"/>
              <a:t>Jean-Baptiste</a:t>
            </a:r>
            <a:r>
              <a:rPr lang="hu-HU" sz="2400" b="1" u="sng" dirty="0" smtClean="0"/>
              <a:t> </a:t>
            </a:r>
            <a:r>
              <a:rPr lang="hu-HU" sz="2400" b="1" u="sng" dirty="0" err="1" smtClean="0"/>
              <a:t>Carpeaux</a:t>
            </a:r>
            <a:r>
              <a:rPr lang="hu-HU" sz="2400" b="1" i="1" u="sng" dirty="0" smtClean="0"/>
              <a:t> 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A fiatalabb Dumas</a:t>
            </a:r>
            <a:r>
              <a:rPr lang="hu-HU" sz="2400" dirty="0" smtClean="0"/>
              <a:t> </a:t>
            </a:r>
            <a:r>
              <a:rPr lang="hu-HU" sz="2400" b="1" dirty="0" smtClean="0"/>
              <a:t>(Alexandre Dumas fia)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1873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Márvány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Magassága:  81 cm </a:t>
            </a:r>
          </a:p>
          <a:p>
            <a:pPr algn="ctr">
              <a:lnSpc>
                <a:spcPts val="2400"/>
              </a:lnSpc>
            </a:pPr>
            <a:r>
              <a:rPr lang="hu-HU" sz="2400" dirty="0" err="1" smtClean="0"/>
              <a:t>Comédie-Française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Párizs</a:t>
            </a:r>
            <a:endParaRPr lang="hu-HU" sz="2400" dirty="0"/>
          </a:p>
        </p:txBody>
      </p:sp>
      <p:pic>
        <p:nvPicPr>
          <p:cNvPr id="66562" name="Picture 2" descr="https://www.wga.hu/art/c/carpeaux/duma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68048" y="0"/>
            <a:ext cx="53884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980728"/>
            <a:ext cx="3779912" cy="2558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err="1" smtClean="0"/>
              <a:t>Jean-Baptiste</a:t>
            </a:r>
            <a:r>
              <a:rPr lang="hu-HU" sz="2400" b="1" u="sng" dirty="0" smtClean="0"/>
              <a:t> </a:t>
            </a:r>
            <a:r>
              <a:rPr lang="hu-HU" sz="2400" b="1" u="sng" dirty="0" err="1" smtClean="0"/>
              <a:t>Carpeaux</a:t>
            </a:r>
            <a:r>
              <a:rPr lang="hu-HU" sz="2400" b="1" u="sng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III. Napóleon, a franciák császára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1873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Márvány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magassága 52 cm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Metropolitan Museum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of Art, New York</a:t>
            </a:r>
            <a:endParaRPr lang="hu-HU" sz="2400" dirty="0"/>
          </a:p>
        </p:txBody>
      </p:sp>
      <p:pic>
        <p:nvPicPr>
          <p:cNvPr id="65538" name="Picture 2" descr="https://www.wga.hu/art/c/carpeaux/napoleo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31337" y="0"/>
            <a:ext cx="531266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692696"/>
            <a:ext cx="3851920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fr-FR" sz="2400" b="1" u="sng" dirty="0" smtClean="0"/>
              <a:t>Jean-</a:t>
            </a:r>
            <a:r>
              <a:rPr lang="hu-HU" sz="2400" b="1" u="sng" dirty="0" smtClean="0"/>
              <a:t>B</a:t>
            </a:r>
            <a:r>
              <a:rPr lang="fr-FR" sz="2400" b="1" u="sng" dirty="0" smtClean="0"/>
              <a:t>aptiste </a:t>
            </a:r>
            <a:r>
              <a:rPr lang="hu-HU" sz="2400" b="1" u="sng" dirty="0" smtClean="0"/>
              <a:t>C</a:t>
            </a:r>
            <a:r>
              <a:rPr lang="fr-FR" sz="2400" b="1" u="sng" dirty="0" smtClean="0"/>
              <a:t>arpeaux</a:t>
            </a:r>
            <a:endParaRPr lang="hu-HU" sz="2400" b="1" u="sng" dirty="0" smtClean="0"/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F</a:t>
            </a:r>
            <a:r>
              <a:rPr lang="fr-FR" sz="2400" b="1" dirty="0" smtClean="0"/>
              <a:t>lora</a:t>
            </a:r>
            <a:endParaRPr lang="hu-HU" sz="2400" b="1" dirty="0" smtClean="0"/>
          </a:p>
          <a:p>
            <a:pPr algn="ctr">
              <a:lnSpc>
                <a:spcPts val="2400"/>
              </a:lnSpc>
            </a:pPr>
            <a:r>
              <a:rPr lang="fr-FR" sz="2400" dirty="0" smtClean="0"/>
              <a:t> </a:t>
            </a:r>
            <a:r>
              <a:rPr lang="hu-HU" sz="2400" dirty="0" smtClean="0"/>
              <a:t>márvány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</a:t>
            </a:r>
            <a:r>
              <a:rPr lang="fr-FR" sz="2400" dirty="0" smtClean="0"/>
              <a:t>1873</a:t>
            </a:r>
            <a:r>
              <a:rPr lang="hu-HU" sz="2400" dirty="0" smtClean="0"/>
              <a:t>  </a:t>
            </a:r>
          </a:p>
          <a:p>
            <a:pPr algn="ctr">
              <a:lnSpc>
                <a:spcPts val="2400"/>
              </a:lnSpc>
            </a:pPr>
            <a:r>
              <a:rPr lang="pl-PL" sz="2400" dirty="0" smtClean="0"/>
              <a:t>97 x 65 x 60 cm </a:t>
            </a:r>
            <a:r>
              <a:rPr lang="hu-HU" sz="2400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en-US" sz="2400" dirty="0" err="1" smtClean="0"/>
              <a:t>Calouste</a:t>
            </a:r>
            <a:r>
              <a:rPr lang="en-US" sz="2400" dirty="0" smtClean="0"/>
              <a:t> </a:t>
            </a:r>
            <a:r>
              <a:rPr lang="en-US" sz="2400" dirty="0" err="1" smtClean="0"/>
              <a:t>Gulbenkian</a:t>
            </a:r>
            <a:r>
              <a:rPr lang="en-US" sz="2400" dirty="0" smtClean="0"/>
              <a:t> Museum</a:t>
            </a:r>
            <a:r>
              <a:rPr lang="hu-HU" sz="2400" dirty="0" smtClean="0"/>
              <a:t>, Lisszabon</a:t>
            </a:r>
            <a:endParaRPr lang="fr-FR" sz="2400" dirty="0"/>
          </a:p>
        </p:txBody>
      </p:sp>
      <p:pic>
        <p:nvPicPr>
          <p:cNvPr id="58370" name="Picture 2" descr="https://upload.wikimedia.org/wikipedia/commons/thumb/0/08/Jean-baptiste_carpeaux%2C_flora%2C_londra_1873.jpg/634px-Jean-baptiste_carpeaux%2C_flora%2C_londra_1873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3923928" y="0"/>
            <a:ext cx="424606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2" descr="Jean-Baptiste Carpeaux – A flóra diada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6020" name="AutoShape 4" descr="Jean-Baptiste Carpeaux – A flóra diada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6022" name="AutoShape 6" descr="Jean-Baptiste Carpeaux – A flóra diada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6024" name="AutoShape 8" descr="Jean-Baptiste Carpeaux – A flóra diada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6026" name="AutoShape 10" descr="Jean-Baptiste Carpeaux – A flóra diada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0" y="188640"/>
            <a:ext cx="9144000" cy="712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err="1" smtClean="0"/>
              <a:t>Jean-Baptiste</a:t>
            </a:r>
            <a:r>
              <a:rPr lang="hu-HU" sz="2400" b="1" u="sng" dirty="0" smtClean="0"/>
              <a:t> </a:t>
            </a:r>
            <a:r>
              <a:rPr lang="hu-HU" sz="2400" b="1" u="sng" dirty="0" err="1" smtClean="0"/>
              <a:t>Carpeaux</a:t>
            </a:r>
            <a:r>
              <a:rPr lang="hu-HU" sz="2400" b="1" u="sng" dirty="0" smtClean="0"/>
              <a:t>: </a:t>
            </a:r>
            <a:r>
              <a:rPr lang="hu-HU" sz="2400" b="1" dirty="0" smtClean="0"/>
              <a:t>Flóra diadala, </a:t>
            </a:r>
            <a:r>
              <a:rPr lang="hu-HU" sz="2400" dirty="0" smtClean="0"/>
              <a:t>1873,  Nagy gipsz modell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151 x 180 x 46 cm, </a:t>
            </a:r>
            <a:r>
              <a:rPr lang="hu-HU" sz="2400" dirty="0" err="1" smtClean="0"/>
              <a:t>Musée</a:t>
            </a:r>
            <a:r>
              <a:rPr lang="hu-HU" sz="2400" dirty="0" smtClean="0"/>
              <a:t> </a:t>
            </a:r>
            <a:r>
              <a:rPr lang="hu-HU" sz="2400" dirty="0" err="1" smtClean="0"/>
              <a:t>d'Orsay</a:t>
            </a:r>
            <a:r>
              <a:rPr lang="hu-HU" sz="2400" dirty="0" smtClean="0"/>
              <a:t>, Párizs</a:t>
            </a:r>
          </a:p>
        </p:txBody>
      </p:sp>
      <p:sp>
        <p:nvSpPr>
          <p:cNvPr id="86032" name="AutoShape 16" descr="Jean-Baptiste Carpeaux - Le Triomphe de Flo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86034" name="Picture 18" descr="https://upload.wikimedia.org/wikipedia/commons/thumb/3/36/Jean-baptiste_carpeaux%2C_trionfo_di_flora%2C_1866.JPG/1280px-Jean-baptiste_carpeaux%2C_trionfo_di_flora%2C_18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82925" y="980727"/>
            <a:ext cx="7189475" cy="5751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err="1" smtClean="0"/>
              <a:t>Jean-Baptiste</a:t>
            </a:r>
            <a:r>
              <a:rPr lang="hu-HU" sz="2400" b="1" u="sng" dirty="0" smtClean="0"/>
              <a:t> </a:t>
            </a:r>
            <a:r>
              <a:rPr lang="hu-HU" sz="2400" b="1" u="sng" dirty="0" err="1" smtClean="0"/>
              <a:t>Carpeaux</a:t>
            </a:r>
            <a:r>
              <a:rPr lang="hu-HU" sz="2400" b="1" dirty="0" smtClean="0"/>
              <a:t>:  A négy világrész szökőkút</a:t>
            </a:r>
            <a:r>
              <a:rPr lang="hu-HU" sz="2400" dirty="0" smtClean="0"/>
              <a:t> (vagy </a:t>
            </a:r>
            <a:r>
              <a:rPr lang="hu-HU" sz="2400" b="1" dirty="0" smtClean="0"/>
              <a:t>Csillagvizsgáló szökőkút</a:t>
            </a:r>
            <a:r>
              <a:rPr lang="hu-HU" sz="2400" dirty="0" smtClean="0"/>
              <a:t> vagy </a:t>
            </a:r>
            <a:r>
              <a:rPr lang="hu-HU" sz="2400" b="1" dirty="0" err="1" smtClean="0"/>
              <a:t>Carpeaux</a:t>
            </a:r>
            <a:r>
              <a:rPr lang="hu-HU" sz="2400" b="1" dirty="0" smtClean="0"/>
              <a:t> szökőkút), </a:t>
            </a:r>
            <a:r>
              <a:rPr lang="hu-HU" sz="2400" dirty="0" smtClean="0"/>
              <a:t>1867-1874  </a:t>
            </a:r>
            <a:endParaRPr lang="hu-HU" sz="2400" baseline="30000" dirty="0" smtClean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Bronz,  </a:t>
            </a:r>
            <a:r>
              <a:rPr lang="hu-HU" sz="2400" u="sng" dirty="0" err="1" smtClean="0"/>
              <a:t>place</a:t>
            </a:r>
            <a:r>
              <a:rPr lang="hu-HU" sz="2400" u="sng" dirty="0" smtClean="0"/>
              <a:t> Ernest-Denis,  </a:t>
            </a:r>
            <a:r>
              <a:rPr lang="hu-HU" sz="2400" dirty="0" smtClean="0"/>
              <a:t>Párizs </a:t>
            </a:r>
            <a:endParaRPr lang="hu-HU" sz="2400" dirty="0"/>
          </a:p>
        </p:txBody>
      </p:sp>
      <p:pic>
        <p:nvPicPr>
          <p:cNvPr id="69634" name="Picture 2" descr="https://upload.wikimedia.org/wikipedia/commons/2/2e/FontaineQuatrePartiesDuMonde04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827583" y="1052736"/>
            <a:ext cx="7488833" cy="5616624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395536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>
                <a:hlinkClick r:id="rId3"/>
              </a:rPr>
              <a:t>https://fr.wikipedia.org/wiki/Fontaine_des_Quatre-Parties-du-Monde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3131840" y="0"/>
            <a:ext cx="58029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églalap 5"/>
          <p:cNvSpPr/>
          <p:nvPr/>
        </p:nvSpPr>
        <p:spPr>
          <a:xfrm>
            <a:off x="0" y="1412776"/>
            <a:ext cx="30598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err="1" smtClean="0"/>
              <a:t>Jean-Baptiste</a:t>
            </a:r>
            <a:r>
              <a:rPr lang="hu-HU" sz="2400" b="1" u="sng" dirty="0" smtClean="0"/>
              <a:t> </a:t>
            </a:r>
            <a:r>
              <a:rPr lang="hu-HU" sz="2400" b="1" u="sng" dirty="0" err="1" smtClean="0"/>
              <a:t>Carpeaux</a:t>
            </a:r>
            <a:r>
              <a:rPr lang="hu-HU" sz="2400" b="1" dirty="0" smtClean="0"/>
              <a:t> </a:t>
            </a:r>
          </a:p>
          <a:p>
            <a:pPr algn="ctr">
              <a:lnSpc>
                <a:spcPts val="2400"/>
              </a:lnSpc>
            </a:pPr>
            <a:r>
              <a:rPr lang="hu-HU" sz="2400" b="1" dirty="0" smtClean="0"/>
              <a:t>  A négy világrész  szökőkút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 (vagy </a:t>
            </a:r>
            <a:r>
              <a:rPr lang="hu-HU" sz="2400" b="1" dirty="0" smtClean="0"/>
              <a:t>Csillagvizsgáló szökőkút</a:t>
            </a:r>
            <a:r>
              <a:rPr lang="hu-HU" sz="2400" dirty="0" smtClean="0"/>
              <a:t> vagy </a:t>
            </a:r>
          </a:p>
          <a:p>
            <a:pPr algn="ctr">
              <a:lnSpc>
                <a:spcPts val="2400"/>
              </a:lnSpc>
            </a:pPr>
            <a:r>
              <a:rPr lang="hu-HU" sz="2400" b="1" dirty="0" err="1" smtClean="0"/>
              <a:t>Carpeaux</a:t>
            </a:r>
            <a:r>
              <a:rPr lang="hu-HU" sz="2400" b="1" dirty="0" smtClean="0"/>
              <a:t> szökőkút)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1867-1874  </a:t>
            </a:r>
            <a:endParaRPr lang="hu-HU" sz="2400" baseline="30000" dirty="0" smtClean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Bronz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 </a:t>
            </a:r>
            <a:r>
              <a:rPr lang="hu-HU" sz="2400" dirty="0" err="1" smtClean="0"/>
              <a:t>Place</a:t>
            </a:r>
            <a:r>
              <a:rPr lang="hu-HU" sz="2400" dirty="0" smtClean="0"/>
              <a:t> Ernest-Denis Párizs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1403648" y="908720"/>
            <a:ext cx="7066477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églalap 2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err="1" smtClean="0"/>
              <a:t>Jean-Baptiste</a:t>
            </a:r>
            <a:r>
              <a:rPr lang="hu-HU" sz="2400" b="1" u="sng" dirty="0" smtClean="0"/>
              <a:t> </a:t>
            </a:r>
            <a:r>
              <a:rPr lang="hu-HU" sz="2400" b="1" u="sng" dirty="0" err="1" smtClean="0"/>
              <a:t>Carpeaux</a:t>
            </a:r>
            <a:r>
              <a:rPr lang="hu-HU" sz="2400" b="1" dirty="0" smtClean="0"/>
              <a:t>:  A négy világrész  szökőkút,</a:t>
            </a:r>
            <a:r>
              <a:rPr lang="hu-HU" sz="2400" dirty="0" smtClean="0"/>
              <a:t> (részlet), (vagy </a:t>
            </a:r>
            <a:r>
              <a:rPr lang="hu-HU" sz="2400" b="1" dirty="0" smtClean="0"/>
              <a:t>Csillagvizsgáló szökőkút</a:t>
            </a:r>
            <a:r>
              <a:rPr lang="hu-HU" sz="2400" dirty="0" smtClean="0"/>
              <a:t> vagy </a:t>
            </a:r>
            <a:r>
              <a:rPr lang="hu-HU" sz="2400" b="1" dirty="0" err="1" smtClean="0"/>
              <a:t>Carpeaux</a:t>
            </a:r>
            <a:r>
              <a:rPr lang="hu-HU" sz="2400" b="1" dirty="0" smtClean="0"/>
              <a:t> szökőkút), </a:t>
            </a:r>
            <a:r>
              <a:rPr lang="hu-HU" sz="2400" dirty="0" smtClean="0"/>
              <a:t>1867-1874  </a:t>
            </a:r>
            <a:endParaRPr lang="hu-HU" sz="2400" baseline="30000" dirty="0" smtClean="0"/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Bronz,  </a:t>
            </a:r>
            <a:r>
              <a:rPr lang="hu-HU" sz="2400" u="sng" dirty="0" err="1" smtClean="0"/>
              <a:t>place</a:t>
            </a:r>
            <a:r>
              <a:rPr lang="hu-HU" sz="2400" u="sng" dirty="0" smtClean="0"/>
              <a:t> Ernest-Denis,  </a:t>
            </a:r>
            <a:r>
              <a:rPr lang="hu-HU" sz="2400" dirty="0" smtClean="0"/>
              <a:t>Párizs 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340768"/>
            <a:ext cx="3275856" cy="194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err="1" smtClean="0"/>
              <a:t>Jean-Baptiste</a:t>
            </a:r>
            <a:r>
              <a:rPr lang="hu-HU" sz="2400" b="1" u="sng" dirty="0" smtClean="0"/>
              <a:t> </a:t>
            </a:r>
            <a:r>
              <a:rPr lang="hu-HU" sz="2400" b="1" u="sng" dirty="0" err="1" smtClean="0"/>
              <a:t>Carpeaux</a:t>
            </a:r>
            <a:r>
              <a:rPr lang="hu-HU" sz="2400" b="1" u="sng" dirty="0" smtClean="0"/>
              <a:t> </a:t>
            </a:r>
            <a:r>
              <a:rPr lang="hu-HU" sz="2400" b="1" dirty="0" smtClean="0"/>
              <a:t>Megsebzett  Ámor 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1874 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Márvány  </a:t>
            </a:r>
          </a:p>
          <a:p>
            <a:pPr algn="ctr">
              <a:lnSpc>
                <a:spcPts val="2400"/>
              </a:lnSpc>
            </a:pPr>
            <a:r>
              <a:rPr lang="hu-HU" sz="2400" dirty="0" err="1" smtClean="0"/>
              <a:t>Musée</a:t>
            </a:r>
            <a:r>
              <a:rPr lang="hu-HU" sz="2400" dirty="0" smtClean="0"/>
              <a:t> des </a:t>
            </a:r>
            <a:r>
              <a:rPr lang="hu-HU" sz="2400" dirty="0" err="1" smtClean="0"/>
              <a:t>Beaux</a:t>
            </a:r>
            <a:r>
              <a:rPr lang="hu-HU" sz="2400" dirty="0" smtClean="0"/>
              <a:t> </a:t>
            </a:r>
            <a:r>
              <a:rPr lang="hu-HU" sz="2400" dirty="0" err="1" smtClean="0"/>
              <a:t>Arts</a:t>
            </a:r>
            <a:r>
              <a:rPr lang="hu-HU" sz="2400" dirty="0" smtClean="0"/>
              <a:t>, </a:t>
            </a:r>
            <a:r>
              <a:rPr lang="hu-HU" sz="2400" dirty="0" err="1" smtClean="0"/>
              <a:t>Valenciennes</a:t>
            </a:r>
            <a:endParaRPr lang="hu-HU" sz="2400" dirty="0"/>
          </a:p>
        </p:txBody>
      </p:sp>
      <p:pic>
        <p:nvPicPr>
          <p:cNvPr id="82946" name="Picture 2" descr="Nem érhető el leírás a fényképhez.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3317379" y="0"/>
            <a:ext cx="582662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wnloads\14309100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5963" y="764704"/>
            <a:ext cx="8019906" cy="5904656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0" y="26064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u="sng" dirty="0" smtClean="0"/>
              <a:t>Knud Bergslien</a:t>
            </a:r>
            <a:r>
              <a:rPr lang="hu-HU" sz="2400" b="1" dirty="0" smtClean="0"/>
              <a:t>: Rénszarvasvadászat, </a:t>
            </a:r>
            <a:r>
              <a:rPr lang="nl-NL" sz="2400" dirty="0" smtClean="0"/>
              <a:t>1868, 64</a:t>
            </a:r>
            <a:r>
              <a:rPr lang="hu-HU" sz="2400" dirty="0" smtClean="0"/>
              <a:t> </a:t>
            </a:r>
            <a:r>
              <a:rPr lang="nl-NL" sz="2400" dirty="0" smtClean="0"/>
              <a:t>x</a:t>
            </a:r>
            <a:r>
              <a:rPr lang="hu-HU" sz="2400" dirty="0" smtClean="0"/>
              <a:t> </a:t>
            </a:r>
            <a:r>
              <a:rPr lang="nl-NL" sz="2400" dirty="0" smtClean="0"/>
              <a:t>84</a:t>
            </a:r>
            <a:r>
              <a:rPr lang="hu-HU" sz="2400" dirty="0" smtClean="0"/>
              <a:t>, Magántulajdon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0"/>
            <a:ext cx="9144000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err="1" smtClean="0"/>
              <a:t>Knud</a:t>
            </a:r>
            <a:r>
              <a:rPr lang="hu-HU" sz="2400" b="1" u="sng" dirty="0" smtClean="0"/>
              <a:t>  </a:t>
            </a:r>
            <a:r>
              <a:rPr lang="hu-HU" sz="2400" b="1" u="sng" dirty="0" err="1" smtClean="0"/>
              <a:t>Bergslien</a:t>
            </a:r>
            <a:r>
              <a:rPr lang="hu-HU" sz="2400" b="1" dirty="0" smtClean="0"/>
              <a:t>:</a:t>
            </a:r>
            <a:r>
              <a:rPr lang="hu-HU" sz="2400" dirty="0" smtClean="0"/>
              <a:t> </a:t>
            </a:r>
            <a:r>
              <a:rPr lang="hu-HU" sz="2400" b="1" dirty="0" err="1" smtClean="0"/>
              <a:t>Birkebeinerne</a:t>
            </a:r>
            <a:r>
              <a:rPr lang="hu-HU" sz="2400" b="1" dirty="0" smtClean="0"/>
              <a:t>, ( A „nyírfalábúak” megmentik a gyermek </a:t>
            </a:r>
            <a:r>
              <a:rPr lang="hu-HU" sz="2400" b="1" dirty="0" err="1" smtClean="0"/>
              <a:t>Håkon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Håkonsson</a:t>
            </a:r>
            <a:r>
              <a:rPr lang="hu-HU" sz="2400" b="1" dirty="0" smtClean="0"/>
              <a:t> koronaherceget),</a:t>
            </a:r>
            <a:r>
              <a:rPr lang="hu-HU" sz="2400" dirty="0" smtClean="0"/>
              <a:t>1869, olaj, vászon </a:t>
            </a:r>
          </a:p>
          <a:p>
            <a:pPr algn="ctr">
              <a:lnSpc>
                <a:spcPts val="2400"/>
              </a:lnSpc>
            </a:pPr>
            <a:r>
              <a:rPr lang="fr-FR" sz="2400" dirty="0" smtClean="0"/>
              <a:t>95 </a:t>
            </a:r>
            <a:r>
              <a:rPr lang="hu-HU" sz="2400" dirty="0" smtClean="0"/>
              <a:t>x</a:t>
            </a:r>
            <a:r>
              <a:rPr lang="fr-FR" sz="2400" dirty="0" smtClean="0"/>
              <a:t> 126 cm</a:t>
            </a:r>
            <a:r>
              <a:rPr lang="hu-HU" sz="2400" dirty="0" smtClean="0"/>
              <a:t>,</a:t>
            </a:r>
            <a:r>
              <a:rPr lang="nn-NO" sz="2400" dirty="0" smtClean="0"/>
              <a:t> The Ski Museum. Holmenkollen, Oslo</a:t>
            </a:r>
            <a:endParaRPr lang="hu-HU" sz="2400" dirty="0"/>
          </a:p>
        </p:txBody>
      </p:sp>
      <p:pic>
        <p:nvPicPr>
          <p:cNvPr id="88066" name="Picture 2" descr="https://upload.wikimedia.org/wikipedia/commons/thumb/1/18/Birkebeinerne_p%C3%A5_Ski_over_Fjeldet_med_Kongsbarnet_%28cropped%29.jpg/1280px-Birkebeinerne_p%C3%A5_Ski_over_Fjeldet_med_Kongsbarnet_%28cropped%29.jpg?uselang=fr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834089" y="980728"/>
            <a:ext cx="7475822" cy="5688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2228671"/>
            <a:ext cx="20882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/>
              <a:t>Az 1206 telén </a:t>
            </a:r>
            <a:r>
              <a:rPr lang="hu-HU" sz="2000" dirty="0" err="1" smtClean="0"/>
              <a:t>Haakon</a:t>
            </a:r>
            <a:r>
              <a:rPr lang="hu-HU" sz="2000" dirty="0" smtClean="0"/>
              <a:t> herceget biztonságba szállító </a:t>
            </a:r>
            <a:r>
              <a:rPr lang="hu-HU" sz="2000" dirty="0" err="1" smtClean="0"/>
              <a:t>Birkebeiner</a:t>
            </a:r>
            <a:r>
              <a:rPr lang="hu-HU" sz="2000" dirty="0" smtClean="0"/>
              <a:t> síelők ábrázolása Norvégia nemzeti ikonjává vált.</a:t>
            </a:r>
            <a:endParaRPr lang="hu-HU" sz="2000" dirty="0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2339752" y="1169368"/>
            <a:ext cx="6636737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églalap 3"/>
          <p:cNvSpPr/>
          <p:nvPr/>
        </p:nvSpPr>
        <p:spPr>
          <a:xfrm>
            <a:off x="0" y="188640"/>
            <a:ext cx="9144000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400" b="1" u="sng" dirty="0" err="1" smtClean="0"/>
              <a:t>Knud</a:t>
            </a:r>
            <a:r>
              <a:rPr lang="hu-HU" sz="2400" b="1" u="sng" dirty="0" smtClean="0"/>
              <a:t>  </a:t>
            </a:r>
            <a:r>
              <a:rPr lang="hu-HU" sz="2400" b="1" u="sng" dirty="0" err="1" smtClean="0"/>
              <a:t>Bergslien</a:t>
            </a:r>
            <a:r>
              <a:rPr lang="hu-HU" sz="2400" b="1" dirty="0" smtClean="0"/>
              <a:t>:</a:t>
            </a:r>
            <a:r>
              <a:rPr lang="hu-HU" sz="2400" dirty="0" smtClean="0"/>
              <a:t> </a:t>
            </a:r>
            <a:r>
              <a:rPr lang="hu-HU" sz="2400" b="1" dirty="0" err="1" smtClean="0"/>
              <a:t>Birkebeinerne</a:t>
            </a:r>
            <a:r>
              <a:rPr lang="hu-HU" sz="2400" b="1" dirty="0" smtClean="0"/>
              <a:t>, ( A „nyírfalábúak” megmentik a gyermek </a:t>
            </a:r>
            <a:r>
              <a:rPr lang="hu-HU" sz="2400" b="1" dirty="0" err="1" smtClean="0"/>
              <a:t>Håkon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Håkonsson</a:t>
            </a:r>
            <a:r>
              <a:rPr lang="hu-HU" sz="2400" b="1" dirty="0" smtClean="0"/>
              <a:t> koronaherceget), </a:t>
            </a:r>
            <a:r>
              <a:rPr lang="hu-HU" sz="2400" dirty="0" smtClean="0"/>
              <a:t>(részlet), 1869</a:t>
            </a:r>
          </a:p>
          <a:p>
            <a:pPr algn="ctr">
              <a:lnSpc>
                <a:spcPts val="2400"/>
              </a:lnSpc>
            </a:pPr>
            <a:r>
              <a:rPr lang="hu-HU" sz="2400" dirty="0" smtClean="0"/>
              <a:t> olaj, vászon, </a:t>
            </a:r>
            <a:r>
              <a:rPr lang="nn-NO" sz="2400" dirty="0" smtClean="0"/>
              <a:t> The Ski Museum. Holmenkollen, Oslo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rigó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1116</Words>
  <Application>Microsoft Office PowerPoint</Application>
  <PresentationFormat>Diavetítés a képernyőre (4:3 oldalarány)</PresentationFormat>
  <Paragraphs>244</Paragraphs>
  <Slides>69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69</vt:i4>
      </vt:variant>
    </vt:vector>
  </HeadingPairs>
  <TitlesOfParts>
    <vt:vector size="70" baseType="lpstr">
      <vt:lpstr>Office-téma</vt:lpstr>
      <vt:lpstr>EURÓPAI ROMANTIKUS FESTŐK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EURÓPAI ROMANTIKUS FESTŐK STB.</dc:title>
  <dc:creator>.Piroska</dc:creator>
  <cp:lastModifiedBy>Judit</cp:lastModifiedBy>
  <cp:revision>50</cp:revision>
  <dcterms:created xsi:type="dcterms:W3CDTF">2024-05-04T17:40:05Z</dcterms:created>
  <dcterms:modified xsi:type="dcterms:W3CDTF">2024-11-01T09:10:08Z</dcterms:modified>
</cp:coreProperties>
</file>