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73" r:id="rId3"/>
    <p:sldId id="274" r:id="rId4"/>
    <p:sldId id="257" r:id="rId5"/>
    <p:sldId id="259" r:id="rId6"/>
    <p:sldId id="260" r:id="rId7"/>
    <p:sldId id="261" r:id="rId8"/>
    <p:sldId id="258" r:id="rId9"/>
    <p:sldId id="286" r:id="rId10"/>
    <p:sldId id="271" r:id="rId11"/>
    <p:sldId id="316" r:id="rId12"/>
    <p:sldId id="281" r:id="rId13"/>
    <p:sldId id="272" r:id="rId14"/>
    <p:sldId id="282" r:id="rId15"/>
    <p:sldId id="283" r:id="rId16"/>
    <p:sldId id="288" r:id="rId17"/>
    <p:sldId id="264" r:id="rId18"/>
    <p:sldId id="265" r:id="rId19"/>
    <p:sldId id="294" r:id="rId20"/>
    <p:sldId id="287" r:id="rId21"/>
    <p:sldId id="299" r:id="rId22"/>
    <p:sldId id="295" r:id="rId23"/>
    <p:sldId id="301" r:id="rId24"/>
    <p:sldId id="298" r:id="rId25"/>
    <p:sldId id="297" r:id="rId26"/>
    <p:sldId id="291" r:id="rId27"/>
    <p:sldId id="296" r:id="rId28"/>
    <p:sldId id="285" r:id="rId29"/>
    <p:sldId id="317" r:id="rId30"/>
    <p:sldId id="284" r:id="rId31"/>
    <p:sldId id="292" r:id="rId32"/>
    <p:sldId id="289" r:id="rId33"/>
    <p:sldId id="307" r:id="rId34"/>
    <p:sldId id="290" r:id="rId35"/>
    <p:sldId id="304" r:id="rId36"/>
    <p:sldId id="305" r:id="rId37"/>
    <p:sldId id="300" r:id="rId38"/>
    <p:sldId id="280" r:id="rId39"/>
    <p:sldId id="308" r:id="rId40"/>
    <p:sldId id="312" r:id="rId41"/>
    <p:sldId id="276" r:id="rId42"/>
    <p:sldId id="302" r:id="rId43"/>
    <p:sldId id="309" r:id="rId44"/>
    <p:sldId id="293" r:id="rId45"/>
    <p:sldId id="263" r:id="rId46"/>
    <p:sldId id="268" r:id="rId47"/>
    <p:sldId id="269" r:id="rId48"/>
    <p:sldId id="270" r:id="rId49"/>
    <p:sldId id="275" r:id="rId50"/>
    <p:sldId id="278" r:id="rId51"/>
    <p:sldId id="279" r:id="rId52"/>
    <p:sldId id="313" r:id="rId53"/>
    <p:sldId id="314" r:id="rId54"/>
    <p:sldId id="266" r:id="rId55"/>
    <p:sldId id="315" r:id="rId56"/>
    <p:sldId id="311" r:id="rId57"/>
    <p:sldId id="277" r:id="rId58"/>
    <p:sldId id="267" r:id="rId59"/>
    <p:sldId id="310" r:id="rId6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4" d="100"/>
          <a:sy n="54" d="100"/>
        </p:scale>
        <p:origin x="-1070" y="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57932-DBA1-482A-8EC2-0BD47113F47C}" type="datetimeFigureOut">
              <a:rPr lang="hu-HU" smtClean="0"/>
              <a:pPr/>
              <a:t>2022.12.11.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5F004-9A22-4EC2-9100-44F4E6A355B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A2E61-C5F5-44FD-844D-C6F8FD69F496}" type="slidenum">
              <a:rPr lang="hu-HU" smtClean="0"/>
              <a:pPr/>
              <a:t>52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9E17-9BFC-4AEA-A4A1-4FFEC45185D7}" type="datetimeFigureOut">
              <a:rPr lang="hu-HU" smtClean="0"/>
              <a:pPr/>
              <a:t>2022.12.11.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90F9-B887-476F-B0AE-4A4B887BA88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9E17-9BFC-4AEA-A4A1-4FFEC45185D7}" type="datetimeFigureOut">
              <a:rPr lang="hu-HU" smtClean="0"/>
              <a:pPr/>
              <a:t>2022.12.11.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90F9-B887-476F-B0AE-4A4B887BA88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9E17-9BFC-4AEA-A4A1-4FFEC45185D7}" type="datetimeFigureOut">
              <a:rPr lang="hu-HU" smtClean="0"/>
              <a:pPr/>
              <a:t>2022.12.11.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90F9-B887-476F-B0AE-4A4B887BA88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9E17-9BFC-4AEA-A4A1-4FFEC45185D7}" type="datetimeFigureOut">
              <a:rPr lang="hu-HU" smtClean="0"/>
              <a:pPr/>
              <a:t>2022.12.11.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90F9-B887-476F-B0AE-4A4B887BA88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9E17-9BFC-4AEA-A4A1-4FFEC45185D7}" type="datetimeFigureOut">
              <a:rPr lang="hu-HU" smtClean="0"/>
              <a:pPr/>
              <a:t>2022.12.11.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90F9-B887-476F-B0AE-4A4B887BA88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9E17-9BFC-4AEA-A4A1-4FFEC45185D7}" type="datetimeFigureOut">
              <a:rPr lang="hu-HU" smtClean="0"/>
              <a:pPr/>
              <a:t>2022.12.11.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90F9-B887-476F-B0AE-4A4B887BA88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9E17-9BFC-4AEA-A4A1-4FFEC45185D7}" type="datetimeFigureOut">
              <a:rPr lang="hu-HU" smtClean="0"/>
              <a:pPr/>
              <a:t>2022.12.11.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90F9-B887-476F-B0AE-4A4B887BA88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9E17-9BFC-4AEA-A4A1-4FFEC45185D7}" type="datetimeFigureOut">
              <a:rPr lang="hu-HU" smtClean="0"/>
              <a:pPr/>
              <a:t>2022.12.11.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90F9-B887-476F-B0AE-4A4B887BA88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9E17-9BFC-4AEA-A4A1-4FFEC45185D7}" type="datetimeFigureOut">
              <a:rPr lang="hu-HU" smtClean="0"/>
              <a:pPr/>
              <a:t>2022.12.11.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90F9-B887-476F-B0AE-4A4B887BA88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9E17-9BFC-4AEA-A4A1-4FFEC45185D7}" type="datetimeFigureOut">
              <a:rPr lang="hu-HU" smtClean="0"/>
              <a:pPr/>
              <a:t>2022.12.11.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90F9-B887-476F-B0AE-4A4B887BA88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9E17-9BFC-4AEA-A4A1-4FFEC45185D7}" type="datetimeFigureOut">
              <a:rPr lang="hu-HU" smtClean="0"/>
              <a:pPr/>
              <a:t>2022.12.11.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90F9-B887-476F-B0AE-4A4B887BA88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C9E17-9BFC-4AEA-A4A1-4FFEC45185D7}" type="datetimeFigureOut">
              <a:rPr lang="hu-HU" smtClean="0"/>
              <a:pPr/>
              <a:t>2022.12.11.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590F9-B887-476F-B0AE-4A4B887BA88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>
            <a:normAutofit/>
          </a:bodyPr>
          <a:lstStyle/>
          <a:p>
            <a:r>
              <a:rPr lang="hu-HU" sz="6000" b="1" dirty="0" smtClean="0">
                <a:latin typeface="Algerian" pitchFamily="82" charset="0"/>
              </a:rPr>
              <a:t>HUBERT ROBERT</a:t>
            </a:r>
            <a:endParaRPr lang="hu-HU" sz="6000" b="1" dirty="0">
              <a:latin typeface="Algerian" pitchFamily="82" charset="0"/>
            </a:endParaRPr>
          </a:p>
        </p:txBody>
      </p:sp>
      <p:sp>
        <p:nvSpPr>
          <p:cNvPr id="5" name="Alcím 2"/>
          <p:cNvSpPr>
            <a:spLocks noGrp="1"/>
          </p:cNvSpPr>
          <p:nvPr>
            <p:ph type="subTitle" idx="1"/>
          </p:nvPr>
        </p:nvSpPr>
        <p:spPr>
          <a:xfrm>
            <a:off x="503040" y="4581128"/>
            <a:ext cx="8640960" cy="1752600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chemeClr val="tx1"/>
                </a:solidFill>
              </a:rPr>
              <a:t>Hubert Robert (1733. május 22. – 1808. április 15.) </a:t>
            </a:r>
            <a:r>
              <a:rPr lang="hu-HU" sz="2400" dirty="0" smtClean="0">
                <a:solidFill>
                  <a:schemeClr val="tx1"/>
                </a:solidFill>
              </a:rPr>
              <a:t>a</a:t>
            </a:r>
            <a:r>
              <a:rPr lang="hu-HU" sz="2400" u="sng" dirty="0">
                <a:solidFill>
                  <a:schemeClr val="tx1"/>
                </a:solidFill>
              </a:rPr>
              <a:t> </a:t>
            </a:r>
            <a:r>
              <a:rPr lang="hu-HU" sz="2400" dirty="0" smtClean="0">
                <a:solidFill>
                  <a:schemeClr val="tx1"/>
                </a:solidFill>
              </a:rPr>
              <a:t>romantika festészetét  képviselte, </a:t>
            </a:r>
            <a:r>
              <a:rPr lang="hu-HU" sz="2400" dirty="0">
                <a:solidFill>
                  <a:schemeClr val="tx1"/>
                </a:solidFill>
              </a:rPr>
              <a:t>különösen tájképeivel és </a:t>
            </a:r>
            <a:r>
              <a:rPr lang="hu-HU" sz="2400" dirty="0" err="1" smtClean="0">
                <a:solidFill>
                  <a:schemeClr val="tx1"/>
                </a:solidFill>
              </a:rPr>
              <a:t>capricci</a:t>
            </a:r>
            <a:r>
              <a:rPr lang="hu-HU" sz="2400" dirty="0" smtClean="0">
                <a:solidFill>
                  <a:schemeClr val="tx1"/>
                </a:solidFill>
              </a:rPr>
              <a:t> </a:t>
            </a:r>
            <a:r>
              <a:rPr lang="hu-HU" sz="2400" dirty="0" err="1" smtClean="0">
                <a:solidFill>
                  <a:schemeClr val="tx1"/>
                </a:solidFill>
              </a:rPr>
              <a:t>-</a:t>
            </a:r>
            <a:r>
              <a:rPr lang="hu-HU" sz="2400" dirty="0" err="1">
                <a:solidFill>
                  <a:schemeClr val="tx1"/>
                </a:solidFill>
              </a:rPr>
              <a:t>jaival</a:t>
            </a:r>
            <a:r>
              <a:rPr lang="hu-HU" sz="2400" dirty="0">
                <a:solidFill>
                  <a:schemeClr val="tx1"/>
                </a:solidFill>
              </a:rPr>
              <a:t> , vagy félig fiktív festői olaszországi és franciaországi romábrázolásával</a:t>
            </a:r>
          </a:p>
        </p:txBody>
      </p:sp>
      <p:pic>
        <p:nvPicPr>
          <p:cNvPr id="61442" name="Picture 2" descr="https://upload.wikimedia.org/wikipedia/commons/thumb/f/fa/%C3%89lisabeth-Louise_Vig%C3%A9e-Le_Brun_-_Hubert_Robert_%281788%29.jpg/800px-%C3%89lisabeth-Louise_Vig%C3%A9e-Le_Brun_-_Hubert_Robert_%281788%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75515" y="2312876"/>
            <a:ext cx="179297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b="1" dirty="0" smtClean="0"/>
              <a:t>:  </a:t>
            </a:r>
            <a:r>
              <a:rPr lang="en-US" sz="2400" b="1" dirty="0"/>
              <a:t>The Finding of the </a:t>
            </a:r>
            <a:r>
              <a:rPr lang="en-US" sz="2400" b="1" dirty="0" err="1" smtClean="0"/>
              <a:t>Laoco</a:t>
            </a:r>
            <a:r>
              <a:rPr lang="hu-HU" sz="2400" b="1" dirty="0" smtClean="0"/>
              <a:t>o</a:t>
            </a:r>
            <a:r>
              <a:rPr lang="en-US" sz="2400" b="1" dirty="0" smtClean="0"/>
              <a:t>n</a:t>
            </a:r>
            <a:r>
              <a:rPr lang="hu-HU" sz="2400" dirty="0" smtClean="0"/>
              <a:t>, </a:t>
            </a:r>
            <a:r>
              <a:rPr lang="en-US" sz="2400" dirty="0" smtClean="0"/>
              <a:t>1773</a:t>
            </a:r>
            <a:br>
              <a:rPr lang="en-US" sz="2400" dirty="0" smtClean="0"/>
            </a:br>
            <a:r>
              <a:rPr lang="en-US" sz="2400" dirty="0"/>
              <a:t>Oil on canvas, 119 x 163 </a:t>
            </a:r>
            <a:r>
              <a:rPr lang="en-US" sz="2400" dirty="0" smtClean="0"/>
              <a:t>cm</a:t>
            </a:r>
            <a:r>
              <a:rPr lang="hu-HU" sz="2400" dirty="0" smtClean="0"/>
              <a:t>, </a:t>
            </a:r>
            <a:r>
              <a:rPr lang="en-US" sz="2400" dirty="0" smtClean="0"/>
              <a:t>Virginia </a:t>
            </a:r>
            <a:r>
              <a:rPr lang="en-US" sz="2400" dirty="0"/>
              <a:t>Museum of Fine Arts, Richmond </a:t>
            </a:r>
            <a:endParaRPr lang="hu-HU" sz="2400" dirty="0"/>
          </a:p>
        </p:txBody>
      </p:sp>
      <p:pic>
        <p:nvPicPr>
          <p:cNvPr id="11266" name="Picture 2" descr="https://www.wga.hu/art/r/robert/1/laokoon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618620" y="908720"/>
            <a:ext cx="7906759" cy="5781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74189" y="0"/>
            <a:ext cx="64698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0" y="260648"/>
            <a:ext cx="2699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en-US" sz="2400" b="1" dirty="0"/>
              <a:t>The Finding of the </a:t>
            </a:r>
            <a:r>
              <a:rPr lang="en-US" sz="2400" b="1" dirty="0" err="1" smtClean="0"/>
              <a:t>Laoco</a:t>
            </a:r>
            <a:r>
              <a:rPr lang="hu-HU" sz="2400" b="1" dirty="0" smtClean="0"/>
              <a:t>o</a:t>
            </a:r>
            <a:r>
              <a:rPr lang="en-US" sz="2400" b="1" dirty="0" smtClean="0"/>
              <a:t>n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</a:t>
            </a:r>
            <a:r>
              <a:rPr lang="hu-HU" sz="2400" dirty="0" err="1" smtClean="0"/>
              <a:t>detail</a:t>
            </a:r>
            <a:r>
              <a:rPr lang="hu-HU" sz="2400" dirty="0" smtClean="0"/>
              <a:t>)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en-US" sz="2400" dirty="0" smtClean="0"/>
              <a:t>1773</a:t>
            </a:r>
            <a:br>
              <a:rPr lang="en-US" sz="2400" dirty="0" smtClean="0"/>
            </a:br>
            <a:r>
              <a:rPr lang="en-US" sz="2400" dirty="0"/>
              <a:t>Oil on </a:t>
            </a:r>
            <a:r>
              <a:rPr lang="en-US" sz="2400" dirty="0" smtClean="0"/>
              <a:t>canvas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Virginia </a:t>
            </a:r>
            <a:r>
              <a:rPr lang="en-US" sz="2400" dirty="0"/>
              <a:t>Museum of Fine Arts, Richmond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" y="476672"/>
            <a:ext cx="3275856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  </a:t>
            </a:r>
          </a:p>
          <a:p>
            <a:pPr algn="ctr">
              <a:lnSpc>
                <a:spcPts val="2400"/>
              </a:lnSpc>
            </a:pPr>
            <a:r>
              <a:rPr lang="en-US" sz="2400" b="1" dirty="0" smtClean="0"/>
              <a:t>The </a:t>
            </a:r>
            <a:r>
              <a:rPr lang="en-US" sz="2400" b="1" dirty="0"/>
              <a:t>Footbridge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c. 1775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Oil on </a:t>
            </a:r>
            <a:r>
              <a:rPr lang="en-US" sz="2400" dirty="0" smtClean="0"/>
              <a:t>canvas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</a:t>
            </a:r>
            <a:r>
              <a:rPr lang="en-US" sz="2400" dirty="0"/>
              <a:t>59 x 47 cm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/>
              <a:t>Museo</a:t>
            </a:r>
            <a:r>
              <a:rPr lang="en-US" sz="2400" dirty="0"/>
              <a:t> </a:t>
            </a:r>
            <a:r>
              <a:rPr lang="en-US" sz="2400" dirty="0" err="1" smtClean="0"/>
              <a:t>Thyssen</a:t>
            </a:r>
            <a:r>
              <a:rPr lang="hu-HU" sz="2400" dirty="0" smtClean="0"/>
              <a:t> </a:t>
            </a:r>
            <a:r>
              <a:rPr lang="en-US" sz="2400" dirty="0" err="1" smtClean="0"/>
              <a:t>Bornemisza</a:t>
            </a:r>
            <a:r>
              <a:rPr lang="en-US" sz="2400" dirty="0"/>
              <a:t>, </a:t>
            </a:r>
            <a:r>
              <a:rPr lang="en-US" sz="2400" dirty="0" smtClean="0"/>
              <a:t>Madrid</a:t>
            </a:r>
            <a:endParaRPr lang="hu-HU" sz="2400" dirty="0"/>
          </a:p>
        </p:txBody>
      </p:sp>
      <p:pic>
        <p:nvPicPr>
          <p:cNvPr id="23554" name="Picture 2" descr="https://www.wga.hu/art/r/robert/2/footbrid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275856" y="0"/>
            <a:ext cx="56982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b="1" dirty="0" smtClean="0"/>
              <a:t>:  </a:t>
            </a:r>
            <a:r>
              <a:rPr lang="en-US" sz="2400" b="1" dirty="0"/>
              <a:t>The Ponte </a:t>
            </a:r>
            <a:r>
              <a:rPr lang="en-US" sz="2400" b="1" dirty="0" err="1" smtClean="0"/>
              <a:t>Solario</a:t>
            </a:r>
            <a:r>
              <a:rPr lang="hu-HU" sz="2400" dirty="0" smtClean="0"/>
              <a:t>, </a:t>
            </a:r>
            <a:r>
              <a:rPr lang="en-US" sz="2400" dirty="0" smtClean="0"/>
              <a:t>c</a:t>
            </a:r>
            <a:r>
              <a:rPr lang="en-US" sz="2400" dirty="0"/>
              <a:t>. </a:t>
            </a:r>
            <a:r>
              <a:rPr lang="en-US" sz="2400" dirty="0" smtClean="0"/>
              <a:t>1775</a:t>
            </a:r>
            <a:r>
              <a:rPr lang="hu-HU" sz="2400" dirty="0" smtClean="0"/>
              <a:t>, </a:t>
            </a:r>
            <a:r>
              <a:rPr lang="en-US" sz="2400" dirty="0" smtClean="0"/>
              <a:t>Oil </a:t>
            </a:r>
            <a:r>
              <a:rPr lang="en-US" sz="2400" dirty="0"/>
              <a:t>on canvas, 91 x 121 cm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National Gallery of Art, Washington </a:t>
            </a:r>
            <a:endParaRPr lang="hu-HU" sz="2400" dirty="0"/>
          </a:p>
        </p:txBody>
      </p:sp>
      <p:pic>
        <p:nvPicPr>
          <p:cNvPr id="13314" name="Picture 2" descr="https://www.wga.hu/art/r/robert/1/ponteso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9200" y="908720"/>
            <a:ext cx="7845599" cy="5792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b="1" dirty="0" smtClean="0"/>
              <a:t>:  </a:t>
            </a:r>
            <a:r>
              <a:rPr lang="hu-HU" sz="2400" b="1" dirty="0"/>
              <a:t>The </a:t>
            </a:r>
            <a:r>
              <a:rPr lang="hu-HU" sz="2400" b="1" dirty="0" err="1"/>
              <a:t>Grove</a:t>
            </a:r>
            <a:r>
              <a:rPr lang="hu-HU" sz="2400" b="1" dirty="0"/>
              <a:t> and </a:t>
            </a:r>
            <a:r>
              <a:rPr lang="hu-HU" sz="2400" b="1" dirty="0" err="1"/>
              <a:t>Bath</a:t>
            </a:r>
            <a:r>
              <a:rPr lang="hu-HU" sz="2400" b="1" dirty="0"/>
              <a:t> of </a:t>
            </a:r>
            <a:r>
              <a:rPr lang="hu-HU" sz="2400" b="1" dirty="0" smtClean="0"/>
              <a:t>Apollo</a:t>
            </a:r>
            <a:r>
              <a:rPr lang="hu-HU" sz="2400" dirty="0" smtClean="0"/>
              <a:t>, 1776, </a:t>
            </a:r>
            <a:r>
              <a:rPr lang="hu-HU" sz="2400" dirty="0" err="1" smtClean="0"/>
              <a:t>Oil</a:t>
            </a:r>
            <a:r>
              <a:rPr lang="hu-HU" sz="2400" dirty="0" smtClean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 smtClean="0"/>
              <a:t>canvas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124 </a:t>
            </a:r>
            <a:r>
              <a:rPr lang="hu-HU" sz="2400" dirty="0"/>
              <a:t>x 191 </a:t>
            </a:r>
            <a:r>
              <a:rPr lang="hu-HU" sz="2400" dirty="0" smtClean="0"/>
              <a:t>cm, </a:t>
            </a:r>
            <a:r>
              <a:rPr lang="hu-HU" sz="2400" dirty="0" err="1" smtClean="0"/>
              <a:t>Musée</a:t>
            </a:r>
            <a:r>
              <a:rPr lang="hu-HU" sz="2400" dirty="0" smtClean="0"/>
              <a:t> </a:t>
            </a:r>
            <a:r>
              <a:rPr lang="hu-HU" sz="2400" dirty="0"/>
              <a:t>National du </a:t>
            </a:r>
            <a:r>
              <a:rPr lang="hu-HU" sz="2400" dirty="0" err="1"/>
              <a:t>Château</a:t>
            </a:r>
            <a:r>
              <a:rPr lang="hu-HU" sz="2400" dirty="0"/>
              <a:t>, </a:t>
            </a:r>
            <a:r>
              <a:rPr lang="hu-HU" sz="2400" dirty="0" smtClean="0"/>
              <a:t>Versailles</a:t>
            </a:r>
            <a:endParaRPr lang="hu-HU" sz="2400" dirty="0"/>
          </a:p>
        </p:txBody>
      </p:sp>
      <p:pic>
        <p:nvPicPr>
          <p:cNvPr id="24578" name="Picture 2" descr="https://www.wga.hu/art/r/robert/2/grov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9532" y="1052736"/>
            <a:ext cx="8424936" cy="5560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76672"/>
            <a:ext cx="2915816" cy="2558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T</a:t>
            </a:r>
            <a:r>
              <a:rPr lang="en-US" sz="2400" b="1" dirty="0" smtClean="0"/>
              <a:t>he </a:t>
            </a:r>
            <a:r>
              <a:rPr lang="en-US" sz="2400" b="1" dirty="0"/>
              <a:t>Grove and Bath of </a:t>
            </a:r>
            <a:r>
              <a:rPr lang="en-US" sz="2400" b="1" dirty="0" smtClean="0"/>
              <a:t>Apollo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(detail</a:t>
            </a:r>
            <a:r>
              <a:rPr lang="en-US" sz="2400" dirty="0"/>
              <a:t>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1776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Oil on canvas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/>
              <a:t>Musée</a:t>
            </a:r>
            <a:r>
              <a:rPr lang="en-US" sz="2400" dirty="0"/>
              <a:t> National du Château, </a:t>
            </a:r>
            <a:r>
              <a:rPr lang="en-US" sz="2400" dirty="0" smtClean="0"/>
              <a:t>Versailles</a:t>
            </a:r>
            <a:endParaRPr lang="hu-HU" sz="2400" dirty="0"/>
          </a:p>
        </p:txBody>
      </p:sp>
      <p:pic>
        <p:nvPicPr>
          <p:cNvPr id="26626" name="Picture 2" descr="https://www.wga.hu/art/r/robert/2/grove2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2937510" y="0"/>
            <a:ext cx="62064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b="1" dirty="0" smtClean="0"/>
              <a:t>:  </a:t>
            </a:r>
            <a:r>
              <a:rPr lang="en-US" sz="2400" b="1" dirty="0" smtClean="0"/>
              <a:t>Landscape </a:t>
            </a:r>
            <a:r>
              <a:rPr lang="en-US" sz="2400" b="1" dirty="0"/>
              <a:t>with Three Figures before a </a:t>
            </a:r>
            <a:r>
              <a:rPr lang="en-US" sz="2400" b="1" dirty="0" smtClean="0"/>
              <a:t>Statue</a:t>
            </a:r>
            <a:r>
              <a:rPr lang="hu-HU" sz="2400" dirty="0" smtClean="0"/>
              <a:t>, </a:t>
            </a:r>
            <a:r>
              <a:rPr lang="en-US" sz="2400" dirty="0" smtClean="0"/>
              <a:t>c</a:t>
            </a:r>
            <a:r>
              <a:rPr lang="en-US" sz="2400" dirty="0"/>
              <a:t>. 1778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Oil on paper, laid on canvas, 21 x 38 </a:t>
            </a:r>
            <a:r>
              <a:rPr lang="en-US" sz="2400" dirty="0" smtClean="0"/>
              <a:t>cm</a:t>
            </a:r>
            <a:r>
              <a:rPr lang="hu-HU" sz="2400" dirty="0" smtClean="0"/>
              <a:t>, </a:t>
            </a:r>
            <a:r>
              <a:rPr lang="en-US" sz="2400" dirty="0" smtClean="0"/>
              <a:t>Private collection</a:t>
            </a:r>
            <a:endParaRPr lang="hu-HU" sz="2400" dirty="0"/>
          </a:p>
        </p:txBody>
      </p:sp>
      <p:pic>
        <p:nvPicPr>
          <p:cNvPr id="31746" name="Picture 2" descr="https://www.wga.hu/art/r/robert/2/land_fig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79255" y="980728"/>
            <a:ext cx="894206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b="1" dirty="0" smtClean="0"/>
              <a:t>: </a:t>
            </a:r>
            <a:r>
              <a:rPr lang="en-US" sz="2400" b="1" dirty="0"/>
              <a:t>Architectural </a:t>
            </a:r>
            <a:r>
              <a:rPr lang="en-US" sz="2400" b="1" dirty="0" smtClean="0"/>
              <a:t>Capriccio</a:t>
            </a:r>
            <a:r>
              <a:rPr lang="hu-HU" sz="2400" dirty="0" smtClean="0"/>
              <a:t>, </a:t>
            </a:r>
            <a:r>
              <a:rPr lang="en-US" sz="2400" dirty="0" smtClean="0"/>
              <a:t>c</a:t>
            </a:r>
            <a:r>
              <a:rPr lang="en-US" sz="2400" dirty="0"/>
              <a:t>. </a:t>
            </a:r>
            <a:r>
              <a:rPr lang="en-US" sz="2400" dirty="0" smtClean="0"/>
              <a:t>1780</a:t>
            </a:r>
            <a:r>
              <a:rPr lang="hu-HU" sz="2400" dirty="0" smtClean="0"/>
              <a:t>, </a:t>
            </a:r>
            <a:r>
              <a:rPr lang="en-US" sz="2400" dirty="0" smtClean="0"/>
              <a:t>Oil </a:t>
            </a:r>
            <a:r>
              <a:rPr lang="en-US" sz="2400" dirty="0"/>
              <a:t>on </a:t>
            </a:r>
            <a:r>
              <a:rPr lang="en-US" sz="2400" dirty="0" smtClean="0"/>
              <a:t>canvas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</a:t>
            </a:r>
            <a:r>
              <a:rPr lang="en-US" sz="2400" dirty="0"/>
              <a:t>67 x 81 </a:t>
            </a:r>
            <a:r>
              <a:rPr lang="en-US" sz="2400" dirty="0" smtClean="0"/>
              <a:t>cm</a:t>
            </a:r>
            <a:r>
              <a:rPr lang="hu-HU" sz="2400" dirty="0" smtClean="0"/>
              <a:t>, </a:t>
            </a:r>
            <a:r>
              <a:rPr lang="en-US" sz="2400" dirty="0" smtClean="0"/>
              <a:t>Private </a:t>
            </a:r>
            <a:r>
              <a:rPr lang="en-US" sz="2400" dirty="0"/>
              <a:t>collection</a:t>
            </a:r>
            <a:endParaRPr lang="hu-HU" sz="2400" dirty="0"/>
          </a:p>
        </p:txBody>
      </p:sp>
      <p:pic>
        <p:nvPicPr>
          <p:cNvPr id="4098" name="Picture 2" descr="https://www.wga.hu/art/r/robert/1/capricc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02259" y="908720"/>
            <a:ext cx="6939481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b="1" dirty="0"/>
              <a:t>An Architectural </a:t>
            </a:r>
            <a:r>
              <a:rPr lang="en-US" sz="2400" b="1" dirty="0" smtClean="0"/>
              <a:t>Capriccio</a:t>
            </a:r>
            <a:r>
              <a:rPr lang="hu-HU" sz="2400" dirty="0" smtClean="0"/>
              <a:t>, </a:t>
            </a:r>
            <a:r>
              <a:rPr lang="en-US" sz="2400" dirty="0" smtClean="0"/>
              <a:t>1782</a:t>
            </a:r>
            <a:r>
              <a:rPr lang="hu-HU" sz="2400" dirty="0" smtClean="0"/>
              <a:t>, </a:t>
            </a:r>
            <a:r>
              <a:rPr lang="en-US" sz="2400" dirty="0" smtClean="0"/>
              <a:t>Oil </a:t>
            </a:r>
            <a:r>
              <a:rPr lang="en-US" sz="2400" dirty="0"/>
              <a:t>on </a:t>
            </a:r>
            <a:r>
              <a:rPr lang="en-US" sz="2400" dirty="0" smtClean="0"/>
              <a:t>canvas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</a:t>
            </a:r>
            <a:r>
              <a:rPr lang="en-US" sz="2400" dirty="0"/>
              <a:t>50 x 67 </a:t>
            </a:r>
            <a:r>
              <a:rPr lang="en-US" sz="2400" dirty="0" smtClean="0"/>
              <a:t>cm</a:t>
            </a:r>
            <a:r>
              <a:rPr lang="hu-HU" sz="2400" dirty="0" smtClean="0"/>
              <a:t>, </a:t>
            </a:r>
            <a:r>
              <a:rPr lang="en-US" sz="2400" dirty="0" smtClean="0"/>
              <a:t>Private </a:t>
            </a:r>
            <a:r>
              <a:rPr lang="en-US" sz="2400" dirty="0"/>
              <a:t>collection</a:t>
            </a:r>
            <a:endParaRPr lang="hu-HU" sz="2400" dirty="0"/>
          </a:p>
        </p:txBody>
      </p:sp>
      <p:pic>
        <p:nvPicPr>
          <p:cNvPr id="3074" name="Picture 2" descr="https://www.wga.hu/art/r/robert/1/capricc1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757517" y="1052736"/>
            <a:ext cx="7628966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dirty="0" smtClean="0"/>
              <a:t>: </a:t>
            </a:r>
            <a:r>
              <a:rPr lang="en-US" sz="2400" b="1" dirty="0" smtClean="0"/>
              <a:t>The </a:t>
            </a:r>
            <a:r>
              <a:rPr lang="en-US" sz="2400" b="1" dirty="0" err="1"/>
              <a:t>Maison</a:t>
            </a:r>
            <a:r>
              <a:rPr lang="en-US" sz="2400" b="1" dirty="0"/>
              <a:t> </a:t>
            </a:r>
            <a:r>
              <a:rPr lang="en-US" sz="2400" b="1" dirty="0" err="1"/>
              <a:t>Carée</a:t>
            </a:r>
            <a:r>
              <a:rPr lang="en-US" sz="2400" b="1" dirty="0"/>
              <a:t> in </a:t>
            </a:r>
            <a:r>
              <a:rPr lang="en-US" sz="2400" b="1" dirty="0" smtClean="0"/>
              <a:t>Nimes</a:t>
            </a:r>
            <a:r>
              <a:rPr lang="hu-HU" sz="2400" dirty="0" smtClean="0"/>
              <a:t>, </a:t>
            </a:r>
            <a:r>
              <a:rPr lang="en-US" sz="2400" dirty="0" smtClean="0"/>
              <a:t>1783</a:t>
            </a:r>
            <a:r>
              <a:rPr lang="hu-HU" sz="2400" dirty="0" smtClean="0"/>
              <a:t>, </a:t>
            </a:r>
            <a:r>
              <a:rPr lang="en-US" sz="2400" dirty="0" smtClean="0"/>
              <a:t>Oil </a:t>
            </a:r>
            <a:r>
              <a:rPr lang="en-US" sz="2400" dirty="0"/>
              <a:t>on </a:t>
            </a:r>
            <a:r>
              <a:rPr lang="en-US" sz="2400" dirty="0" smtClean="0"/>
              <a:t>canvas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102 </a:t>
            </a:r>
            <a:r>
              <a:rPr lang="en-US" sz="2400" dirty="0"/>
              <a:t>x 143 </a:t>
            </a:r>
            <a:r>
              <a:rPr lang="en-US" sz="2400" dirty="0" smtClean="0"/>
              <a:t>cm</a:t>
            </a:r>
            <a:r>
              <a:rPr lang="hu-HU" sz="2400" dirty="0" smtClean="0"/>
              <a:t>, </a:t>
            </a:r>
            <a:r>
              <a:rPr lang="en-US" sz="2400" dirty="0" smtClean="0"/>
              <a:t>The </a:t>
            </a:r>
            <a:r>
              <a:rPr lang="en-US" sz="2400" dirty="0"/>
              <a:t>Hermitage, St. </a:t>
            </a:r>
            <a:r>
              <a:rPr lang="en-US" sz="2400" dirty="0" smtClean="0"/>
              <a:t>Petersburg</a:t>
            </a:r>
            <a:endParaRPr lang="hu-HU" sz="2400" dirty="0"/>
          </a:p>
        </p:txBody>
      </p:sp>
      <p:pic>
        <p:nvPicPr>
          <p:cNvPr id="40962" name="Picture 2" descr="https://www.wga.hu/art/r/robert/2/nimes1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422876" y="980728"/>
            <a:ext cx="8298248" cy="5648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Robert:</a:t>
            </a:r>
            <a:r>
              <a:rPr lang="hu-HU" sz="2400" b="1" dirty="0" smtClean="0"/>
              <a:t> </a:t>
            </a:r>
            <a:r>
              <a:rPr lang="en-US" sz="2400" b="1" dirty="0" smtClean="0"/>
              <a:t> </a:t>
            </a:r>
            <a:r>
              <a:rPr lang="en-US" sz="2400" b="1" dirty="0"/>
              <a:t>Roman Figures under an </a:t>
            </a:r>
            <a:r>
              <a:rPr lang="en-US" sz="2400" b="1" dirty="0" smtClean="0"/>
              <a:t>Arcade</a:t>
            </a:r>
            <a:r>
              <a:rPr lang="hu-HU" sz="2400" dirty="0" smtClean="0"/>
              <a:t>, </a:t>
            </a:r>
            <a:r>
              <a:rPr lang="en-US" sz="2400" dirty="0" smtClean="0"/>
              <a:t>1755-60</a:t>
            </a:r>
            <a:br>
              <a:rPr lang="en-US" sz="2400" dirty="0" smtClean="0"/>
            </a:br>
            <a:r>
              <a:rPr lang="en-US" sz="2400" dirty="0"/>
              <a:t>Oil on canvas, 45 x 72 </a:t>
            </a:r>
            <a:r>
              <a:rPr lang="en-US" sz="2400" dirty="0" smtClean="0"/>
              <a:t>cm</a:t>
            </a:r>
            <a:r>
              <a:rPr lang="hu-HU" sz="2400" dirty="0" smtClean="0"/>
              <a:t>, </a:t>
            </a:r>
            <a:r>
              <a:rPr lang="en-US" sz="2400" dirty="0" smtClean="0"/>
              <a:t>Private collection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pic>
        <p:nvPicPr>
          <p:cNvPr id="15362" name="Picture 2" descr="https://www.wga.hu/art/r/robert/1/roman1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32833" y="1052736"/>
            <a:ext cx="8878333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b="1" dirty="0" smtClean="0"/>
              <a:t>:  </a:t>
            </a:r>
            <a:r>
              <a:rPr lang="en-US" sz="2400" b="1" dirty="0"/>
              <a:t>Architectural Landscape with a </a:t>
            </a:r>
            <a:r>
              <a:rPr lang="en-US" sz="2400" b="1" dirty="0" smtClean="0"/>
              <a:t>Canal</a:t>
            </a:r>
            <a:r>
              <a:rPr lang="hu-HU" sz="2400" dirty="0" smtClean="0"/>
              <a:t>,</a:t>
            </a:r>
            <a:r>
              <a:rPr lang="en-US" sz="2400" dirty="0" smtClean="0"/>
              <a:t>1783</a:t>
            </a:r>
            <a:br>
              <a:rPr lang="en-US" sz="2400" dirty="0" smtClean="0"/>
            </a:br>
            <a:r>
              <a:rPr lang="en-US" sz="2400" dirty="0"/>
              <a:t>Oil on canvas, 129 x 183 </a:t>
            </a:r>
            <a:r>
              <a:rPr lang="en-US" sz="2400" dirty="0" smtClean="0"/>
              <a:t>cm</a:t>
            </a:r>
            <a:r>
              <a:rPr lang="hu-HU" sz="2400" dirty="0" smtClean="0"/>
              <a:t>, </a:t>
            </a:r>
            <a:r>
              <a:rPr lang="en-US" sz="2400" dirty="0" smtClean="0"/>
              <a:t>The </a:t>
            </a:r>
            <a:r>
              <a:rPr lang="en-US" sz="2400" dirty="0"/>
              <a:t>Hermitage, St. </a:t>
            </a:r>
            <a:r>
              <a:rPr lang="en-US" sz="2400" dirty="0" smtClean="0"/>
              <a:t>Petersburg</a:t>
            </a:r>
            <a:endParaRPr lang="hu-HU" sz="2400" dirty="0"/>
          </a:p>
        </p:txBody>
      </p:sp>
      <p:pic>
        <p:nvPicPr>
          <p:cNvPr id="30722" name="Picture 2" descr="https://www.wga.hu/art/r/robert/2/lancanal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454914" y="908720"/>
            <a:ext cx="8234172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4664"/>
            <a:ext cx="24837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 </a:t>
            </a:r>
          </a:p>
          <a:p>
            <a:pPr algn="ctr">
              <a:lnSpc>
                <a:spcPts val="2400"/>
              </a:lnSpc>
            </a:pPr>
            <a:r>
              <a:rPr lang="en-US" sz="2400" b="1" dirty="0" smtClean="0"/>
              <a:t>The </a:t>
            </a:r>
            <a:r>
              <a:rPr lang="en-US" sz="2400" b="1" dirty="0" err="1"/>
              <a:t>Maison</a:t>
            </a:r>
            <a:r>
              <a:rPr lang="en-US" sz="2400" b="1" dirty="0"/>
              <a:t> </a:t>
            </a:r>
            <a:r>
              <a:rPr lang="en-US" sz="2400" b="1" dirty="0" err="1"/>
              <a:t>Carrée</a:t>
            </a:r>
            <a:r>
              <a:rPr lang="en-US" sz="2400" b="1" dirty="0"/>
              <a:t>, the Arenas and the </a:t>
            </a:r>
            <a:r>
              <a:rPr lang="en-US" sz="2400" b="1" dirty="0" err="1"/>
              <a:t>Magne</a:t>
            </a:r>
            <a:r>
              <a:rPr lang="en-US" sz="2400" b="1" dirty="0"/>
              <a:t> Tower in Nimes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1787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Oil on </a:t>
            </a:r>
            <a:r>
              <a:rPr lang="en-US" sz="2400" dirty="0" smtClean="0"/>
              <a:t>canvas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</a:t>
            </a:r>
            <a:r>
              <a:rPr lang="en-US" sz="2400" dirty="0"/>
              <a:t>243 x 244 cm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/>
              <a:t>Musée</a:t>
            </a:r>
            <a:r>
              <a:rPr lang="en-US" sz="2400" dirty="0"/>
              <a:t> du </a:t>
            </a:r>
            <a:r>
              <a:rPr lang="en-US" sz="2400" dirty="0" smtClean="0"/>
              <a:t>Louvre Paris</a:t>
            </a:r>
            <a:endParaRPr lang="hu-HU" sz="2400" dirty="0"/>
          </a:p>
        </p:txBody>
      </p:sp>
      <p:pic>
        <p:nvPicPr>
          <p:cNvPr id="46082" name="Picture 2" descr="https://www.wga.hu/art/r/robert/2/provenc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25565" y="188640"/>
            <a:ext cx="6618436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054244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dirty="0" smtClean="0"/>
              <a:t>:  </a:t>
            </a:r>
            <a:r>
              <a:rPr lang="hu-HU" sz="2400" b="1" dirty="0" err="1"/>
              <a:t>Demolition</a:t>
            </a:r>
            <a:r>
              <a:rPr lang="hu-HU" sz="2400" b="1" dirty="0"/>
              <a:t> of </a:t>
            </a:r>
            <a:r>
              <a:rPr lang="hu-HU" sz="2400" b="1" dirty="0" err="1"/>
              <a:t>the</a:t>
            </a:r>
            <a:r>
              <a:rPr lang="hu-HU" sz="2400" b="1" dirty="0"/>
              <a:t> </a:t>
            </a:r>
            <a:r>
              <a:rPr lang="hu-HU" sz="2400" b="1" dirty="0" err="1"/>
              <a:t>Houses</a:t>
            </a:r>
            <a:r>
              <a:rPr lang="hu-HU" sz="2400" b="1" dirty="0"/>
              <a:t> </a:t>
            </a:r>
            <a:r>
              <a:rPr lang="hu-HU" sz="2400" b="1" dirty="0" err="1"/>
              <a:t>on</a:t>
            </a:r>
            <a:r>
              <a:rPr lang="hu-HU" sz="2400" b="1" dirty="0"/>
              <a:t> </a:t>
            </a:r>
            <a:r>
              <a:rPr lang="hu-HU" sz="2400" b="1" dirty="0" err="1"/>
              <a:t>the</a:t>
            </a:r>
            <a:r>
              <a:rPr lang="hu-HU" sz="2400" b="1" dirty="0"/>
              <a:t> Pont Notre-Dame </a:t>
            </a:r>
            <a:r>
              <a:rPr lang="hu-HU" sz="2400" b="1" dirty="0" err="1"/>
              <a:t>in</a:t>
            </a:r>
            <a:r>
              <a:rPr lang="hu-HU" sz="2400" b="1" dirty="0"/>
              <a:t> </a:t>
            </a:r>
            <a:r>
              <a:rPr lang="hu-HU" sz="2400" dirty="0" smtClean="0"/>
              <a:t>1786, </a:t>
            </a:r>
            <a:r>
              <a:rPr lang="hu-HU" sz="2400" dirty="0" err="1" smtClean="0"/>
              <a:t>Oil</a:t>
            </a:r>
            <a:r>
              <a:rPr lang="hu-HU" sz="2400" dirty="0" smtClean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/>
              <a:t>canvas</a:t>
            </a:r>
            <a:r>
              <a:rPr lang="hu-HU" sz="2400" dirty="0"/>
              <a:t>, 73 x 140 </a:t>
            </a:r>
            <a:r>
              <a:rPr lang="hu-HU" sz="2400" dirty="0" smtClean="0"/>
              <a:t>cm, </a:t>
            </a:r>
            <a:r>
              <a:rPr lang="hu-HU" sz="2400" dirty="0" err="1" smtClean="0"/>
              <a:t>Musée</a:t>
            </a:r>
            <a:r>
              <a:rPr lang="hu-HU" sz="2400" dirty="0" smtClean="0"/>
              <a:t> </a:t>
            </a:r>
            <a:r>
              <a:rPr lang="hu-HU" sz="2400" dirty="0"/>
              <a:t>du Louvre, </a:t>
            </a:r>
            <a:r>
              <a:rPr lang="hu-HU" sz="2400" dirty="0" smtClean="0"/>
              <a:t>Paris</a:t>
            </a:r>
            <a:endParaRPr lang="hu-HU" sz="2400" dirty="0"/>
          </a:p>
        </p:txBody>
      </p:sp>
      <p:pic>
        <p:nvPicPr>
          <p:cNvPr id="41986" name="Picture 2" descr="https://www.wga.hu/art/r/robert/2/notreda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306" y="1223332"/>
            <a:ext cx="8979387" cy="4554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548680"/>
            <a:ext cx="3563888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b="1" dirty="0" err="1"/>
              <a:t>Ruin</a:t>
            </a:r>
            <a:r>
              <a:rPr lang="hu-HU" sz="2400" b="1" dirty="0"/>
              <a:t> Capriccio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c. 1786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err="1"/>
              <a:t>Oil</a:t>
            </a:r>
            <a:r>
              <a:rPr lang="hu-HU" sz="2400" dirty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 smtClean="0"/>
              <a:t>canvas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41 </a:t>
            </a:r>
            <a:r>
              <a:rPr lang="hu-HU" sz="2400" dirty="0"/>
              <a:t>x 31 cm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err="1"/>
              <a:t>Akademie</a:t>
            </a:r>
            <a:r>
              <a:rPr lang="hu-HU" sz="2400" dirty="0"/>
              <a:t> der </a:t>
            </a:r>
            <a:r>
              <a:rPr lang="hu-HU" sz="2400" dirty="0" err="1"/>
              <a:t>bildenden</a:t>
            </a:r>
            <a:r>
              <a:rPr lang="hu-HU" sz="2400" dirty="0"/>
              <a:t> </a:t>
            </a:r>
            <a:r>
              <a:rPr lang="hu-HU" sz="2400" dirty="0" err="1"/>
              <a:t>Künste</a:t>
            </a:r>
            <a:r>
              <a:rPr lang="hu-HU" sz="2400" dirty="0"/>
              <a:t>, </a:t>
            </a:r>
            <a:r>
              <a:rPr lang="hu-HU" sz="2400" dirty="0" err="1"/>
              <a:t>Vienna</a:t>
            </a:r>
            <a:endParaRPr lang="hu-HU" sz="2400" dirty="0"/>
          </a:p>
        </p:txBody>
      </p:sp>
      <p:pic>
        <p:nvPicPr>
          <p:cNvPr id="47106" name="Picture 2" descr="https://www.wga.hu/art/r/robert/2/ruincap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0"/>
            <a:ext cx="512641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548680"/>
            <a:ext cx="2411760" cy="3174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 </a:t>
            </a:r>
            <a:r>
              <a:rPr lang="en-US" sz="2400" b="1" dirty="0"/>
              <a:t>The Arc de </a:t>
            </a:r>
            <a:r>
              <a:rPr lang="en-US" sz="2400" b="1" dirty="0" err="1"/>
              <a:t>Triomphe</a:t>
            </a:r>
            <a:r>
              <a:rPr lang="en-US" sz="2400" b="1" dirty="0"/>
              <a:t> and the Theatre of Orange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1787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Oil on </a:t>
            </a:r>
            <a:r>
              <a:rPr lang="en-US" sz="2400" dirty="0" smtClean="0"/>
              <a:t>canvas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</a:t>
            </a:r>
            <a:r>
              <a:rPr lang="en-US" sz="2400" dirty="0"/>
              <a:t>242 x 242 cm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/>
              <a:t>Musée</a:t>
            </a:r>
            <a:r>
              <a:rPr lang="en-US" sz="2400" dirty="0"/>
              <a:t> du </a:t>
            </a:r>
            <a:r>
              <a:rPr lang="en-US" sz="2400" dirty="0" smtClean="0"/>
              <a:t>Louvre Paris</a:t>
            </a:r>
            <a:endParaRPr lang="hu-HU" sz="2400" dirty="0"/>
          </a:p>
        </p:txBody>
      </p:sp>
      <p:pic>
        <p:nvPicPr>
          <p:cNvPr id="45058" name="Picture 2" descr="https://www.wga.hu/art/r/robert/2/provenc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5360" y="273770"/>
            <a:ext cx="6718640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548680"/>
            <a:ext cx="2699792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T</a:t>
            </a:r>
            <a:r>
              <a:rPr lang="fr-FR" sz="2400" b="1" dirty="0" smtClean="0"/>
              <a:t>he </a:t>
            </a:r>
            <a:r>
              <a:rPr lang="fr-FR" sz="2400" b="1" dirty="0"/>
              <a:t>Pont du Gard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/>
              <a:t>1787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/>
              <a:t>Oil on </a:t>
            </a:r>
            <a:r>
              <a:rPr lang="fr-FR" sz="2400" dirty="0" smtClean="0"/>
              <a:t>canvas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fr-FR" sz="2400" dirty="0" smtClean="0"/>
              <a:t> </a:t>
            </a:r>
            <a:r>
              <a:rPr lang="fr-FR" sz="2400" dirty="0"/>
              <a:t>242 x 242 cm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/>
              <a:t>Musée du </a:t>
            </a:r>
            <a:r>
              <a:rPr lang="fr-FR" sz="2400" dirty="0" smtClean="0"/>
              <a:t>Louvre Paris</a:t>
            </a:r>
            <a:endParaRPr lang="hu-HU" sz="2400" dirty="0"/>
          </a:p>
        </p:txBody>
      </p:sp>
      <p:pic>
        <p:nvPicPr>
          <p:cNvPr id="44034" name="Picture 2" descr="https://www.wga.hu/art/r/robert/2/provenc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311897"/>
            <a:ext cx="6444208" cy="6377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b="1" dirty="0" smtClean="0"/>
              <a:t>:  </a:t>
            </a:r>
            <a:r>
              <a:rPr lang="en-US" sz="2400" b="1" dirty="0" smtClean="0"/>
              <a:t>Imaginary </a:t>
            </a:r>
            <a:r>
              <a:rPr lang="en-US" sz="2400" b="1" dirty="0"/>
              <a:t>View of the Grande </a:t>
            </a:r>
            <a:r>
              <a:rPr lang="en-US" sz="2400" b="1" dirty="0" err="1"/>
              <a:t>Galerie</a:t>
            </a:r>
            <a:r>
              <a:rPr lang="en-US" sz="2400" b="1" dirty="0"/>
              <a:t> in the Louvre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1789</a:t>
            </a:r>
            <a:r>
              <a:rPr lang="hu-HU" sz="2400" dirty="0" smtClean="0"/>
              <a:t>, </a:t>
            </a:r>
            <a:r>
              <a:rPr lang="en-US" sz="2400" dirty="0" smtClean="0"/>
              <a:t>Oil </a:t>
            </a:r>
            <a:r>
              <a:rPr lang="en-US" sz="2400" dirty="0"/>
              <a:t>on canvas, 65 x 81 </a:t>
            </a:r>
            <a:r>
              <a:rPr lang="en-US" sz="2400" dirty="0" smtClean="0"/>
              <a:t>cm</a:t>
            </a:r>
            <a:r>
              <a:rPr lang="hu-HU" sz="2400" dirty="0" smtClean="0"/>
              <a:t>, </a:t>
            </a:r>
            <a:r>
              <a:rPr lang="en-US" sz="2400" dirty="0" err="1" smtClean="0"/>
              <a:t>Musée</a:t>
            </a:r>
            <a:r>
              <a:rPr lang="en-US" sz="2400" dirty="0" smtClean="0"/>
              <a:t> </a:t>
            </a:r>
            <a:r>
              <a:rPr lang="en-US" sz="2400" dirty="0"/>
              <a:t>du Louvre, </a:t>
            </a:r>
            <a:r>
              <a:rPr lang="en-US" sz="2400" dirty="0" smtClean="0"/>
              <a:t>Paris</a:t>
            </a:r>
            <a:endParaRPr lang="hu-HU" sz="2400" dirty="0"/>
          </a:p>
        </p:txBody>
      </p:sp>
      <p:pic>
        <p:nvPicPr>
          <p:cNvPr id="36866" name="Picture 2" descr="https://1.bp.blogspot.com/-JFNJVxKbL_k/VcS6PaLDMmI/AAAAAAAAgI4/DFQ885r1Xh8/s640/Hubert%2BRobert%252C%2BUne%2Bgalerie%2Bdu%2BMus%25C3%25A9e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831784" y="908720"/>
            <a:ext cx="7480431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b="1" dirty="0" smtClean="0"/>
              <a:t>:  </a:t>
            </a:r>
            <a:r>
              <a:rPr lang="en-US" sz="2400" b="1" dirty="0" smtClean="0"/>
              <a:t>Painters</a:t>
            </a:r>
            <a:r>
              <a:rPr lang="hu-HU" sz="2400" dirty="0" smtClean="0"/>
              <a:t>, </a:t>
            </a:r>
            <a:r>
              <a:rPr lang="en-US" sz="2400" dirty="0" smtClean="0"/>
              <a:t>1790s</a:t>
            </a:r>
            <a:r>
              <a:rPr lang="hu-HU" sz="2400" dirty="0" smtClean="0"/>
              <a:t>, </a:t>
            </a:r>
            <a:r>
              <a:rPr lang="en-US" sz="2400" dirty="0" smtClean="0"/>
              <a:t>Oil </a:t>
            </a:r>
            <a:r>
              <a:rPr lang="en-US" sz="2400" dirty="0"/>
              <a:t>on canvas, 24 x 32 </a:t>
            </a:r>
            <a:r>
              <a:rPr lang="en-US" sz="2400" dirty="0" smtClean="0"/>
              <a:t>cm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Hermitage, St. </a:t>
            </a:r>
            <a:r>
              <a:rPr lang="en-US" sz="2400" dirty="0" smtClean="0"/>
              <a:t>Petersburg</a:t>
            </a:r>
            <a:endParaRPr lang="hu-HU" sz="2400" dirty="0"/>
          </a:p>
        </p:txBody>
      </p:sp>
      <p:pic>
        <p:nvPicPr>
          <p:cNvPr id="43010" name="Picture 2" descr="https://www.wga.hu/art/r/robert/2/painters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713642" y="836712"/>
            <a:ext cx="7716715" cy="5804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764704"/>
            <a:ext cx="3491880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en-US" sz="2400" b="1" dirty="0"/>
              <a:t>Inhabited Ruins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1790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Oil on </a:t>
            </a:r>
            <a:r>
              <a:rPr lang="en-US" sz="2400" dirty="0" smtClean="0"/>
              <a:t>canvas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</a:t>
            </a:r>
            <a:r>
              <a:rPr lang="en-US" sz="2400" dirty="0"/>
              <a:t>40 x 30 cm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The </a:t>
            </a:r>
            <a:r>
              <a:rPr lang="en-US" sz="2400" dirty="0" smtClean="0"/>
              <a:t>Hermitage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</a:t>
            </a:r>
            <a:r>
              <a:rPr lang="en-US" sz="2400" dirty="0"/>
              <a:t>St. </a:t>
            </a:r>
            <a:r>
              <a:rPr lang="en-US" sz="2400" dirty="0" smtClean="0"/>
              <a:t>Petersburg</a:t>
            </a:r>
            <a:endParaRPr lang="hu-HU" sz="2400" dirty="0"/>
          </a:p>
        </p:txBody>
      </p:sp>
      <p:pic>
        <p:nvPicPr>
          <p:cNvPr id="28674" name="Picture 2" descr="https://www.wga.hu/art/r/robert/2/inhruin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22828" y="0"/>
            <a:ext cx="518038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124745"/>
            <a:ext cx="2411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en-US" sz="2400" b="1" dirty="0"/>
              <a:t>Inhabited </a:t>
            </a:r>
            <a:r>
              <a:rPr lang="en-US" sz="2400" b="1" dirty="0" smtClean="0"/>
              <a:t>Ruins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</a:t>
            </a:r>
            <a:r>
              <a:rPr lang="hu-HU" sz="2400" dirty="0" err="1" smtClean="0"/>
              <a:t>detail</a:t>
            </a:r>
            <a:r>
              <a:rPr lang="hu-HU" sz="2400" dirty="0" smtClean="0"/>
              <a:t>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1790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Oil on </a:t>
            </a:r>
            <a:r>
              <a:rPr lang="en-US" sz="2400" dirty="0" smtClean="0"/>
              <a:t>canvas</a:t>
            </a:r>
            <a:br>
              <a:rPr lang="en-US" sz="2400" dirty="0" smtClean="0"/>
            </a:br>
            <a:r>
              <a:rPr lang="en-US" sz="2400" dirty="0"/>
              <a:t>The </a:t>
            </a:r>
            <a:r>
              <a:rPr lang="en-US" sz="2400" dirty="0" smtClean="0"/>
              <a:t>Hermitage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</a:t>
            </a:r>
            <a:r>
              <a:rPr lang="en-US" sz="2400" dirty="0"/>
              <a:t>St. </a:t>
            </a:r>
            <a:r>
              <a:rPr lang="en-US" sz="2400" dirty="0" smtClean="0"/>
              <a:t>Petersburg</a:t>
            </a:r>
            <a:endParaRPr lang="hu-HU" sz="2400" dirty="0"/>
          </a:p>
        </p:txBody>
      </p:sp>
      <p:pic>
        <p:nvPicPr>
          <p:cNvPr id="28674" name="Picture 2" descr="https://www.wga.hu/art/r/robert/2/inhruin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5964" y="0"/>
            <a:ext cx="67280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b="1" dirty="0" smtClean="0"/>
              <a:t>:  </a:t>
            </a:r>
            <a:r>
              <a:rPr lang="hu-HU" sz="2400" b="1" dirty="0" err="1"/>
              <a:t>Roman</a:t>
            </a:r>
            <a:r>
              <a:rPr lang="hu-HU" sz="2400" b="1" dirty="0"/>
              <a:t> </a:t>
            </a:r>
            <a:r>
              <a:rPr lang="hu-HU" sz="2400" b="1" dirty="0" err="1"/>
              <a:t>Figures</a:t>
            </a:r>
            <a:r>
              <a:rPr lang="hu-HU" sz="2400" b="1" dirty="0"/>
              <a:t> </a:t>
            </a:r>
            <a:r>
              <a:rPr lang="hu-HU" sz="2400" b="1" dirty="0" err="1"/>
              <a:t>in</a:t>
            </a:r>
            <a:r>
              <a:rPr lang="hu-HU" sz="2400" b="1" dirty="0"/>
              <a:t> a </a:t>
            </a:r>
            <a:r>
              <a:rPr lang="hu-HU" sz="2400" b="1" dirty="0" err="1" smtClean="0"/>
              <a:t>Cave</a:t>
            </a:r>
            <a:r>
              <a:rPr lang="hu-HU" sz="2400" dirty="0" smtClean="0"/>
              <a:t>, 1755-60, </a:t>
            </a:r>
            <a:r>
              <a:rPr lang="hu-HU" sz="2400" dirty="0" err="1" smtClean="0"/>
              <a:t>Oil</a:t>
            </a:r>
            <a:r>
              <a:rPr lang="hu-HU" sz="2400" dirty="0" smtClean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 smtClean="0"/>
              <a:t>canvas</a:t>
            </a:r>
            <a:endParaRPr lang="hu-HU" sz="2400" dirty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dirty="0"/>
              <a:t>45 x 72 </a:t>
            </a:r>
            <a:r>
              <a:rPr lang="hu-HU" sz="2400" dirty="0" smtClean="0"/>
              <a:t>cm, </a:t>
            </a:r>
            <a:r>
              <a:rPr lang="hu-HU" sz="2400" dirty="0" err="1" smtClean="0"/>
              <a:t>Private</a:t>
            </a:r>
            <a:r>
              <a:rPr lang="hu-HU" sz="2400" dirty="0" smtClean="0"/>
              <a:t> </a:t>
            </a:r>
            <a:r>
              <a:rPr lang="hu-HU" sz="2400" dirty="0" err="1" smtClean="0"/>
              <a:t>collection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pic>
        <p:nvPicPr>
          <p:cNvPr id="16386" name="Picture 2" descr="https://www.wga.hu/art/r/robert/1/roman2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13765" y="980728"/>
            <a:ext cx="8916469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dirty="0" smtClean="0"/>
              <a:t>:  </a:t>
            </a:r>
            <a:r>
              <a:rPr lang="en-US" sz="2400" b="1" dirty="0"/>
              <a:t>Imaginary View of the Louvre through the Arch of a </a:t>
            </a:r>
            <a:r>
              <a:rPr lang="en-US" sz="2400" b="1" dirty="0" smtClean="0"/>
              <a:t>Bridge</a:t>
            </a:r>
            <a:r>
              <a:rPr lang="hu-HU" sz="2400" dirty="0" smtClean="0"/>
              <a:t>, </a:t>
            </a:r>
            <a:r>
              <a:rPr lang="en-US" sz="2400" dirty="0" smtClean="0"/>
              <a:t>c</a:t>
            </a:r>
            <a:r>
              <a:rPr lang="en-US" sz="2400" dirty="0"/>
              <a:t>. </a:t>
            </a:r>
            <a:r>
              <a:rPr lang="en-US" sz="2400" dirty="0" smtClean="0"/>
              <a:t>1793</a:t>
            </a:r>
            <a:r>
              <a:rPr lang="hu-HU" sz="2400" dirty="0" smtClean="0"/>
              <a:t>, </a:t>
            </a:r>
            <a:r>
              <a:rPr lang="en-US" sz="2400" dirty="0" smtClean="0"/>
              <a:t>Oil </a:t>
            </a:r>
            <a:r>
              <a:rPr lang="en-US" sz="2400" dirty="0"/>
              <a:t>on panel, 17 x 26 </a:t>
            </a:r>
            <a:r>
              <a:rPr lang="en-US" sz="2400" dirty="0" smtClean="0"/>
              <a:t>cm</a:t>
            </a:r>
            <a:r>
              <a:rPr lang="hu-HU" sz="2400" dirty="0" smtClean="0"/>
              <a:t>, </a:t>
            </a:r>
            <a:r>
              <a:rPr lang="en-US" sz="2400" dirty="0" smtClean="0"/>
              <a:t>Private collection</a:t>
            </a:r>
            <a:endParaRPr lang="hu-HU" sz="2400" dirty="0"/>
          </a:p>
        </p:txBody>
      </p:sp>
      <p:pic>
        <p:nvPicPr>
          <p:cNvPr id="27650" name="Picture 2" descr="https://www.wga.hu/art/r/robert/2/imaginar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52987" y="908720"/>
            <a:ext cx="8838025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b="1" dirty="0" smtClean="0"/>
              <a:t>:  </a:t>
            </a:r>
            <a:r>
              <a:rPr lang="fr-FR" sz="2400" b="1" dirty="0"/>
              <a:t>The Grande </a:t>
            </a:r>
            <a:r>
              <a:rPr lang="fr-FR" sz="2400" b="1" dirty="0" smtClean="0"/>
              <a:t>Galerie</a:t>
            </a:r>
            <a:r>
              <a:rPr lang="hu-HU" sz="2400" dirty="0" smtClean="0"/>
              <a:t>, </a:t>
            </a:r>
            <a:r>
              <a:rPr lang="fr-FR" sz="2400" dirty="0" smtClean="0"/>
              <a:t>c</a:t>
            </a:r>
            <a:r>
              <a:rPr lang="fr-FR" sz="2400" dirty="0"/>
              <a:t>. </a:t>
            </a:r>
            <a:r>
              <a:rPr lang="fr-FR" sz="2400" dirty="0" smtClean="0"/>
              <a:t>1795</a:t>
            </a:r>
            <a:r>
              <a:rPr lang="hu-HU" sz="2400" dirty="0" smtClean="0"/>
              <a:t>, </a:t>
            </a:r>
            <a:r>
              <a:rPr lang="fr-FR" sz="2400" dirty="0" smtClean="0"/>
              <a:t>Oil </a:t>
            </a:r>
            <a:r>
              <a:rPr lang="fr-FR" sz="2400" dirty="0"/>
              <a:t>on canvas, 37 x 41 cm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/>
              <a:t>Musée du Louvre, </a:t>
            </a:r>
            <a:r>
              <a:rPr lang="fr-FR" sz="2400" dirty="0" smtClean="0"/>
              <a:t>Paris</a:t>
            </a:r>
            <a:endParaRPr lang="hu-HU" sz="2400" dirty="0"/>
          </a:p>
        </p:txBody>
      </p:sp>
      <p:pic>
        <p:nvPicPr>
          <p:cNvPr id="37890" name="Picture 2" descr="https://www.wga.hu/art/r/robert/2/louvre4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914182" y="908720"/>
            <a:ext cx="7315636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" y="188640"/>
            <a:ext cx="9143999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b="1" dirty="0" smtClean="0"/>
              <a:t>:  </a:t>
            </a:r>
            <a:r>
              <a:rPr lang="en-US" sz="2400" b="1" dirty="0"/>
              <a:t>Imaginary View of the Grande </a:t>
            </a:r>
            <a:r>
              <a:rPr lang="en-US" sz="2400" b="1" dirty="0" err="1"/>
              <a:t>Galerie</a:t>
            </a:r>
            <a:r>
              <a:rPr lang="en-US" sz="2400" b="1" dirty="0"/>
              <a:t> in the Louvre in </a:t>
            </a:r>
            <a:r>
              <a:rPr lang="en-US" sz="2400" b="1" dirty="0" smtClean="0"/>
              <a:t>Ruins</a:t>
            </a:r>
            <a:r>
              <a:rPr lang="hu-HU" sz="2400" dirty="0" smtClean="0"/>
              <a:t>, </a:t>
            </a:r>
            <a:r>
              <a:rPr lang="en-US" sz="2400" dirty="0" smtClean="0"/>
              <a:t>1796</a:t>
            </a:r>
            <a:r>
              <a:rPr lang="hu-HU" sz="2400" dirty="0" smtClean="0"/>
              <a:t>, </a:t>
            </a:r>
            <a:r>
              <a:rPr lang="en-US" sz="2400" dirty="0" smtClean="0"/>
              <a:t>Oil </a:t>
            </a:r>
            <a:r>
              <a:rPr lang="en-US" sz="2400" dirty="0"/>
              <a:t>on canvas, 114,5 x 146 </a:t>
            </a:r>
            <a:r>
              <a:rPr lang="en-US" sz="2400" dirty="0" smtClean="0"/>
              <a:t>cm</a:t>
            </a:r>
            <a:r>
              <a:rPr lang="hu-HU" sz="2400" dirty="0" smtClean="0"/>
              <a:t>, </a:t>
            </a:r>
            <a:r>
              <a:rPr lang="en-US" sz="2400" dirty="0" err="1" smtClean="0"/>
              <a:t>Musée</a:t>
            </a:r>
            <a:r>
              <a:rPr lang="en-US" sz="2400" dirty="0" smtClean="0"/>
              <a:t> </a:t>
            </a:r>
            <a:r>
              <a:rPr lang="en-US" sz="2400" dirty="0"/>
              <a:t>du Louvre, </a:t>
            </a:r>
            <a:r>
              <a:rPr lang="en-US" sz="2400" dirty="0" smtClean="0"/>
              <a:t>Paris</a:t>
            </a:r>
            <a:endParaRPr lang="hu-HU" sz="2400" dirty="0"/>
          </a:p>
        </p:txBody>
      </p:sp>
      <p:pic>
        <p:nvPicPr>
          <p:cNvPr id="32770" name="Picture 2" descr="https://www.wga.hu/art/r/robert/2/louvre1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874167" y="908720"/>
            <a:ext cx="7395665" cy="5740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692696"/>
            <a:ext cx="3707904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 </a:t>
            </a:r>
          </a:p>
          <a:p>
            <a:pPr algn="ctr">
              <a:lnSpc>
                <a:spcPts val="2400"/>
              </a:lnSpc>
            </a:pPr>
            <a:r>
              <a:rPr lang="en-US" sz="2400" b="1" dirty="0" smtClean="0"/>
              <a:t>Washerwomen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1796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Oil on </a:t>
            </a:r>
            <a:r>
              <a:rPr lang="en-US" sz="2400" dirty="0" smtClean="0"/>
              <a:t>canvas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</a:t>
            </a:r>
            <a:r>
              <a:rPr lang="en-US" sz="2400" dirty="0"/>
              <a:t>60,3 x 41,6 cm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Museum of Fine </a:t>
            </a:r>
            <a:r>
              <a:rPr lang="en-US" sz="2400" dirty="0" smtClean="0"/>
              <a:t>Arts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</a:t>
            </a:r>
            <a:r>
              <a:rPr lang="en-US" sz="2400" dirty="0"/>
              <a:t>Boston</a:t>
            </a:r>
            <a:endParaRPr lang="hu-HU" sz="2400" dirty="0"/>
          </a:p>
        </p:txBody>
      </p:sp>
      <p:pic>
        <p:nvPicPr>
          <p:cNvPr id="66562" name="Picture 2" descr="https://www.wga.hu/art/r/robert/2/washer_w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779912" y="0"/>
            <a:ext cx="4809441" cy="6978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b="1" dirty="0" smtClean="0"/>
              <a:t>:  </a:t>
            </a:r>
            <a:r>
              <a:rPr lang="hu-HU" sz="2400" b="1" dirty="0"/>
              <a:t>Design </a:t>
            </a:r>
            <a:r>
              <a:rPr lang="hu-HU" sz="2400" b="1" dirty="0" err="1"/>
              <a:t>for</a:t>
            </a:r>
            <a:r>
              <a:rPr lang="hu-HU" sz="2400" b="1" dirty="0"/>
              <a:t> </a:t>
            </a:r>
            <a:r>
              <a:rPr lang="hu-HU" sz="2400" b="1" dirty="0" err="1"/>
              <a:t>the</a:t>
            </a:r>
            <a:r>
              <a:rPr lang="hu-HU" sz="2400" b="1" dirty="0"/>
              <a:t> Grande </a:t>
            </a:r>
            <a:r>
              <a:rPr lang="hu-HU" sz="2400" b="1" dirty="0" err="1"/>
              <a:t>Galerie</a:t>
            </a:r>
            <a:r>
              <a:rPr lang="hu-HU" sz="2400" b="1" dirty="0"/>
              <a:t> </a:t>
            </a:r>
            <a:r>
              <a:rPr lang="hu-HU" sz="2400" b="1" dirty="0" err="1"/>
              <a:t>in</a:t>
            </a:r>
            <a:r>
              <a:rPr lang="hu-HU" sz="2400" b="1" dirty="0"/>
              <a:t> </a:t>
            </a:r>
            <a:r>
              <a:rPr lang="hu-HU" sz="2400" b="1" dirty="0" err="1"/>
              <a:t>the</a:t>
            </a:r>
            <a:r>
              <a:rPr lang="hu-HU" sz="2400" b="1" dirty="0"/>
              <a:t> </a:t>
            </a:r>
            <a:r>
              <a:rPr lang="hu-HU" sz="2400" b="1" dirty="0" smtClean="0"/>
              <a:t>Louvre</a:t>
            </a:r>
            <a:r>
              <a:rPr lang="hu-HU" sz="2400" dirty="0" smtClean="0"/>
              <a:t>, 1796</a:t>
            </a:r>
            <a:br>
              <a:rPr lang="hu-HU" sz="2400" dirty="0" smtClean="0"/>
            </a:br>
            <a:r>
              <a:rPr lang="hu-HU" sz="2400" dirty="0" err="1"/>
              <a:t>Oil</a:t>
            </a:r>
            <a:r>
              <a:rPr lang="hu-HU" sz="2400" dirty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/>
              <a:t>canvas</a:t>
            </a:r>
            <a:r>
              <a:rPr lang="hu-HU" sz="2400" dirty="0"/>
              <a:t>, 112 x 143 </a:t>
            </a:r>
            <a:r>
              <a:rPr lang="hu-HU" sz="2400" dirty="0" smtClean="0"/>
              <a:t>cm, </a:t>
            </a:r>
            <a:r>
              <a:rPr lang="hu-HU" sz="2400" dirty="0" err="1" smtClean="0"/>
              <a:t>Musée</a:t>
            </a:r>
            <a:r>
              <a:rPr lang="hu-HU" sz="2400" dirty="0" smtClean="0"/>
              <a:t> </a:t>
            </a:r>
            <a:r>
              <a:rPr lang="hu-HU" sz="2400" dirty="0"/>
              <a:t>du Louvre, </a:t>
            </a:r>
            <a:r>
              <a:rPr lang="hu-HU" sz="2400" dirty="0" smtClean="0"/>
              <a:t>Paris</a:t>
            </a:r>
            <a:endParaRPr lang="hu-HU" sz="2400" dirty="0"/>
          </a:p>
        </p:txBody>
      </p:sp>
      <p:pic>
        <p:nvPicPr>
          <p:cNvPr id="33794" name="Picture 2" descr="https://www.wga.hu/art/r/robert/2/louvre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6855" y="980728"/>
            <a:ext cx="7330289" cy="5653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548680"/>
            <a:ext cx="3851920" cy="19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 </a:t>
            </a:r>
          </a:p>
          <a:p>
            <a:pPr algn="ctr">
              <a:lnSpc>
                <a:spcPts val="2400"/>
              </a:lnSpc>
            </a:pPr>
            <a:r>
              <a:rPr lang="en-US" sz="2400" b="1" dirty="0" smtClean="0"/>
              <a:t>Figures </a:t>
            </a:r>
            <a:r>
              <a:rPr lang="en-US" sz="2400" b="1" dirty="0"/>
              <a:t>under a Bridge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c. 1798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Oil on </a:t>
            </a:r>
            <a:r>
              <a:rPr lang="en-US" sz="2400" dirty="0" smtClean="0"/>
              <a:t>canvas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</a:t>
            </a:r>
            <a:r>
              <a:rPr lang="en-US" sz="2400" dirty="0"/>
              <a:t>178 x 109 cm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Private </a:t>
            </a:r>
            <a:r>
              <a:rPr lang="en-US" sz="2400" dirty="0" smtClean="0"/>
              <a:t>collection</a:t>
            </a:r>
            <a:endParaRPr lang="hu-HU" sz="2400" dirty="0"/>
          </a:p>
        </p:txBody>
      </p:sp>
      <p:pic>
        <p:nvPicPr>
          <p:cNvPr id="49154" name="Picture 2" descr="https://www.wga.hu/art/r/robert/2/underbr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923928" y="-29777"/>
            <a:ext cx="4130237" cy="6887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b="1" dirty="0" smtClean="0"/>
              <a:t>: </a:t>
            </a:r>
            <a:r>
              <a:rPr lang="en-US" sz="2400" b="1" dirty="0" smtClean="0"/>
              <a:t>Figures </a:t>
            </a:r>
            <a:r>
              <a:rPr lang="en-US" sz="2400" b="1" dirty="0"/>
              <a:t>under a </a:t>
            </a:r>
            <a:r>
              <a:rPr lang="en-US" sz="2400" b="1" dirty="0" smtClean="0"/>
              <a:t>Bridge</a:t>
            </a:r>
            <a:r>
              <a:rPr lang="hu-HU" sz="2400" b="1" dirty="0" smtClean="0"/>
              <a:t>, </a:t>
            </a:r>
            <a:r>
              <a:rPr lang="en-US" sz="2400" b="1" dirty="0" smtClean="0"/>
              <a:t> </a:t>
            </a:r>
            <a:r>
              <a:rPr lang="en-US" sz="2400" dirty="0"/>
              <a:t>(</a:t>
            </a:r>
            <a:r>
              <a:rPr lang="en-US" sz="2400" dirty="0" smtClean="0"/>
              <a:t>detail)</a:t>
            </a:r>
            <a:r>
              <a:rPr lang="hu-HU" sz="2400" dirty="0" smtClean="0"/>
              <a:t>, </a:t>
            </a:r>
            <a:r>
              <a:rPr lang="en-US" sz="2400" dirty="0" smtClean="0"/>
              <a:t>c</a:t>
            </a:r>
            <a:r>
              <a:rPr lang="en-US" sz="2400" dirty="0"/>
              <a:t>. 1798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Oil on </a:t>
            </a:r>
            <a:r>
              <a:rPr lang="en-US" sz="2400" dirty="0" smtClean="0"/>
              <a:t>canvas</a:t>
            </a:r>
            <a:r>
              <a:rPr lang="hu-HU" sz="2400" dirty="0" smtClean="0"/>
              <a:t>, </a:t>
            </a:r>
            <a:r>
              <a:rPr lang="en-US" sz="2400" dirty="0" smtClean="0"/>
              <a:t>Private </a:t>
            </a:r>
            <a:r>
              <a:rPr lang="en-US" sz="2400" dirty="0"/>
              <a:t>collection</a:t>
            </a:r>
            <a:endParaRPr lang="hu-HU" sz="2400" dirty="0"/>
          </a:p>
        </p:txBody>
      </p:sp>
      <p:pic>
        <p:nvPicPr>
          <p:cNvPr id="65538" name="Picture 2" descr="https://www.wga.hu/art/r/robert/2/underbr1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792812" y="980728"/>
            <a:ext cx="7558376" cy="5643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b="1" dirty="0" smtClean="0"/>
              <a:t>:  </a:t>
            </a:r>
            <a:r>
              <a:rPr lang="en-US" sz="2400" b="1" dirty="0"/>
              <a:t>Ancient Ruins Used as Public </a:t>
            </a:r>
            <a:r>
              <a:rPr lang="en-US" sz="2400" b="1" dirty="0" smtClean="0"/>
              <a:t>Baths</a:t>
            </a:r>
            <a:r>
              <a:rPr lang="hu-HU" sz="2400" dirty="0" smtClean="0"/>
              <a:t>, </a:t>
            </a:r>
            <a:r>
              <a:rPr lang="en-US" sz="2400" dirty="0" smtClean="0"/>
              <a:t>1798</a:t>
            </a:r>
            <a:br>
              <a:rPr lang="en-US" sz="2400" dirty="0" smtClean="0"/>
            </a:br>
            <a:r>
              <a:rPr lang="en-US" sz="2400" dirty="0"/>
              <a:t>Oil on canvas, 133 x 194 </a:t>
            </a:r>
            <a:r>
              <a:rPr lang="en-US" sz="2400" dirty="0" smtClean="0"/>
              <a:t>cm</a:t>
            </a:r>
            <a:r>
              <a:rPr lang="hu-HU" sz="2400" dirty="0" smtClean="0"/>
              <a:t>, T</a:t>
            </a:r>
            <a:r>
              <a:rPr lang="en-US" sz="2400" dirty="0" smtClean="0"/>
              <a:t>he </a:t>
            </a:r>
            <a:r>
              <a:rPr lang="en-US" sz="2400" dirty="0"/>
              <a:t>Hermitage, St. </a:t>
            </a:r>
            <a:r>
              <a:rPr lang="en-US" sz="2400" dirty="0" err="1" smtClean="0"/>
              <a:t>Petersbur</a:t>
            </a:r>
            <a:r>
              <a:rPr lang="hu-HU" sz="2400" dirty="0" smtClean="0"/>
              <a:t>g</a:t>
            </a:r>
            <a:endParaRPr lang="hu-HU" sz="2400" dirty="0"/>
          </a:p>
        </p:txBody>
      </p:sp>
      <p:pic>
        <p:nvPicPr>
          <p:cNvPr id="50178" name="Picture 2" descr="https://www.wga.hu/art/r/robert/2/pub_bath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82818" y="836712"/>
            <a:ext cx="8578364" cy="5867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76672"/>
            <a:ext cx="3995936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  </a:t>
            </a:r>
          </a:p>
          <a:p>
            <a:pPr algn="ctr">
              <a:lnSpc>
                <a:spcPts val="2400"/>
              </a:lnSpc>
            </a:pPr>
            <a:r>
              <a:rPr lang="fr-FR" sz="2400" b="1" dirty="0" smtClean="0"/>
              <a:t>Avenue </a:t>
            </a:r>
            <a:r>
              <a:rPr lang="fr-FR" sz="2400" b="1" dirty="0"/>
              <a:t>in a Park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/>
              <a:t>1799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/>
              <a:t>Oil on </a:t>
            </a:r>
            <a:r>
              <a:rPr lang="fr-FR" sz="2400" dirty="0" smtClean="0"/>
              <a:t>canvas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fr-FR" sz="2400" dirty="0" smtClean="0"/>
              <a:t> </a:t>
            </a:r>
            <a:r>
              <a:rPr lang="fr-FR" sz="2400" dirty="0"/>
              <a:t>59 x 39 cm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/>
              <a:t>Musées Royaux des 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fr-FR" sz="2400" dirty="0" smtClean="0"/>
              <a:t>Beaux-Arts</a:t>
            </a:r>
            <a:r>
              <a:rPr lang="fr-FR" sz="2400" dirty="0"/>
              <a:t>, </a:t>
            </a:r>
            <a:r>
              <a:rPr lang="fr-FR" sz="2400" dirty="0" smtClean="0"/>
              <a:t>Brussels</a:t>
            </a:r>
            <a:endParaRPr lang="hu-HU" sz="2400" dirty="0"/>
          </a:p>
        </p:txBody>
      </p:sp>
      <p:pic>
        <p:nvPicPr>
          <p:cNvPr id="22530" name="Picture 2" descr="https://www.wga.hu/art/r/robert/2/avenue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995936" y="0"/>
            <a:ext cx="421054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76672"/>
            <a:ext cx="3635896" cy="2866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 </a:t>
            </a:r>
          </a:p>
          <a:p>
            <a:pPr algn="ctr">
              <a:lnSpc>
                <a:spcPts val="2400"/>
              </a:lnSpc>
            </a:pPr>
            <a:r>
              <a:rPr lang="en-US" sz="2400" b="1" dirty="0" smtClean="0"/>
              <a:t>Architectural </a:t>
            </a:r>
            <a:r>
              <a:rPr lang="en-US" sz="2400" b="1" dirty="0"/>
              <a:t>Scene with Women Washing Clothes at a Pool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1799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Oil on </a:t>
            </a:r>
            <a:r>
              <a:rPr lang="en-US" sz="2400" dirty="0" smtClean="0"/>
              <a:t>canvas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</a:t>
            </a:r>
            <a:r>
              <a:rPr lang="en-US" sz="2400" dirty="0"/>
              <a:t>178 x 109 cm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Museum of </a:t>
            </a:r>
            <a:r>
              <a:rPr lang="en-US" sz="2400" dirty="0" smtClean="0"/>
              <a:t>Art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Indianapolis</a:t>
            </a:r>
            <a:endParaRPr lang="hu-HU" sz="2400" dirty="0"/>
          </a:p>
        </p:txBody>
      </p:sp>
      <p:pic>
        <p:nvPicPr>
          <p:cNvPr id="67586" name="Picture 2" descr="https://www.wga.hu/art/r/robert/2/washer_x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635896" y="0"/>
            <a:ext cx="41253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76672"/>
            <a:ext cx="2627784" cy="2558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  </a:t>
            </a:r>
          </a:p>
          <a:p>
            <a:pPr algn="ctr">
              <a:lnSpc>
                <a:spcPts val="2400"/>
              </a:lnSpc>
            </a:pPr>
            <a:r>
              <a:rPr lang="en-US" sz="2400" b="1" dirty="0" smtClean="0"/>
              <a:t>St</a:t>
            </a:r>
            <a:r>
              <a:rPr lang="en-US" sz="2400" b="1" dirty="0"/>
              <a:t>. Peter's </a:t>
            </a:r>
            <a:r>
              <a:rPr lang="en-US" sz="2400" b="1" dirty="0" smtClean="0"/>
              <a:t>Square</a:t>
            </a:r>
            <a:r>
              <a:rPr lang="hu-HU" sz="2400" b="1" dirty="0" smtClean="0"/>
              <a:t> </a:t>
            </a:r>
            <a:r>
              <a:rPr lang="en-US" sz="2400" b="1" dirty="0" smtClean="0"/>
              <a:t>Rome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c. 1760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Oil on paper laid on </a:t>
            </a:r>
            <a:r>
              <a:rPr lang="en-US" sz="2400" dirty="0" smtClean="0"/>
              <a:t>canvas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</a:t>
            </a:r>
            <a:r>
              <a:rPr lang="en-US" sz="2400" dirty="0"/>
              <a:t>33 x 33 cm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Private collection </a:t>
            </a:r>
            <a:endParaRPr lang="hu-HU" sz="2400" dirty="0"/>
          </a:p>
        </p:txBody>
      </p:sp>
      <p:pic>
        <p:nvPicPr>
          <p:cNvPr id="12290" name="Picture 2" descr="https://www.wga.hu/art/r/robert/1/petersqu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627784" y="47945"/>
            <a:ext cx="6516216" cy="6762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b="1" dirty="0" smtClean="0"/>
              <a:t>: </a:t>
            </a:r>
            <a:r>
              <a:rPr lang="en-US" sz="2400" b="1" dirty="0" smtClean="0"/>
              <a:t>Demolition of the Château of </a:t>
            </a:r>
            <a:r>
              <a:rPr lang="en-US" sz="2400" b="1" dirty="0" err="1" smtClean="0"/>
              <a:t>Meudon</a:t>
            </a:r>
            <a:r>
              <a:rPr lang="hu-HU" sz="2400" dirty="0" smtClean="0"/>
              <a:t>, 1806</a:t>
            </a:r>
          </a:p>
          <a:p>
            <a:pPr algn="ctr" fontAlgn="base">
              <a:lnSpc>
                <a:spcPts val="2400"/>
              </a:lnSpc>
            </a:pPr>
            <a:r>
              <a:rPr lang="hu-HU" sz="2400" dirty="0" smtClean="0"/>
              <a:t>  </a:t>
            </a:r>
            <a:r>
              <a:rPr lang="hu-HU" sz="2400" dirty="0" err="1" smtClean="0"/>
              <a:t>oil</a:t>
            </a:r>
            <a:r>
              <a:rPr lang="hu-HU" sz="2400" dirty="0" smtClean="0"/>
              <a:t> </a:t>
            </a:r>
            <a:r>
              <a:rPr lang="hu-HU" sz="2400" dirty="0" err="1" smtClean="0"/>
              <a:t>on</a:t>
            </a:r>
            <a:r>
              <a:rPr lang="hu-HU" sz="2400" dirty="0" smtClean="0"/>
              <a:t> </a:t>
            </a:r>
            <a:r>
              <a:rPr lang="hu-HU" sz="2400" dirty="0" err="1" smtClean="0"/>
              <a:t>canvas</a:t>
            </a:r>
            <a:r>
              <a:rPr lang="hu-HU" sz="2400" dirty="0" smtClean="0"/>
              <a:t>, 113.3 × 146 cm, </a:t>
            </a:r>
            <a:r>
              <a:rPr lang="en-US" sz="2400" dirty="0" smtClean="0"/>
              <a:t>Getty Center, Museum</a:t>
            </a:r>
            <a:r>
              <a:rPr lang="hu-HU" sz="2400" dirty="0" smtClean="0"/>
              <a:t> Los  Angeles</a:t>
            </a:r>
            <a:endParaRPr lang="en-US" sz="2400" dirty="0" smtClean="0"/>
          </a:p>
          <a:p>
            <a:pPr fontAlgn="base"/>
            <a:endParaRPr lang="en-US" dirty="0"/>
          </a:p>
        </p:txBody>
      </p:sp>
      <p:pic>
        <p:nvPicPr>
          <p:cNvPr id="72706" name="Picture 2" descr="https://upload.wikimedia.org/wikipedia/commons/thumb/b/ba/Hubert_Robert_%28French_-_Demolition_of_the_Ch%C3%A2teau_of_Meudon_-_Google_Art_Project.jpg/1280px-Hubert_Robert_%28French_-_Demolition_of_the_Ch%C3%A2teau_of_Meudon_-_Google_Art_Projec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7941" y="980728"/>
            <a:ext cx="7408117" cy="5689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4664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b="1" dirty="0" smtClean="0"/>
              <a:t>: </a:t>
            </a:r>
            <a:r>
              <a:rPr lang="en-US" sz="2400" b="1" dirty="0" smtClean="0"/>
              <a:t>Summer</a:t>
            </a:r>
            <a:r>
              <a:rPr lang="hu-HU" sz="2400" b="1" dirty="0" smtClean="0"/>
              <a:t>: </a:t>
            </a:r>
            <a:r>
              <a:rPr lang="en-US" sz="2400" b="1" dirty="0" smtClean="0"/>
              <a:t> </a:t>
            </a:r>
            <a:r>
              <a:rPr lang="en-US" sz="2400" b="1" dirty="0"/>
              <a:t>Harvest in the Roman </a:t>
            </a:r>
            <a:r>
              <a:rPr lang="en-US" sz="2400" b="1" dirty="0" smtClean="0"/>
              <a:t>Countryside</a:t>
            </a:r>
            <a:r>
              <a:rPr lang="hu-HU" sz="2400" dirty="0" smtClean="0"/>
              <a:t>, </a:t>
            </a:r>
            <a:r>
              <a:rPr lang="en-US" sz="2400" dirty="0" smtClean="0"/>
              <a:t>1807</a:t>
            </a:r>
            <a:br>
              <a:rPr lang="en-US" sz="2400" dirty="0" smtClean="0"/>
            </a:br>
            <a:r>
              <a:rPr lang="en-US" sz="2400" dirty="0"/>
              <a:t>Oil on canvas, 77 x 161 </a:t>
            </a:r>
            <a:r>
              <a:rPr lang="en-US" sz="2400" dirty="0" smtClean="0"/>
              <a:t>cm</a:t>
            </a:r>
            <a:r>
              <a:rPr lang="hu-HU" sz="2400" dirty="0" smtClean="0"/>
              <a:t>, </a:t>
            </a:r>
            <a:r>
              <a:rPr lang="en-US" sz="2400" dirty="0" smtClean="0"/>
              <a:t>Private </a:t>
            </a:r>
            <a:r>
              <a:rPr lang="en-US" sz="2400" dirty="0" err="1" smtClean="0"/>
              <a:t>collectio</a:t>
            </a:r>
            <a:r>
              <a:rPr lang="hu-HU" sz="2400" dirty="0" smtClean="0"/>
              <a:t>n</a:t>
            </a:r>
            <a:endParaRPr lang="hu-HU" sz="2400" dirty="0"/>
          </a:p>
        </p:txBody>
      </p:sp>
      <p:pic>
        <p:nvPicPr>
          <p:cNvPr id="18434" name="Picture 2" descr="https://www.wga.hu/art/r/robert/1/summer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05209" y="1434037"/>
            <a:ext cx="8887273" cy="4299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dirty="0" smtClean="0"/>
              <a:t>:  </a:t>
            </a:r>
            <a:r>
              <a:rPr lang="en-US" sz="2400" b="1" dirty="0"/>
              <a:t>A Boy and a Dog among </a:t>
            </a:r>
            <a:r>
              <a:rPr lang="en-US" sz="2400" b="1" dirty="0" smtClean="0"/>
              <a:t>Ruins</a:t>
            </a:r>
            <a:r>
              <a:rPr lang="hu-HU" sz="2400" dirty="0" smtClean="0"/>
              <a:t>  </a:t>
            </a:r>
            <a:r>
              <a:rPr lang="en-US" sz="2400" dirty="0" smtClean="0"/>
              <a:t>-</a:t>
            </a:r>
            <a:br>
              <a:rPr lang="en-US" sz="2400" dirty="0" smtClean="0"/>
            </a:br>
            <a:r>
              <a:rPr lang="en-US" sz="2400" dirty="0"/>
              <a:t>Oil on canvas, 38 x 46 </a:t>
            </a:r>
            <a:r>
              <a:rPr lang="en-US" sz="2400" dirty="0" smtClean="0"/>
              <a:t>cm</a:t>
            </a:r>
            <a:r>
              <a:rPr lang="hu-HU" sz="2400" dirty="0" smtClean="0"/>
              <a:t>, </a:t>
            </a:r>
            <a:r>
              <a:rPr lang="en-US" sz="2400" dirty="0" smtClean="0"/>
              <a:t>Private collection</a:t>
            </a:r>
            <a:endParaRPr lang="hu-HU" sz="2400" dirty="0"/>
          </a:p>
        </p:txBody>
      </p:sp>
      <p:pic>
        <p:nvPicPr>
          <p:cNvPr id="48130" name="Picture 2" descr="https://www.wga.hu/art/r/robert/2/ruinsboy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041404" y="908720"/>
            <a:ext cx="7061191" cy="5770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b="1" dirty="0" smtClean="0"/>
              <a:t>: </a:t>
            </a:r>
            <a:r>
              <a:rPr lang="en-US" sz="2400" b="1" dirty="0" smtClean="0"/>
              <a:t>Washerwomen </a:t>
            </a:r>
            <a:r>
              <a:rPr lang="en-US" sz="2400" b="1" dirty="0"/>
              <a:t>below a </a:t>
            </a:r>
            <a:r>
              <a:rPr lang="en-US" sz="2400" b="1" dirty="0" smtClean="0"/>
              <a:t>Bridge</a:t>
            </a:r>
            <a:r>
              <a:rPr lang="hu-HU" sz="2400" dirty="0" smtClean="0"/>
              <a:t> </a:t>
            </a:r>
            <a:r>
              <a:rPr lang="en-US" sz="2400" dirty="0" smtClean="0"/>
              <a:t>-</a:t>
            </a:r>
            <a:r>
              <a:rPr lang="hu-HU" sz="2400" dirty="0" smtClean="0"/>
              <a:t> </a:t>
            </a:r>
            <a:r>
              <a:rPr lang="en-US" sz="2400" dirty="0" smtClean="0"/>
              <a:t>Oil </a:t>
            </a:r>
            <a:r>
              <a:rPr lang="en-US" sz="2400" dirty="0"/>
              <a:t>on </a:t>
            </a:r>
            <a:r>
              <a:rPr lang="en-US" sz="2400" dirty="0" smtClean="0"/>
              <a:t>canvas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24 </a:t>
            </a:r>
            <a:r>
              <a:rPr lang="en-US" sz="2400" dirty="0"/>
              <a:t>x 33 </a:t>
            </a:r>
            <a:r>
              <a:rPr lang="en-US" sz="2400" dirty="0" smtClean="0"/>
              <a:t>cm</a:t>
            </a:r>
            <a:r>
              <a:rPr lang="hu-HU" sz="2400" dirty="0" smtClean="0"/>
              <a:t>, </a:t>
            </a:r>
            <a:r>
              <a:rPr lang="en-US" sz="2400" dirty="0" err="1" smtClean="0"/>
              <a:t>Alte</a:t>
            </a:r>
            <a:r>
              <a:rPr lang="en-US" sz="2400" dirty="0" smtClean="0"/>
              <a:t> </a:t>
            </a:r>
            <a:r>
              <a:rPr lang="en-US" sz="2400" dirty="0" err="1"/>
              <a:t>Pinakothek</a:t>
            </a:r>
            <a:r>
              <a:rPr lang="en-US" sz="2400" dirty="0"/>
              <a:t>, Munich</a:t>
            </a:r>
            <a:endParaRPr lang="hu-HU" sz="2400" dirty="0"/>
          </a:p>
        </p:txBody>
      </p:sp>
      <p:pic>
        <p:nvPicPr>
          <p:cNvPr id="68610" name="Picture 2" descr="https://www.wga.hu/art/r/robert/2/washerwo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733461" y="1052736"/>
            <a:ext cx="7677078" cy="5614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b="1" dirty="0" smtClean="0"/>
              <a:t>:  </a:t>
            </a:r>
            <a:r>
              <a:rPr lang="hu-HU" sz="2400" b="1" dirty="0" err="1"/>
              <a:t>Ruins</a:t>
            </a:r>
            <a:r>
              <a:rPr lang="hu-HU" sz="2400" b="1" dirty="0"/>
              <a:t> </a:t>
            </a:r>
            <a:r>
              <a:rPr lang="hu-HU" sz="2400" b="1" dirty="0" err="1"/>
              <a:t>at</a:t>
            </a:r>
            <a:r>
              <a:rPr lang="hu-HU" sz="2400" b="1" dirty="0"/>
              <a:t> </a:t>
            </a:r>
            <a:r>
              <a:rPr lang="hu-HU" sz="2400" b="1" dirty="0" err="1" smtClean="0"/>
              <a:t>Nimes</a:t>
            </a:r>
            <a:r>
              <a:rPr lang="hu-HU" sz="2400" dirty="0" smtClean="0"/>
              <a:t> - </a:t>
            </a:r>
            <a:r>
              <a:rPr lang="hu-HU" sz="2400" dirty="0" err="1" smtClean="0"/>
              <a:t>Oil</a:t>
            </a:r>
            <a:r>
              <a:rPr lang="hu-HU" sz="2400" dirty="0" smtClean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/>
              <a:t>canvas</a:t>
            </a:r>
            <a:r>
              <a:rPr lang="hu-HU" sz="2400" dirty="0"/>
              <a:t>, 117 x 174 cm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err="1"/>
              <a:t>Staatliche</a:t>
            </a:r>
            <a:r>
              <a:rPr lang="hu-HU" sz="2400" dirty="0"/>
              <a:t> </a:t>
            </a:r>
            <a:r>
              <a:rPr lang="hu-HU" sz="2400" dirty="0" err="1"/>
              <a:t>Museen</a:t>
            </a:r>
            <a:r>
              <a:rPr lang="hu-HU" sz="2400" dirty="0"/>
              <a:t>, </a:t>
            </a:r>
            <a:r>
              <a:rPr lang="hu-HU" sz="2400" dirty="0" smtClean="0"/>
              <a:t>Berlin</a:t>
            </a:r>
            <a:endParaRPr lang="hu-HU" sz="2400" dirty="0"/>
          </a:p>
        </p:txBody>
      </p:sp>
      <p:pic>
        <p:nvPicPr>
          <p:cNvPr id="39938" name="Picture 2" descr="https://www.wga.hu/art/r/robert/2/nimes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86589" y="980728"/>
            <a:ext cx="8570821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3999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b="1" dirty="0"/>
              <a:t>The </a:t>
            </a:r>
            <a:r>
              <a:rPr lang="en-US" sz="2400" b="1" dirty="0" err="1"/>
              <a:t>Teatro</a:t>
            </a:r>
            <a:r>
              <a:rPr lang="en-US" sz="2400" b="1" dirty="0"/>
              <a:t> </a:t>
            </a:r>
            <a:r>
              <a:rPr lang="en-US" sz="2400" b="1" dirty="0" err="1"/>
              <a:t>delle</a:t>
            </a:r>
            <a:r>
              <a:rPr lang="en-US" sz="2400" b="1" dirty="0"/>
              <a:t> </a:t>
            </a:r>
            <a:r>
              <a:rPr lang="en-US" sz="2400" b="1" dirty="0" err="1"/>
              <a:t>Acque</a:t>
            </a:r>
            <a:r>
              <a:rPr lang="en-US" sz="2400" b="1" dirty="0"/>
              <a:t> in the Garden of the Villa </a:t>
            </a:r>
            <a:r>
              <a:rPr lang="en-US" sz="2400" b="1" dirty="0" err="1" smtClean="0"/>
              <a:t>Aldobrandini</a:t>
            </a:r>
            <a:r>
              <a:rPr lang="hu-HU" sz="2400" dirty="0" smtClean="0"/>
              <a:t>, </a:t>
            </a:r>
            <a:r>
              <a:rPr lang="en-US" sz="2400" dirty="0" smtClean="0"/>
              <a:t>-</a:t>
            </a:r>
            <a:r>
              <a:rPr lang="hu-HU" sz="2400" dirty="0" smtClean="0"/>
              <a:t> </a:t>
            </a:r>
            <a:r>
              <a:rPr lang="en-US" sz="2400" dirty="0" smtClean="0"/>
              <a:t>Oil </a:t>
            </a:r>
            <a:r>
              <a:rPr lang="en-US" sz="2400" dirty="0"/>
              <a:t>on canvas, 56 x 76 </a:t>
            </a:r>
            <a:r>
              <a:rPr lang="en-US" sz="2400" dirty="0" smtClean="0"/>
              <a:t>cm</a:t>
            </a:r>
            <a:r>
              <a:rPr lang="hu-HU" sz="2400" dirty="0" smtClean="0"/>
              <a:t>, </a:t>
            </a:r>
            <a:r>
              <a:rPr lang="en-US" sz="2400" dirty="0" smtClean="0"/>
              <a:t>Private </a:t>
            </a:r>
            <a:r>
              <a:rPr lang="en-US" sz="2400" dirty="0" err="1" smtClean="0"/>
              <a:t>collectio</a:t>
            </a:r>
            <a:r>
              <a:rPr lang="hu-HU" sz="2400" dirty="0" smtClean="0"/>
              <a:t>n</a:t>
            </a:r>
            <a:endParaRPr lang="hu-HU" sz="2400" dirty="0"/>
          </a:p>
        </p:txBody>
      </p:sp>
      <p:pic>
        <p:nvPicPr>
          <p:cNvPr id="2050" name="Picture 2" descr="https://www.wga.hu/art/r/robert/1/aldobran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712724" y="980728"/>
            <a:ext cx="7718551" cy="5612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b="1" dirty="0" smtClean="0"/>
              <a:t>:</a:t>
            </a:r>
            <a:r>
              <a:rPr lang="en-US" sz="2400" b="1" dirty="0" smtClean="0"/>
              <a:t> </a:t>
            </a:r>
            <a:r>
              <a:rPr lang="hu-HU" sz="2400" b="1" dirty="0" smtClean="0"/>
              <a:t> </a:t>
            </a:r>
            <a:r>
              <a:rPr lang="en-US" sz="2400" b="1" dirty="0" smtClean="0"/>
              <a:t>Fountain </a:t>
            </a:r>
            <a:r>
              <a:rPr lang="en-US" sz="2400" b="1" dirty="0"/>
              <a:t>on a Palace </a:t>
            </a:r>
            <a:r>
              <a:rPr lang="en-US" sz="2400" b="1" dirty="0" smtClean="0"/>
              <a:t>Terrace</a:t>
            </a:r>
            <a:r>
              <a:rPr lang="hu-HU" sz="2400" dirty="0" smtClean="0"/>
              <a:t>  </a:t>
            </a:r>
            <a:r>
              <a:rPr lang="en-US" sz="2400" dirty="0" smtClean="0"/>
              <a:t>-</a:t>
            </a:r>
            <a:r>
              <a:rPr lang="hu-HU" sz="2400" dirty="0" smtClean="0"/>
              <a:t>  </a:t>
            </a:r>
            <a:r>
              <a:rPr lang="en-US" sz="2400" dirty="0" smtClean="0"/>
              <a:t>Oil </a:t>
            </a:r>
            <a:r>
              <a:rPr lang="en-US" sz="2400" dirty="0"/>
              <a:t>on </a:t>
            </a:r>
            <a:r>
              <a:rPr lang="en-US" sz="2400" dirty="0" smtClean="0"/>
              <a:t>canvas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28 </a:t>
            </a:r>
            <a:r>
              <a:rPr lang="en-US" sz="2400" dirty="0"/>
              <a:t>x 40 </a:t>
            </a:r>
            <a:r>
              <a:rPr lang="en-US" sz="2400" dirty="0" smtClean="0"/>
              <a:t>cm</a:t>
            </a:r>
            <a:r>
              <a:rPr lang="hu-HU" sz="2400" dirty="0" smtClean="0"/>
              <a:t>, </a:t>
            </a:r>
            <a:r>
              <a:rPr lang="en-US" sz="2400" dirty="0" err="1" smtClean="0"/>
              <a:t>Residenzgalerie</a:t>
            </a:r>
            <a:r>
              <a:rPr lang="en-US" sz="2400" dirty="0"/>
              <a:t>, Salzburg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pic>
        <p:nvPicPr>
          <p:cNvPr id="8194" name="Picture 2" descr="https://www.wga.hu/art/r/robert/1/fountain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29458" y="908720"/>
            <a:ext cx="8485084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b="1" dirty="0" smtClean="0"/>
              <a:t>: </a:t>
            </a:r>
            <a:r>
              <a:rPr lang="en-US" sz="2400" b="1" dirty="0" smtClean="0"/>
              <a:t> </a:t>
            </a:r>
            <a:r>
              <a:rPr lang="en-US" sz="2400" b="1" dirty="0"/>
              <a:t>The Great </a:t>
            </a:r>
            <a:r>
              <a:rPr lang="en-US" sz="2400" b="1" dirty="0" smtClean="0"/>
              <a:t>Archway</a:t>
            </a:r>
            <a:r>
              <a:rPr lang="hu-HU" sz="2400" dirty="0" smtClean="0"/>
              <a:t>,  </a:t>
            </a:r>
            <a:r>
              <a:rPr lang="en-US" sz="2400" dirty="0" smtClean="0"/>
              <a:t>-</a:t>
            </a:r>
            <a:r>
              <a:rPr lang="hu-HU" sz="2400" dirty="0" smtClean="0"/>
              <a:t> </a:t>
            </a:r>
            <a:r>
              <a:rPr lang="en-US" sz="2400" dirty="0" smtClean="0"/>
              <a:t>Oil </a:t>
            </a:r>
            <a:r>
              <a:rPr lang="en-US" sz="2400" dirty="0"/>
              <a:t>on panel, 20 x 25 cm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Private </a:t>
            </a:r>
            <a:r>
              <a:rPr lang="en-US" sz="2400" dirty="0" err="1" smtClean="0"/>
              <a:t>collectio</a:t>
            </a:r>
            <a:r>
              <a:rPr lang="hu-HU" sz="2400" dirty="0" smtClean="0"/>
              <a:t>n </a:t>
            </a:r>
            <a:endParaRPr lang="hu-HU" sz="2400" dirty="0"/>
          </a:p>
        </p:txBody>
      </p:sp>
      <p:pic>
        <p:nvPicPr>
          <p:cNvPr id="9218" name="Picture 2" descr="https://www.wga.hu/art/r/robert/1/greatarc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001589" y="908720"/>
            <a:ext cx="7140822" cy="5667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404664"/>
            <a:ext cx="3384376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  </a:t>
            </a:r>
          </a:p>
          <a:p>
            <a:pPr algn="ctr">
              <a:lnSpc>
                <a:spcPts val="2400"/>
              </a:lnSpc>
            </a:pPr>
            <a:r>
              <a:rPr lang="en-US" sz="2400" b="1" dirty="0" smtClean="0"/>
              <a:t>Italian </a:t>
            </a:r>
            <a:r>
              <a:rPr lang="en-US" sz="2400" b="1" dirty="0"/>
              <a:t>Park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-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Oil on </a:t>
            </a:r>
            <a:r>
              <a:rPr lang="en-US" sz="2400" dirty="0" smtClean="0"/>
              <a:t>wood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</a:t>
            </a:r>
            <a:r>
              <a:rPr lang="en-US" sz="2400" dirty="0"/>
              <a:t>46 x 37 cm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/>
              <a:t>Museu</a:t>
            </a:r>
            <a:r>
              <a:rPr lang="en-US" sz="2400" dirty="0"/>
              <a:t> </a:t>
            </a:r>
            <a:r>
              <a:rPr lang="en-US" sz="2400" dirty="0" err="1"/>
              <a:t>Calouste</a:t>
            </a:r>
            <a:r>
              <a:rPr lang="en-US" sz="2400" dirty="0"/>
              <a:t> </a:t>
            </a:r>
            <a:r>
              <a:rPr lang="en-US" sz="2400" dirty="0" err="1"/>
              <a:t>Gulbenkian</a:t>
            </a:r>
            <a:r>
              <a:rPr lang="en-US" sz="2400" dirty="0"/>
              <a:t>, Lisbon </a:t>
            </a:r>
            <a:endParaRPr lang="hu-HU" sz="2400" dirty="0"/>
          </a:p>
        </p:txBody>
      </p:sp>
      <p:pic>
        <p:nvPicPr>
          <p:cNvPr id="10242" name="Picture 2" descr="https://www.wga.hu/art/r/robert/1/italpark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851920" y="0"/>
            <a:ext cx="50853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76672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Robert:</a:t>
            </a:r>
            <a:r>
              <a:rPr lang="hu-HU" sz="2400" b="1" dirty="0" smtClean="0"/>
              <a:t>  </a:t>
            </a:r>
            <a:r>
              <a:rPr lang="en-US" sz="2400" b="1" dirty="0"/>
              <a:t>A Grand </a:t>
            </a:r>
            <a:r>
              <a:rPr lang="en-US" sz="2400" b="1" dirty="0" smtClean="0"/>
              <a:t>Staircase</a:t>
            </a:r>
            <a:r>
              <a:rPr lang="hu-HU" sz="2400" dirty="0" smtClean="0"/>
              <a:t>, </a:t>
            </a:r>
            <a:r>
              <a:rPr lang="en-US" sz="2400" dirty="0" smtClean="0"/>
              <a:t>1763</a:t>
            </a:r>
            <a:r>
              <a:rPr lang="hu-HU" sz="2400" dirty="0" smtClean="0"/>
              <a:t>, </a:t>
            </a:r>
            <a:r>
              <a:rPr lang="en-US" sz="2400" dirty="0" smtClean="0"/>
              <a:t>Oil </a:t>
            </a:r>
            <a:r>
              <a:rPr lang="en-US" sz="2400" dirty="0"/>
              <a:t>on canvas, 40 </a:t>
            </a:r>
            <a:r>
              <a:rPr lang="hu-HU" sz="2400" dirty="0" smtClean="0"/>
              <a:t> </a:t>
            </a:r>
            <a:r>
              <a:rPr lang="en-US" sz="2400" dirty="0" smtClean="0"/>
              <a:t>x </a:t>
            </a:r>
            <a:r>
              <a:rPr lang="hu-HU" sz="2400" dirty="0" smtClean="0"/>
              <a:t> </a:t>
            </a:r>
            <a:r>
              <a:rPr lang="en-US" sz="2400" dirty="0" smtClean="0"/>
              <a:t>84 </a:t>
            </a:r>
            <a:r>
              <a:rPr lang="en-US" sz="2400" dirty="0"/>
              <a:t>cm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Private </a:t>
            </a:r>
            <a:r>
              <a:rPr lang="en-US" sz="2400" dirty="0" smtClean="0"/>
              <a:t>collection</a:t>
            </a:r>
            <a:endParaRPr lang="hu-HU" sz="2400" dirty="0"/>
          </a:p>
        </p:txBody>
      </p:sp>
      <p:pic>
        <p:nvPicPr>
          <p:cNvPr id="17410" name="Picture 2" descr="https://www.wga.hu/art/r/robert/1/stairca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756" y="1772816"/>
            <a:ext cx="8964488" cy="4195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dirty="0" smtClean="0"/>
              <a:t>: </a:t>
            </a:r>
            <a:r>
              <a:rPr lang="en-US" sz="2400" b="1" dirty="0"/>
              <a:t>Staircase (</a:t>
            </a:r>
            <a:r>
              <a:rPr lang="en-US" sz="2400" b="1" dirty="0" err="1"/>
              <a:t>Scala</a:t>
            </a:r>
            <a:r>
              <a:rPr lang="en-US" sz="2400" b="1" dirty="0"/>
              <a:t> </a:t>
            </a:r>
            <a:r>
              <a:rPr lang="en-US" sz="2400" b="1" dirty="0" err="1"/>
              <a:t>Regia</a:t>
            </a:r>
            <a:r>
              <a:rPr lang="en-US" sz="2400" b="1" dirty="0"/>
              <a:t>) in the Palace of </a:t>
            </a:r>
            <a:r>
              <a:rPr lang="en-US" sz="2400" b="1" dirty="0" err="1"/>
              <a:t>Caprarola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1760s</a:t>
            </a:r>
            <a:r>
              <a:rPr lang="hu-HU" sz="2400" dirty="0" smtClean="0"/>
              <a:t>, </a:t>
            </a:r>
            <a:r>
              <a:rPr lang="en-US" sz="2400" dirty="0" smtClean="0"/>
              <a:t>Oil </a:t>
            </a:r>
            <a:r>
              <a:rPr lang="en-US" sz="2400" dirty="0"/>
              <a:t>on canvas, 25 x 34 </a:t>
            </a:r>
            <a:r>
              <a:rPr lang="en-US" sz="2400" dirty="0" smtClean="0"/>
              <a:t>cm</a:t>
            </a:r>
            <a:r>
              <a:rPr lang="hu-HU" sz="2400" dirty="0" smtClean="0"/>
              <a:t>,</a:t>
            </a:r>
            <a:r>
              <a:rPr lang="en-US" sz="2400" dirty="0" err="1" smtClean="0"/>
              <a:t>Musée</a:t>
            </a:r>
            <a:r>
              <a:rPr lang="en-US" sz="2400" dirty="0" smtClean="0"/>
              <a:t> </a:t>
            </a:r>
            <a:r>
              <a:rPr lang="en-US" sz="2400" dirty="0"/>
              <a:t>du Louvre, Paris </a:t>
            </a:r>
            <a:endParaRPr lang="hu-HU" sz="2400" dirty="0"/>
          </a:p>
        </p:txBody>
      </p:sp>
      <p:pic>
        <p:nvPicPr>
          <p:cNvPr id="7170" name="Picture 2" descr="https://www.wga.hu/art/r/robert/1/farnese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2436" y="836712"/>
            <a:ext cx="8079128" cy="5837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Robert:</a:t>
            </a:r>
            <a:r>
              <a:rPr lang="hu-HU" sz="2400" b="1" dirty="0" smtClean="0"/>
              <a:t>  </a:t>
            </a:r>
            <a:r>
              <a:rPr lang="en-US" sz="2400" b="1" dirty="0"/>
              <a:t>Washerwomen in an Imaginary </a:t>
            </a:r>
            <a:r>
              <a:rPr lang="en-US" sz="2400" b="1" dirty="0" smtClean="0"/>
              <a:t>Landscape</a:t>
            </a:r>
            <a:r>
              <a:rPr lang="hu-HU" sz="2400" dirty="0" smtClean="0"/>
              <a:t>  </a:t>
            </a:r>
            <a:r>
              <a:rPr lang="en-US" sz="2400" dirty="0" smtClean="0"/>
              <a:t>-</a:t>
            </a:r>
            <a:br>
              <a:rPr lang="en-US" sz="2400" dirty="0" smtClean="0"/>
            </a:br>
            <a:r>
              <a:rPr lang="en-US" sz="2400" dirty="0"/>
              <a:t>Oil on canvas, 96 x 111 </a:t>
            </a:r>
            <a:r>
              <a:rPr lang="en-US" sz="2400" dirty="0" smtClean="0"/>
              <a:t>cm</a:t>
            </a:r>
            <a:r>
              <a:rPr lang="hu-HU" sz="2400" dirty="0" smtClean="0"/>
              <a:t>, </a:t>
            </a:r>
            <a:r>
              <a:rPr lang="en-US" sz="2400" dirty="0" smtClean="0"/>
              <a:t>Private collection</a:t>
            </a:r>
            <a:endParaRPr lang="hu-HU" sz="2400" dirty="0"/>
          </a:p>
        </p:txBody>
      </p:sp>
      <p:pic>
        <p:nvPicPr>
          <p:cNvPr id="20482" name="Picture 2" descr="https://www.wga.hu/art/r/robert/1/washerw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311022" y="1052736"/>
            <a:ext cx="6521956" cy="5653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Robert:</a:t>
            </a:r>
            <a:r>
              <a:rPr lang="hu-HU" sz="2400" b="1" dirty="0" smtClean="0"/>
              <a:t>  </a:t>
            </a:r>
            <a:r>
              <a:rPr lang="en-US" sz="2400" b="1" dirty="0"/>
              <a:t>Ancient Roman Bath with Women Washing </a:t>
            </a:r>
            <a:r>
              <a:rPr lang="en-US" sz="2400" b="1" dirty="0" smtClean="0"/>
              <a:t>Laundry</a:t>
            </a:r>
            <a:r>
              <a:rPr lang="hu-HU" sz="2400" b="1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en-US" sz="2400" dirty="0" smtClean="0"/>
              <a:t>-</a:t>
            </a:r>
            <a:r>
              <a:rPr lang="hu-HU" sz="2400" dirty="0" smtClean="0"/>
              <a:t>  </a:t>
            </a:r>
            <a:r>
              <a:rPr lang="en-US" sz="2400" dirty="0" smtClean="0"/>
              <a:t>Oil </a:t>
            </a:r>
            <a:r>
              <a:rPr lang="en-US" sz="2400" dirty="0"/>
              <a:t>on canvas, 50 x 61 </a:t>
            </a:r>
            <a:r>
              <a:rPr lang="en-US" sz="2400" dirty="0" smtClean="0"/>
              <a:t>cm</a:t>
            </a:r>
            <a:r>
              <a:rPr lang="hu-HU" sz="2400" dirty="0" smtClean="0"/>
              <a:t>, </a:t>
            </a:r>
            <a:r>
              <a:rPr lang="en-US" sz="2400" dirty="0" smtClean="0"/>
              <a:t>Private collection</a:t>
            </a:r>
            <a:endParaRPr lang="hu-HU" sz="2400" dirty="0"/>
          </a:p>
        </p:txBody>
      </p:sp>
      <p:pic>
        <p:nvPicPr>
          <p:cNvPr id="21506" name="Picture 2" descr="https://www.wga.hu/art/r/robert/1/washerwo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 flipH="1">
            <a:off x="963466" y="836712"/>
            <a:ext cx="7217068" cy="5837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s://upload.wikimedia.org/wikipedia/commons/thumb/9/9c/Hubert_Robert_-_Stairways_Villa_d%27Este_-_Belgrade.jpg/694px-Hubert_Robert_-_Stairways_Villa_d%27Este_-_Belgrad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0"/>
            <a:ext cx="4652446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764704"/>
            <a:ext cx="4283968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 </a:t>
            </a:r>
            <a:r>
              <a:rPr lang="hu-HU" sz="2400" b="1" dirty="0" err="1" smtClean="0"/>
              <a:t>Stairway</a:t>
            </a:r>
            <a:r>
              <a:rPr lang="hu-HU" sz="2400" b="1" dirty="0" smtClean="0"/>
              <a:t> </a:t>
            </a:r>
            <a:r>
              <a:rPr lang="en-US" sz="2400" b="1" dirty="0" smtClean="0"/>
              <a:t>of Farnese Palace Park</a:t>
            </a:r>
            <a:r>
              <a:rPr lang="hu-HU" sz="2400" u="sng" dirty="0" smtClean="0"/>
              <a:t/>
            </a:r>
            <a:br>
              <a:rPr lang="hu-HU" sz="2400" u="sng" dirty="0" smtClean="0"/>
            </a:br>
            <a:r>
              <a:rPr lang="hu-HU" sz="2400" dirty="0" err="1" smtClean="0"/>
              <a:t>oil</a:t>
            </a:r>
            <a:r>
              <a:rPr lang="hu-HU" sz="2400" dirty="0" smtClean="0"/>
              <a:t> </a:t>
            </a:r>
            <a:r>
              <a:rPr lang="hu-HU" sz="2400" dirty="0" err="1" smtClean="0"/>
              <a:t>on</a:t>
            </a:r>
            <a:r>
              <a:rPr lang="hu-HU" sz="2400" dirty="0" smtClean="0"/>
              <a:t> </a:t>
            </a:r>
            <a:r>
              <a:rPr lang="hu-HU" sz="2400" dirty="0" err="1" smtClean="0"/>
              <a:t>canvas</a:t>
            </a:r>
            <a:r>
              <a:rPr lang="hu-HU" sz="2400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de-DE" sz="2400" dirty="0" smtClean="0"/>
              <a:t>217 </a:t>
            </a:r>
            <a:r>
              <a:rPr lang="hu-HU" sz="2400" dirty="0" smtClean="0"/>
              <a:t>x</a:t>
            </a:r>
            <a:r>
              <a:rPr lang="de-DE" sz="2400" dirty="0" smtClean="0"/>
              <a:t> 149 cm 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dirty="0" smtClean="0"/>
              <a:t>National Museum of </a:t>
            </a:r>
            <a:r>
              <a:rPr lang="hu-HU" sz="2400" dirty="0" err="1" smtClean="0"/>
              <a:t>Serbia</a:t>
            </a:r>
            <a:r>
              <a:rPr lang="hu-HU" sz="2400" u="sng" dirty="0" smtClean="0"/>
              <a:t> </a:t>
            </a:r>
            <a:r>
              <a:rPr lang="hu-HU" sz="2400" dirty="0" err="1" smtClean="0"/>
              <a:t>Belgrade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3917" y="1556792"/>
            <a:ext cx="895616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b="1" dirty="0" smtClean="0"/>
              <a:t>: </a:t>
            </a:r>
            <a:r>
              <a:rPr lang="hu-HU" sz="2400" b="1" dirty="0" err="1" smtClean="0"/>
              <a:t>Stairway</a:t>
            </a:r>
            <a:r>
              <a:rPr lang="hu-HU" sz="2400" b="1" dirty="0" smtClean="0"/>
              <a:t> </a:t>
            </a:r>
            <a:r>
              <a:rPr lang="en-US" sz="2400" b="1" dirty="0" smtClean="0"/>
              <a:t>of Farnese Palace Park</a:t>
            </a:r>
            <a:r>
              <a:rPr lang="hu-HU" sz="2400" dirty="0" smtClean="0"/>
              <a:t>, (</a:t>
            </a:r>
            <a:r>
              <a:rPr lang="hu-HU" sz="2400" dirty="0" err="1" smtClean="0"/>
              <a:t>detail</a:t>
            </a:r>
            <a:r>
              <a:rPr lang="hu-HU" sz="2400" dirty="0" smtClean="0"/>
              <a:t>), </a:t>
            </a:r>
            <a:r>
              <a:rPr lang="hu-HU" sz="2400" dirty="0" err="1" smtClean="0"/>
              <a:t>oil</a:t>
            </a:r>
            <a:r>
              <a:rPr lang="hu-HU" sz="2400" dirty="0" smtClean="0"/>
              <a:t> </a:t>
            </a:r>
            <a:r>
              <a:rPr lang="hu-HU" sz="2400" dirty="0" err="1" smtClean="0"/>
              <a:t>on</a:t>
            </a:r>
            <a:r>
              <a:rPr lang="hu-HU" sz="2400" dirty="0" smtClean="0"/>
              <a:t> </a:t>
            </a:r>
            <a:r>
              <a:rPr lang="hu-HU" sz="2400" dirty="0" err="1" smtClean="0"/>
              <a:t>canvas</a:t>
            </a:r>
            <a:r>
              <a:rPr lang="hu-HU" sz="2400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de-DE" sz="2400" dirty="0" smtClean="0"/>
              <a:t>217 </a:t>
            </a:r>
            <a:r>
              <a:rPr lang="hu-HU" sz="2400" dirty="0" smtClean="0"/>
              <a:t>x</a:t>
            </a:r>
            <a:r>
              <a:rPr lang="de-DE" sz="2400" dirty="0" smtClean="0"/>
              <a:t> 149 cm</a:t>
            </a:r>
            <a:r>
              <a:rPr lang="hu-HU" sz="2400" dirty="0" smtClean="0"/>
              <a:t>, </a:t>
            </a:r>
            <a:r>
              <a:rPr lang="hu-HU" sz="2400" b="1" dirty="0" smtClean="0"/>
              <a:t> </a:t>
            </a:r>
            <a:r>
              <a:rPr lang="hu-HU" sz="2400" dirty="0" smtClean="0"/>
              <a:t>National Museum of </a:t>
            </a:r>
            <a:r>
              <a:rPr lang="hu-HU" sz="2400" dirty="0" err="1" smtClean="0"/>
              <a:t>Serbia</a:t>
            </a:r>
            <a:r>
              <a:rPr lang="hu-HU" sz="2400" dirty="0" smtClean="0"/>
              <a:t>,</a:t>
            </a:r>
            <a:r>
              <a:rPr lang="hu-HU" sz="2400" u="sng" dirty="0" smtClean="0"/>
              <a:t> </a:t>
            </a:r>
            <a:r>
              <a:rPr lang="hu-HU" sz="2400" dirty="0" err="1" smtClean="0"/>
              <a:t>Belgrade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771800" y="2659559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latin typeface="Algerian" pitchFamily="82" charset="0"/>
              </a:rPr>
              <a:t>GRAFIKA</a:t>
            </a:r>
            <a:endParaRPr lang="hu-HU" sz="4400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b="1" dirty="0" smtClean="0"/>
              <a:t>: </a:t>
            </a:r>
            <a:r>
              <a:rPr lang="en-US" sz="2400" b="1" dirty="0" smtClean="0"/>
              <a:t>The Oval Fountain in the Gardens of the Villa </a:t>
            </a:r>
            <a:r>
              <a:rPr lang="en-US" sz="2400" b="1" dirty="0" err="1" smtClean="0"/>
              <a:t>d'Este</a:t>
            </a:r>
            <a:r>
              <a:rPr lang="en-US" sz="2400" b="1" dirty="0" smtClean="0"/>
              <a:t>, Tivoli</a:t>
            </a:r>
            <a:r>
              <a:rPr lang="hu-HU" sz="2400" b="1" dirty="0" smtClean="0"/>
              <a:t>,</a:t>
            </a:r>
            <a:r>
              <a:rPr lang="hu-HU" sz="2400" dirty="0" smtClean="0"/>
              <a:t> 1760,</a:t>
            </a:r>
            <a:r>
              <a:rPr lang="en-US" sz="2400" dirty="0" smtClean="0"/>
              <a:t> red chalk over graphite </a:t>
            </a:r>
            <a:r>
              <a:rPr lang="en-US" sz="2400" dirty="0" err="1" smtClean="0"/>
              <a:t>oWashington</a:t>
            </a:r>
            <a:r>
              <a:rPr lang="en-US" sz="2400" dirty="0" smtClean="0"/>
              <a:t> </a:t>
            </a:r>
            <a:r>
              <a:rPr lang="en-US" sz="2400" dirty="0" err="1" smtClean="0"/>
              <a:t>DCn</a:t>
            </a:r>
            <a:r>
              <a:rPr lang="en-US" sz="2400" dirty="0" smtClean="0"/>
              <a:t> laid paper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de-DE" sz="2400" dirty="0" smtClean="0"/>
              <a:t> 32</a:t>
            </a:r>
            <a:r>
              <a:rPr lang="hu-HU" sz="2400" dirty="0" smtClean="0"/>
              <a:t>,</a:t>
            </a:r>
            <a:r>
              <a:rPr lang="de-DE" sz="2400" dirty="0" smtClean="0"/>
              <a:t>70 </a:t>
            </a:r>
            <a:r>
              <a:rPr lang="hu-HU" sz="2400" dirty="0" smtClean="0"/>
              <a:t>x,</a:t>
            </a:r>
            <a:r>
              <a:rPr lang="de-DE" sz="2400" dirty="0" smtClean="0"/>
              <a:t>45</a:t>
            </a:r>
            <a:r>
              <a:rPr lang="hu-HU" sz="2400" dirty="0" smtClean="0"/>
              <a:t>,</a:t>
            </a:r>
            <a:r>
              <a:rPr lang="de-DE" sz="2400" dirty="0" smtClean="0"/>
              <a:t>10</a:t>
            </a:r>
            <a:r>
              <a:rPr lang="hu-HU" sz="2400" dirty="0" smtClean="0"/>
              <a:t> </a:t>
            </a:r>
            <a:r>
              <a:rPr lang="de-DE" sz="2400" dirty="0" smtClean="0"/>
              <a:t>mm </a:t>
            </a:r>
            <a:r>
              <a:rPr lang="en-US" sz="2400" dirty="0" smtClean="0"/>
              <a:t> National Gallery of Art, </a:t>
            </a:r>
            <a:endParaRPr lang="hu-HU" sz="2400" dirty="0"/>
          </a:p>
        </p:txBody>
      </p:sp>
      <p:pic>
        <p:nvPicPr>
          <p:cNvPr id="75778" name="Picture 2" descr="https://upload.wikimedia.org/wikipedia/commons/thumb/a/a4/Hubert_Robert_-_The_Oval_Fountain_in_the_Gardens_of_the_Villa_d%27Este%2C_Tivoli_-_Google_Art_Project.jpg/1280px-Hubert_Robert_-_The_Oval_Fountain_in_the_Gardens_of_the_Villa_d%27Este%2C_Tivoli_-_Google_Art_Projec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4039" y="1196752"/>
            <a:ext cx="7475921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b="1" dirty="0" smtClean="0"/>
              <a:t>: </a:t>
            </a:r>
            <a:r>
              <a:rPr lang="hu-HU" sz="2400" b="1" dirty="0" err="1" smtClean="0"/>
              <a:t>Landscape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with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Ruins</a:t>
            </a:r>
            <a:r>
              <a:rPr lang="hu-HU" sz="2400" b="1" dirty="0" smtClean="0"/>
              <a:t>, </a:t>
            </a:r>
            <a:r>
              <a:rPr lang="hu-HU" sz="2400" dirty="0" smtClean="0"/>
              <a:t>1772,</a:t>
            </a:r>
            <a:r>
              <a:rPr lang="hu-HU" sz="2400" b="1" dirty="0" smtClean="0"/>
              <a:t> </a:t>
            </a:r>
            <a:r>
              <a:rPr lang="en-US" sz="2400" dirty="0" smtClean="0"/>
              <a:t> Pen and brown ink and brush and brown and blue washes, </a:t>
            </a:r>
            <a:r>
              <a:rPr lang="hu-HU" sz="2400" dirty="0" smtClean="0"/>
              <a:t>over </a:t>
            </a:r>
            <a:r>
              <a:rPr lang="hu-HU" sz="2400" dirty="0" err="1" smtClean="0"/>
              <a:t>black</a:t>
            </a:r>
            <a:r>
              <a:rPr lang="hu-HU" sz="2400" dirty="0" smtClean="0"/>
              <a:t> </a:t>
            </a:r>
            <a:r>
              <a:rPr lang="hu-HU" sz="2400" dirty="0" err="1" smtClean="0"/>
              <a:t>chalk</a:t>
            </a:r>
            <a:r>
              <a:rPr lang="hu-HU" sz="2400" dirty="0" smtClean="0"/>
              <a:t>, 57,2 × 78,1 cm   </a:t>
            </a:r>
            <a:r>
              <a:rPr lang="hu-HU" sz="2400" dirty="0" err="1" smtClean="0"/>
              <a:t>Getty</a:t>
            </a:r>
            <a:r>
              <a:rPr lang="hu-HU" sz="2400" dirty="0" smtClean="0"/>
              <a:t> Center Los Angeles</a:t>
            </a:r>
            <a:endParaRPr lang="hu-HU" sz="2400" b="1" dirty="0"/>
          </a:p>
        </p:txBody>
      </p:sp>
      <p:pic>
        <p:nvPicPr>
          <p:cNvPr id="71682" name="Picture 2" descr="Hubert Robert - Táj romokkal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971601" y="1196751"/>
            <a:ext cx="7321162" cy="5596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76672"/>
            <a:ext cx="3491880" cy="2558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  </a:t>
            </a:r>
          </a:p>
          <a:p>
            <a:pPr algn="ctr">
              <a:lnSpc>
                <a:spcPts val="2400"/>
              </a:lnSpc>
            </a:pPr>
            <a:r>
              <a:rPr lang="en-US" sz="2400" b="1" dirty="0" smtClean="0"/>
              <a:t>The </a:t>
            </a:r>
            <a:r>
              <a:rPr lang="en-US" sz="2400" b="1" dirty="0"/>
              <a:t>Draughtsman of the Borghese Vase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c. 1775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Red </a:t>
            </a:r>
            <a:r>
              <a:rPr lang="en-US" sz="2400" dirty="0" smtClean="0"/>
              <a:t>chalk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</a:t>
            </a:r>
            <a:r>
              <a:rPr lang="en-US" sz="2400" dirty="0"/>
              <a:t>365 x 290 mm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/>
              <a:t>Musée</a:t>
            </a:r>
            <a:r>
              <a:rPr lang="en-US" sz="2400" dirty="0"/>
              <a:t> des </a:t>
            </a:r>
            <a:r>
              <a:rPr lang="en-US" sz="2400" dirty="0" smtClean="0"/>
              <a:t>Beaux-Arts</a:t>
            </a:r>
            <a:r>
              <a:rPr lang="hu-HU" sz="2400" dirty="0" smtClean="0"/>
              <a:t> </a:t>
            </a:r>
            <a:r>
              <a:rPr lang="en-US" sz="2400" dirty="0" smtClean="0"/>
              <a:t>Valence</a:t>
            </a:r>
            <a:endParaRPr lang="hu-HU" sz="2400" dirty="0"/>
          </a:p>
        </p:txBody>
      </p:sp>
      <p:pic>
        <p:nvPicPr>
          <p:cNvPr id="19458" name="Picture 2" descr="https://www.wga.hu/art/r/robert/1/vase_bo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62095" y="0"/>
            <a:ext cx="53383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b="1" dirty="0" smtClean="0"/>
              <a:t>: </a:t>
            </a:r>
            <a:r>
              <a:rPr lang="en-US" sz="2400" b="1" dirty="0"/>
              <a:t>The Artist Drawing in the Farnese </a:t>
            </a:r>
            <a:r>
              <a:rPr lang="en-US" sz="2400" b="1" dirty="0" smtClean="0"/>
              <a:t>Gardens</a:t>
            </a:r>
            <a:r>
              <a:rPr lang="hu-HU" sz="2400" dirty="0" smtClean="0"/>
              <a:t>  </a:t>
            </a:r>
            <a:r>
              <a:rPr lang="en-US" sz="2400" dirty="0" smtClean="0"/>
              <a:t>-</a:t>
            </a:r>
            <a:br>
              <a:rPr lang="en-US" sz="2400" dirty="0" smtClean="0"/>
            </a:br>
            <a:r>
              <a:rPr lang="en-US" sz="2400" dirty="0"/>
              <a:t>Red chalk, 340 x 455 </a:t>
            </a:r>
            <a:r>
              <a:rPr lang="en-US" sz="2400" dirty="0" smtClean="0"/>
              <a:t>mm</a:t>
            </a:r>
            <a:r>
              <a:rPr lang="hu-HU" sz="2400" dirty="0" smtClean="0"/>
              <a:t>, </a:t>
            </a:r>
            <a:r>
              <a:rPr lang="en-US" sz="2400" dirty="0" err="1" smtClean="0"/>
              <a:t>Musée</a:t>
            </a:r>
            <a:r>
              <a:rPr lang="en-US" sz="2400" dirty="0" smtClean="0"/>
              <a:t> </a:t>
            </a:r>
            <a:r>
              <a:rPr lang="en-US" sz="2400" dirty="0"/>
              <a:t>du Louvre, </a:t>
            </a:r>
            <a:r>
              <a:rPr lang="en-US" sz="2400" dirty="0" smtClean="0"/>
              <a:t>Paris</a:t>
            </a:r>
            <a:endParaRPr lang="hu-HU" sz="2400" dirty="0"/>
          </a:p>
        </p:txBody>
      </p:sp>
      <p:pic>
        <p:nvPicPr>
          <p:cNvPr id="6146" name="Picture 2" descr="https://www.wga.hu/art/r/robert/1/farnese1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727478" y="908720"/>
            <a:ext cx="7689044" cy="5713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b="1" dirty="0" smtClean="0"/>
              <a:t>:  </a:t>
            </a:r>
            <a:r>
              <a:rPr lang="fr-FR" sz="2400" b="1" dirty="0" smtClean="0"/>
              <a:t>Ditch </a:t>
            </a:r>
            <a:r>
              <a:rPr lang="fr-FR" sz="2400" b="1" dirty="0"/>
              <a:t>at Place de la </a:t>
            </a:r>
            <a:r>
              <a:rPr lang="fr-FR" sz="2400" b="1" dirty="0" smtClean="0"/>
              <a:t>Concorde</a:t>
            </a:r>
            <a:r>
              <a:rPr lang="hu-HU" sz="2400" dirty="0" smtClean="0"/>
              <a:t>  </a:t>
            </a:r>
            <a:r>
              <a:rPr lang="fr-FR" sz="2400" dirty="0" smtClean="0"/>
              <a:t>-</a:t>
            </a:r>
            <a:br>
              <a:rPr lang="fr-FR" sz="2400" dirty="0" smtClean="0"/>
            </a:br>
            <a:r>
              <a:rPr lang="fr-FR" sz="2400" dirty="0"/>
              <a:t>Red chalk, 360 x 480 </a:t>
            </a:r>
            <a:r>
              <a:rPr lang="fr-FR" sz="2400" dirty="0" smtClean="0"/>
              <a:t>mm</a:t>
            </a:r>
            <a:r>
              <a:rPr lang="hu-HU" sz="2400" dirty="0" smtClean="0"/>
              <a:t>, </a:t>
            </a:r>
            <a:r>
              <a:rPr lang="fr-FR" sz="2400" dirty="0" smtClean="0"/>
              <a:t>Musée </a:t>
            </a:r>
            <a:r>
              <a:rPr lang="fr-FR" sz="2400" dirty="0"/>
              <a:t>Carnavalet, Paris</a:t>
            </a:r>
            <a:endParaRPr lang="hu-HU" sz="2400" dirty="0"/>
          </a:p>
        </p:txBody>
      </p:sp>
      <p:pic>
        <p:nvPicPr>
          <p:cNvPr id="69634" name="Picture 2" descr="https://www.wga.hu/art/r/robert/2/zditch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807174" y="980728"/>
            <a:ext cx="7529652" cy="5689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b="1" dirty="0"/>
              <a:t>Villa Farnese with Gardens at </a:t>
            </a:r>
            <a:r>
              <a:rPr lang="en-US" sz="2400" b="1" dirty="0" err="1" smtClean="0"/>
              <a:t>Caprarola</a:t>
            </a:r>
            <a:r>
              <a:rPr lang="hu-HU" sz="2400" dirty="0" smtClean="0"/>
              <a:t>, </a:t>
            </a:r>
            <a:r>
              <a:rPr lang="en-US" sz="2400" dirty="0" smtClean="0"/>
              <a:t>c</a:t>
            </a:r>
            <a:r>
              <a:rPr lang="en-US" sz="2400" dirty="0"/>
              <a:t>. 1764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Oil on canvas, 46 x 72 </a:t>
            </a:r>
            <a:r>
              <a:rPr lang="en-US" sz="2400" dirty="0" smtClean="0"/>
              <a:t>cm</a:t>
            </a:r>
            <a:r>
              <a:rPr lang="hu-HU" sz="2400" dirty="0" smtClean="0"/>
              <a:t>, </a:t>
            </a:r>
            <a:r>
              <a:rPr lang="en-US" sz="2400" dirty="0" smtClean="0"/>
              <a:t>Private </a:t>
            </a:r>
            <a:r>
              <a:rPr lang="en-US" sz="2400" dirty="0"/>
              <a:t>collection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pic>
        <p:nvPicPr>
          <p:cNvPr id="51202" name="Picture 2" descr="https://www.wga.hu/art/r/robert/1/farnese2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40080" y="1052736"/>
            <a:ext cx="8863840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Robert: </a:t>
            </a:r>
            <a:r>
              <a:rPr lang="en-US" sz="2400" b="1" dirty="0"/>
              <a:t>A Scene in the Grounds of the Villa Farnese, Rome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c. </a:t>
            </a:r>
            <a:r>
              <a:rPr lang="en-US" sz="2400" dirty="0" smtClean="0"/>
              <a:t>1765</a:t>
            </a:r>
            <a:r>
              <a:rPr lang="hu-HU" sz="2400" dirty="0" smtClean="0"/>
              <a:t>, </a:t>
            </a:r>
            <a:r>
              <a:rPr lang="en-US" sz="2400" dirty="0" smtClean="0"/>
              <a:t>Oil </a:t>
            </a:r>
            <a:r>
              <a:rPr lang="en-US" sz="2400" dirty="0"/>
              <a:t>on panel, 25 x 35 </a:t>
            </a:r>
            <a:r>
              <a:rPr lang="en-US" sz="2400" dirty="0" smtClean="0"/>
              <a:t>cm</a:t>
            </a:r>
            <a:r>
              <a:rPr lang="hu-HU" sz="2400" dirty="0" smtClean="0"/>
              <a:t>, </a:t>
            </a:r>
            <a:r>
              <a:rPr lang="en-US" sz="2400" dirty="0" smtClean="0"/>
              <a:t>Private </a:t>
            </a:r>
            <a:r>
              <a:rPr lang="en-US" sz="2400" dirty="0"/>
              <a:t>collection</a:t>
            </a:r>
            <a:endParaRPr lang="hu-HU" sz="2400" dirty="0"/>
          </a:p>
        </p:txBody>
      </p:sp>
      <p:pic>
        <p:nvPicPr>
          <p:cNvPr id="5122" name="Picture 2" descr="https://www.wga.hu/art/r/robert/1/farnes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0479" y="908720"/>
            <a:ext cx="7863041" cy="5703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</a:t>
            </a:r>
            <a:r>
              <a:rPr lang="hu-HU" sz="2400" b="1" dirty="0" smtClean="0"/>
              <a:t>:  </a:t>
            </a:r>
            <a:r>
              <a:rPr lang="fr-FR" sz="2400" b="1" dirty="0"/>
              <a:t>View of </a:t>
            </a:r>
            <a:r>
              <a:rPr lang="fr-FR" sz="2400" b="1" dirty="0" smtClean="0"/>
              <a:t>Ripetta</a:t>
            </a:r>
            <a:r>
              <a:rPr lang="hu-HU" sz="2400" dirty="0" smtClean="0"/>
              <a:t>,</a:t>
            </a:r>
            <a:r>
              <a:rPr lang="fr-FR" sz="2400" dirty="0" smtClean="0"/>
              <a:t>1766</a:t>
            </a:r>
            <a:r>
              <a:rPr lang="hu-HU" sz="2400" dirty="0" smtClean="0"/>
              <a:t>, </a:t>
            </a:r>
            <a:r>
              <a:rPr lang="fr-FR" sz="2400" dirty="0" smtClean="0"/>
              <a:t>Oil </a:t>
            </a:r>
            <a:r>
              <a:rPr lang="fr-FR" sz="2400" dirty="0"/>
              <a:t>on canvas, 119 x 145 cm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/>
              <a:t>École Nationale Supérieure des Beaux-Arts, Paris </a:t>
            </a:r>
            <a:endParaRPr lang="hu-HU" sz="2400" dirty="0"/>
          </a:p>
        </p:txBody>
      </p:sp>
      <p:pic>
        <p:nvPicPr>
          <p:cNvPr id="14338" name="Picture 2" descr="https://www.wga.hu/art/r/robert/1/ripett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7604" y="836712"/>
            <a:ext cx="7128792" cy="58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Hubert Robert:</a:t>
            </a:r>
            <a:r>
              <a:rPr lang="hu-HU" sz="2400" b="1" dirty="0" smtClean="0"/>
              <a:t>  </a:t>
            </a:r>
            <a:r>
              <a:rPr lang="hu-HU" sz="2400" b="1" dirty="0"/>
              <a:t>La </a:t>
            </a:r>
            <a:r>
              <a:rPr lang="hu-HU" sz="2400" b="1" dirty="0" err="1" smtClean="0"/>
              <a:t>Bièvre</a:t>
            </a:r>
            <a:r>
              <a:rPr lang="hu-HU" sz="2400" dirty="0" smtClean="0"/>
              <a:t>, 1768, </a:t>
            </a:r>
            <a:r>
              <a:rPr lang="hu-HU" sz="2400" dirty="0" err="1" smtClean="0"/>
              <a:t>Oil</a:t>
            </a:r>
            <a:r>
              <a:rPr lang="hu-HU" sz="2400" dirty="0" smtClean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/>
              <a:t>canvas</a:t>
            </a:r>
            <a:r>
              <a:rPr lang="hu-HU" sz="2400" dirty="0"/>
              <a:t>, 55 x 74 cm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err="1"/>
              <a:t>Private</a:t>
            </a:r>
            <a:r>
              <a:rPr lang="hu-HU" sz="2400" dirty="0"/>
              <a:t> </a:t>
            </a:r>
            <a:r>
              <a:rPr lang="hu-HU" sz="2400" dirty="0" err="1" smtClean="0"/>
              <a:t>collection</a:t>
            </a:r>
            <a:endParaRPr lang="hu-HU" sz="2400" dirty="0"/>
          </a:p>
        </p:txBody>
      </p:sp>
      <p:pic>
        <p:nvPicPr>
          <p:cNvPr id="29698" name="Picture 2" descr="https://www.wga.hu/art/r/robert/2/labievre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647564" y="908720"/>
            <a:ext cx="7848872" cy="5789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875</Words>
  <Application>Microsoft Office PowerPoint</Application>
  <PresentationFormat>Diavetítés a képernyőre (4:3 oldalarány)</PresentationFormat>
  <Paragraphs>114</Paragraphs>
  <Slides>59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59</vt:i4>
      </vt:variant>
    </vt:vector>
  </HeadingPairs>
  <TitlesOfParts>
    <vt:vector size="60" baseType="lpstr">
      <vt:lpstr>Office-téma</vt:lpstr>
      <vt:lpstr>HUBERT ROBERT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  <vt:lpstr>46. dia</vt:lpstr>
      <vt:lpstr>47. dia</vt:lpstr>
      <vt:lpstr>48. dia</vt:lpstr>
      <vt:lpstr>49. dia</vt:lpstr>
      <vt:lpstr>50. dia</vt:lpstr>
      <vt:lpstr>51. dia</vt:lpstr>
      <vt:lpstr>52. dia</vt:lpstr>
      <vt:lpstr>53. dia</vt:lpstr>
      <vt:lpstr>54. dia</vt:lpstr>
      <vt:lpstr>55. dia</vt:lpstr>
      <vt:lpstr>56. dia</vt:lpstr>
      <vt:lpstr>57. dia</vt:lpstr>
      <vt:lpstr>58. dia</vt:lpstr>
      <vt:lpstr>59.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HUBERT ROBERT</dc:title>
  <dc:creator>.Piroska</dc:creator>
  <cp:lastModifiedBy>.Piroska</cp:lastModifiedBy>
  <cp:revision>20</cp:revision>
  <dcterms:created xsi:type="dcterms:W3CDTF">2022-12-03T19:08:26Z</dcterms:created>
  <dcterms:modified xsi:type="dcterms:W3CDTF">2022-12-11T18:39:48Z</dcterms:modified>
</cp:coreProperties>
</file>