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5" r:id="rId3"/>
    <p:sldId id="336" r:id="rId4"/>
    <p:sldId id="337" r:id="rId5"/>
    <p:sldId id="324" r:id="rId6"/>
    <p:sldId id="257" r:id="rId7"/>
    <p:sldId id="327" r:id="rId8"/>
    <p:sldId id="326" r:id="rId9"/>
    <p:sldId id="328" r:id="rId10"/>
    <p:sldId id="261" r:id="rId11"/>
    <p:sldId id="259" r:id="rId12"/>
    <p:sldId id="260" r:id="rId13"/>
    <p:sldId id="331" r:id="rId14"/>
    <p:sldId id="329" r:id="rId15"/>
    <p:sldId id="258" r:id="rId16"/>
    <p:sldId id="332" r:id="rId17"/>
    <p:sldId id="334" r:id="rId18"/>
    <p:sldId id="338" r:id="rId19"/>
    <p:sldId id="341" r:id="rId20"/>
    <p:sldId id="339" r:id="rId21"/>
    <p:sldId id="343" r:id="rId22"/>
    <p:sldId id="344" r:id="rId23"/>
    <p:sldId id="347" r:id="rId24"/>
    <p:sldId id="345" r:id="rId25"/>
    <p:sldId id="346" r:id="rId26"/>
    <p:sldId id="348" r:id="rId27"/>
    <p:sldId id="349" r:id="rId28"/>
    <p:sldId id="350" r:id="rId29"/>
    <p:sldId id="351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C9959-3220-412E-935E-CB0E66FDEF8E}" v="26" dt="2025-01-05T19:57:56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9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17EA2-2C27-4B0F-8E54-DF12DCA4235D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C262-A169-4646-B15B-90E7029CFB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732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6C262-A169-4646-B15B-90E7029CFBE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12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11A0F1B-6762-1122-B63B-4C6FCAD55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051A485C-A880-8371-086B-906BA2A0F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4CA4869-7CCC-7A5E-CEE4-3771162D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DCDA9259-5431-BFC8-5B0E-7E281642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385D2C25-69E1-6412-B41F-6EC474EF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74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913E2B9-8886-1696-9187-3E63C349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E279D6FA-FA28-E592-7AEB-2AFB93E34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783FBC09-95A6-E4B5-C99D-64D40C8B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3C152BF4-4F3F-F86B-3120-31B6EC1B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7F2F94D9-3D8A-80E7-DFCE-302FDFA1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99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A0ABABD1-6FDC-FAB7-579E-E4E4E07EC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C5D13AC9-2BD7-DB5C-2248-6BEB171E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BA7E23F1-59B2-99BA-8ED6-921A1EC6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4476762-9A73-E641-D766-9C484417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14B87582-F8C7-5F25-B922-DEF2ADE3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90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44B393E-224A-C17D-C9B6-A3C7124F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8D2DC13-28C6-4796-0B41-ACA716CA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469820D0-35DD-453E-43AB-748B32A7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B5E26AA-2683-8057-2C40-E02A30FF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3E21094-BEEE-E9B6-5206-1CD7A136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50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0AAB662-DBDD-871E-B908-0D6CEA5B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D63B070B-5C3B-5182-BD30-22A4F7C5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EBABFA3-D4A4-780E-95A5-E5C36AD57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C828C9F8-348E-89B8-26D7-6F3ADDE0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951A52F1-8B1E-70DF-F45E-13EF7083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1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3A8B686-8743-5D08-E6CA-A0EDFC9B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04C68ED-7C65-FC16-6D04-494536BDC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6FD97E4F-D1C2-7BE4-6F76-A4B0FCD57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2E4C823B-6F2E-8457-823C-89250B47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08516AEE-59F4-969B-65C4-D0D46385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BEF1A0FC-563A-A83B-932A-283BDD34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26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745BBCB-75CC-15BB-0B35-9C5D9420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517F6C75-0376-4C77-F9FB-CEA9E58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938EF934-C9C4-D6D7-E48B-07142AEB7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54DC67DD-EBCA-EA82-EE8E-1AFA4406E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0DBA566C-3F64-BEB9-8E69-9329DDF06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FDEBC1BB-6ABC-BAB1-6FE8-4D22C733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E7E93FF2-F89A-1824-4999-23322277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0610B969-652A-A9AA-40E5-DFA0F6ED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3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E5ED234-1698-A479-DC23-093197DF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6A01E021-1049-5C68-B435-66954BB4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ADB0DC98-F4D8-A04B-62C6-7B3D941C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CAAAA1AF-1E93-DF82-B887-F65BCC85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17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6FA91644-5727-0271-610A-B1277455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40054F16-0365-6471-4641-AC09A65D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AFC3574-A108-7558-443C-94E2E6D8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6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C433F5D-AC6E-6921-087B-20D0601E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D692A22-3230-C458-CD27-0F604699F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C619E730-8BC7-2DBE-59C8-F24352507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741DD48E-BF3D-3232-9386-5A3F5A22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65852B90-180E-EC97-6D76-68796419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00417DFA-AB13-817C-E9A6-11C7A0DA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9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5DA3596-08F7-F878-88BB-04CD5A49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244A97DC-30B2-1822-9494-1CE260E43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A17D5B1F-00DE-F37F-23BE-6148E70B2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567F15E7-B6B7-4E6A-DCD1-A3870193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42C7C977-6642-C5AB-AF20-7E5261CC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258E2F3E-FA33-843B-AF5D-0D2BCBF3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42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7FB6BF99-CD6C-83D2-23FF-C5CCEF186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B9D68ED1-82CB-A182-26F8-A90F685F6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9641530-76A2-0C4D-C695-0F9334575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DB508-9D09-4FF7-BDC4-87CF41CB4B89}" type="datetimeFigureOut">
              <a:rPr lang="hu-HU" smtClean="0"/>
              <a:t>2025. 01. 07.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D695F6A5-EE7C-4E8A-A942-4244ECBA6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06B6392-7109-F08B-3213-5B2F8AB9F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EE8AE1-255E-45BB-B718-D6AA7CBBA9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istorizmus" TargetMode="External"/><Relationship Id="rId3" Type="http://schemas.openxmlformats.org/officeDocument/2006/relationships/hyperlink" Target="https://hu.wikipedia.org/wiki/1837" TargetMode="External"/><Relationship Id="rId7" Type="http://schemas.openxmlformats.org/officeDocument/2006/relationships/hyperlink" Target="https://hu.wikipedia.org/wiki/December_13." TargetMode="External"/><Relationship Id="rId2" Type="http://schemas.openxmlformats.org/officeDocument/2006/relationships/hyperlink" Target="https://hu.wikipedia.org/w/index.php?title=Ottyniovic%C3%A9ben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iki/1867" TargetMode="External"/><Relationship Id="rId5" Type="http://schemas.openxmlformats.org/officeDocument/2006/relationships/hyperlink" Target="https://hu.wikipedia.org/w/index.php?title=Am%C3%A9lies-les-Bains&amp;action=edit&amp;redlink=1" TargetMode="External"/><Relationship Id="rId10" Type="http://schemas.openxmlformats.org/officeDocument/2006/relationships/hyperlink" Target="https://hu.wikipedia.org/wiki/Artur_Grottger#cite_note-1" TargetMode="External"/><Relationship Id="rId4" Type="http://schemas.openxmlformats.org/officeDocument/2006/relationships/hyperlink" Target="https://hu.wikipedia.org/wiki/November_11." TargetMode="External"/><Relationship Id="rId9" Type="http://schemas.openxmlformats.org/officeDocument/2006/relationships/hyperlink" Target="https://hu.wikipedia.org/wiki/Karl_von_Blaa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0717347-87B3-9582-58F0-71D57E4EF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723" y="599768"/>
            <a:ext cx="9144000" cy="1110892"/>
          </a:xfrm>
        </p:spPr>
        <p:txBody>
          <a:bodyPr/>
          <a:lstStyle/>
          <a:p>
            <a:r>
              <a:rPr lang="hu-HU"/>
              <a:t>Holnap</a:t>
            </a:r>
            <a:endParaRPr lang="hu-HU" dirty="0"/>
          </a:p>
        </p:txBody>
      </p:sp>
      <p:sp>
        <p:nvSpPr>
          <p:cNvPr id="5" name="Alcím 4">
            <a:extLst>
              <a:ext uri="{FF2B5EF4-FFF2-40B4-BE49-F238E27FC236}">
                <a16:creationId xmlns="" xmlns:a16="http://schemas.microsoft.com/office/drawing/2014/main" id="{CCE3E982-3429-5EBA-2615-689E27A94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16" y="1710660"/>
            <a:ext cx="9144000" cy="3205316"/>
          </a:xfrm>
        </p:spPr>
        <p:txBody>
          <a:bodyPr/>
          <a:lstStyle/>
          <a:p>
            <a:r>
              <a:rPr lang="hu-HU" dirty="0"/>
              <a:t> </a:t>
            </a:r>
          </a:p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(1797-1875)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Matejko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(1838-1893)  </a:t>
            </a:r>
          </a:p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Kazimierz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Alhimowicz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(1840-1916)</a:t>
            </a:r>
          </a:p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Artur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Grottger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 (1837-1867)</a:t>
            </a:r>
          </a:p>
        </p:txBody>
      </p:sp>
    </p:spTree>
    <p:extLst>
      <p:ext uri="{BB962C8B-B14F-4D97-AF65-F5344CB8AC3E}">
        <p14:creationId xmlns:p14="http://schemas.microsoft.com/office/powerpoint/2010/main" val="23720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012F266-5537-FEF5-E23F-716F38A97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A0B878F4-5490-DA72-3557-6F3BF71F4517}"/>
              </a:ext>
            </a:extLst>
          </p:cNvPr>
          <p:cNvSpPr txBox="1"/>
          <p:nvPr/>
        </p:nvSpPr>
        <p:spPr>
          <a:xfrm>
            <a:off x="4601496" y="2359742"/>
            <a:ext cx="34707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Jan </a:t>
            </a:r>
            <a:r>
              <a:rPr lang="hu-H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Matejko</a:t>
            </a:r>
            <a:endParaRPr lang="hu-H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9598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C303AB-CACD-0072-9A26-2EA3F66C4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ruházat, Emberi arc, fedett pályás, művészet látható">
            <a:extLst>
              <a:ext uri="{FF2B5EF4-FFF2-40B4-BE49-F238E27FC236}">
                <a16:creationId xmlns="" xmlns:a16="http://schemas.microsoft.com/office/drawing/2014/main" id="{D544969A-1BD3-16D2-426A-B0F41D7AE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689" y="0"/>
            <a:ext cx="9208312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9080" y="218777"/>
            <a:ext cx="24993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Teljes cím: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Stanczyk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Bona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királynő udvari bálján, miután megérkezett a hír Szmolenszk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elestéről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1514, július 30-án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negyedik litván- orosz háború 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1512-1522). 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Stanczyk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1862)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88cmx120cm, olaj,vászon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Varsói Nemzeti Múzeum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6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875C85-0762-25C4-FC71-3E0725574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művészet, Képzőművészet, Modern művészet, Akrilfesték látható&#10;&#10;Automatikusan generált leírás">
            <a:extLst>
              <a:ext uri="{FF2B5EF4-FFF2-40B4-BE49-F238E27FC236}">
                <a16:creationId xmlns="" xmlns:a16="http://schemas.microsoft.com/office/drawing/2014/main" id="{28C7D2B0-A936-0A5B-1F13-6EA151C49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601893"/>
            <a:ext cx="12192000" cy="525610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96240" y="228600"/>
            <a:ext cx="11643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Matejko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: A Grünwaldi Csata ( 1410 ), 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1878.   426cmx987cm,    Nemzeti Múzeum, Varsó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lengyel-litván lovagrend a német (teuton, keresztes) lovagrend ellen 1409-1411.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Modern művészet, Képzőművészet, művészet látható&#10;&#10;Automatikusan generált leírás">
            <a:extLst>
              <a:ext uri="{FF2B5EF4-FFF2-40B4-BE49-F238E27FC236}">
                <a16:creationId xmlns="" xmlns:a16="http://schemas.microsoft.com/office/drawing/2014/main" id="{C93C1413-FE32-8463-FF03-E6A8A1892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585"/>
            <a:ext cx="12192000" cy="541441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50520" y="190976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Matejko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: A Grünwaldi Csata ( 1410 ), 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1878.   426cmx987cm,    Nemzeti Múzeum, Varsó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lengyel-litván lovagrend a német (teuton, keresztes) lovagrend ellen 1409-1411.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Képzőművészet, mitológia, művészet látható&#10;&#10;Automatikusan generált leírás">
            <a:extLst>
              <a:ext uri="{FF2B5EF4-FFF2-40B4-BE49-F238E27FC236}">
                <a16:creationId xmlns="" xmlns:a16="http://schemas.microsoft.com/office/drawing/2014/main" id="{C13E2AD5-E062-9EA1-8862-93FCA0EE9B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83" y="701041"/>
            <a:ext cx="12204083" cy="615696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8120" y="26014"/>
            <a:ext cx="11841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Kosciuszko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Raclawicénél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(1794.)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465cmx897cm,  olaj,  vászon,      Krakkói Nemzeti Múzeum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stmény, művészet, ruházat, személy látható&#10;&#10;Automatikusan generált leírás">
            <a:extLst>
              <a:ext uri="{FF2B5EF4-FFF2-40B4-BE49-F238E27FC236}">
                <a16:creationId xmlns="" xmlns:a16="http://schemas.microsoft.com/office/drawing/2014/main" id="{A46CB3F0-42F0-CF5E-10A2-0B4A35B4BC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563" y="1111956"/>
            <a:ext cx="10029913" cy="5746044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7537" y="146032"/>
            <a:ext cx="11914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Kopernikusz csillagász, avagy beszélgetés Istennel  (1873)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225cmx315cm       olaj, vászon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Jagello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Egyetem aulája, Krakkó</a:t>
            </a:r>
          </a:p>
        </p:txBody>
      </p:sp>
    </p:spTree>
    <p:extLst>
      <p:ext uri="{BB962C8B-B14F-4D97-AF65-F5344CB8AC3E}">
        <p14:creationId xmlns:p14="http://schemas.microsoft.com/office/powerpoint/2010/main" val="9754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="" xmlns:a16="http://schemas.microsoft.com/office/drawing/2014/main" id="{C0763A76-9F1C-4FC5-82B7-DD475DA461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E81BF4F6-F2CF-4984-9D14-D6966D92F9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A03A37B7-1418-698A-1D56-E8C7C3762017}"/>
              </a:ext>
            </a:extLst>
          </p:cNvPr>
          <p:cNvSpPr txBox="1"/>
          <p:nvPr/>
        </p:nvSpPr>
        <p:spPr>
          <a:xfrm>
            <a:off x="578922" y="936625"/>
            <a:ext cx="4646905" cy="36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Önarckép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(1892)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160cmx110cm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Olaj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vászon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Nemzeti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Varsó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Kép 2" descr="A képen ruházat, festmény, Emberi arc, ember látható&#10;&#10;Automatikusan generált leírás">
            <a:extLst>
              <a:ext uri="{FF2B5EF4-FFF2-40B4-BE49-F238E27FC236}">
                <a16:creationId xmlns="" xmlns:a16="http://schemas.microsoft.com/office/drawing/2014/main" id="{846138A8-37EA-4147-5F28-C07A7E593E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Kép 4" descr="A képen festmény, művészet, mitológia látható&#10;&#10;Automatikusan generált leírás">
            <a:extLst>
              <a:ext uri="{FF2B5EF4-FFF2-40B4-BE49-F238E27FC236}">
                <a16:creationId xmlns="" xmlns:a16="http://schemas.microsoft.com/office/drawing/2014/main" id="{11FC0E56-3ABA-20B0-CDDD-C95285B485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320" y="820942"/>
            <a:ext cx="10774680" cy="605963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67640" y="132694"/>
            <a:ext cx="1182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1791. május 3-i alkotmány (1891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247cmx446cm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   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Királyi Palota, Varsó</a:t>
            </a:r>
          </a:p>
        </p:txBody>
      </p:sp>
    </p:spTree>
    <p:extLst>
      <p:ext uri="{BB962C8B-B14F-4D97-AF65-F5344CB8AC3E}">
        <p14:creationId xmlns:p14="http://schemas.microsoft.com/office/powerpoint/2010/main" val="33229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="" xmlns:a16="http://schemas.microsoft.com/office/drawing/2014/main" id="{055C4B89-C216-94C6-A41F-AB0C8EDAD77D}"/>
              </a:ext>
            </a:extLst>
          </p:cNvPr>
          <p:cNvSpPr txBox="1"/>
          <p:nvPr/>
        </p:nvSpPr>
        <p:spPr>
          <a:xfrm>
            <a:off x="2861187" y="2910348"/>
            <a:ext cx="6715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Kazimierz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Alchimowicz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83C3BB4-49DA-39F6-36C0-960D29209C22}"/>
              </a:ext>
            </a:extLst>
          </p:cNvPr>
          <p:cNvSpPr txBox="1"/>
          <p:nvPr/>
        </p:nvSpPr>
        <p:spPr>
          <a:xfrm>
            <a:off x="904566" y="952142"/>
            <a:ext cx="870154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Kazimierz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Alchimowicz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Dziembrow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1840. december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20.– Varsó, 1916. december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31.)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belarusz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születésű lengyel romantikus festő, akit a lengyel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festészet egyik utolsó romantikusaként tartanak számon.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Alchimowiczot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hat évre Szibériába száműzték, mivel részt vett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1863 évi januári felkelésben.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Visszatérte után beiratkozott egy rajzosztályba Varsóban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ahol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Wojciech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Gerson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tanította. Ennek a csoportnak nagy hatása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volt későbbi munkásságára. Tanult Münchenben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és Párizsban, Franciaországi tartózkodása alatt, porcelánokat és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agyagedényeket díszített.</a:t>
            </a:r>
          </a:p>
        </p:txBody>
      </p:sp>
    </p:spTree>
    <p:extLst>
      <p:ext uri="{BB962C8B-B14F-4D97-AF65-F5344CB8AC3E}">
        <p14:creationId xmlns:p14="http://schemas.microsoft.com/office/powerpoint/2010/main" val="20423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D62250A-2B74-C311-B9E5-99745437B9C2}"/>
              </a:ext>
            </a:extLst>
          </p:cNvPr>
          <p:cNvSpPr txBox="1"/>
          <p:nvPr/>
        </p:nvSpPr>
        <p:spPr>
          <a:xfrm>
            <a:off x="3608439" y="316739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err="1"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DED4287B-6477-4260-D6F9-EAA3CD64F760}"/>
              </a:ext>
            </a:extLst>
          </p:cNvPr>
          <p:cNvSpPr txBox="1"/>
          <p:nvPr/>
        </p:nvSpPr>
        <p:spPr>
          <a:xfrm>
            <a:off x="658761" y="1602998"/>
            <a:ext cx="95077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Véglegesen 1880-ban telepedett le Varsóban , hogy csak 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festészettel foglalkozhasson.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Művészetére a helyi témák és a történelem a jellemzők.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Legismertebb munkái között van egy 12 festményből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álló,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Goplana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című sorozat.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Goplana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, amely Adam Mickiewicz, Pan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Tadeusz című lengyel történelmi költeménye alapján készült). Ezt 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kor kritikusai nagy lelkesedéssel fogadták.</a:t>
            </a:r>
          </a:p>
        </p:txBody>
      </p:sp>
    </p:spTree>
    <p:extLst>
      <p:ext uri="{BB962C8B-B14F-4D97-AF65-F5344CB8AC3E}">
        <p14:creationId xmlns:p14="http://schemas.microsoft.com/office/powerpoint/2010/main" val="3577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művészet, Képzőművészet, épület látható&#10;&#10;Automatikusan generált leírás">
            <a:extLst>
              <a:ext uri="{FF2B5EF4-FFF2-40B4-BE49-F238E27FC236}">
                <a16:creationId xmlns="" xmlns:a16="http://schemas.microsoft.com/office/drawing/2014/main" id="{ACDF8B45-A462-5B14-AA33-203271BE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03" y="274166"/>
            <a:ext cx="4191000" cy="61087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A46FDBF4-694B-A84B-26A2-9CDCD53C432E}"/>
              </a:ext>
            </a:extLst>
          </p:cNvPr>
          <p:cNvSpPr txBox="1"/>
          <p:nvPr/>
        </p:nvSpPr>
        <p:spPr>
          <a:xfrm>
            <a:off x="4672483" y="274166"/>
            <a:ext cx="6300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Színpadon ( Deportáltak, Út Szibériába)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1894. 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140cmx97cm          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Varsói Nemzeti Múzeum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1863 januári felkelés után, annak számos résztvevőjét szibériai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számüzetésre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ítélték. Feleségük, családjaik gyakran mentek velük.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Alhimowitz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is januári felkelő volt.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kép az út egy megállóját mutatja </a:t>
            </a:r>
          </a:p>
        </p:txBody>
      </p:sp>
    </p:spTree>
    <p:extLst>
      <p:ext uri="{BB962C8B-B14F-4D97-AF65-F5344CB8AC3E}">
        <p14:creationId xmlns:p14="http://schemas.microsoft.com/office/powerpoint/2010/main" val="672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vázlat, kültéri, festmény, fa látható&#10;&#10;Automatikusan generált leírás">
            <a:extLst>
              <a:ext uri="{FF2B5EF4-FFF2-40B4-BE49-F238E27FC236}">
                <a16:creationId xmlns="" xmlns:a16="http://schemas.microsoft.com/office/drawing/2014/main" id="{07B824B8-93BD-3523-DF4E-9D492CA5B1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87" y="0"/>
            <a:ext cx="9731813" cy="696468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7EC05BF7-B0C9-319F-7A61-75E8441EE39E}"/>
              </a:ext>
            </a:extLst>
          </p:cNvPr>
          <p:cNvSpPr txBox="1"/>
          <p:nvPr/>
        </p:nvSpPr>
        <p:spPr>
          <a:xfrm>
            <a:off x="275826" y="837363"/>
            <a:ext cx="321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Goplana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Goplana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vizek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mélyéből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felszínre kerülő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gonosz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tündér,</a:t>
            </a:r>
          </a:p>
        </p:txBody>
      </p:sp>
    </p:spTree>
    <p:extLst>
      <p:ext uri="{BB962C8B-B14F-4D97-AF65-F5344CB8AC3E}">
        <p14:creationId xmlns:p14="http://schemas.microsoft.com/office/powerpoint/2010/main" val="34512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stmény, rajz, Akrilfesték, Művészet festék látható&#10;&#10;Automatikusan generált leírás">
            <a:extLst>
              <a:ext uri="{FF2B5EF4-FFF2-40B4-BE49-F238E27FC236}">
                <a16:creationId xmlns="" xmlns:a16="http://schemas.microsoft.com/office/drawing/2014/main" id="{1A4257B1-5516-81EF-AB3A-933E0AA1F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127" y="0"/>
            <a:ext cx="9894349" cy="689356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38802CE2-C97C-EC79-8CE5-31A744FCB35D}"/>
              </a:ext>
            </a:extLst>
          </p:cNvPr>
          <p:cNvSpPr txBox="1"/>
          <p:nvPr/>
        </p:nvSpPr>
        <p:spPr>
          <a:xfrm>
            <a:off x="372459" y="795495"/>
            <a:ext cx="1752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Vízi nimfa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1898-1900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111cmx81cm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</p:txBody>
      </p:sp>
    </p:spTree>
    <p:extLst>
      <p:ext uri="{BB962C8B-B14F-4D97-AF65-F5344CB8AC3E}">
        <p14:creationId xmlns:p14="http://schemas.microsoft.com/office/powerpoint/2010/main" val="20467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Kép 2" descr="A képen festmény, fa, művészet, rajz látható&#10;&#10;Automatikusan generált leírás">
            <a:extLst>
              <a:ext uri="{FF2B5EF4-FFF2-40B4-BE49-F238E27FC236}">
                <a16:creationId xmlns="" xmlns:a16="http://schemas.microsoft.com/office/drawing/2014/main" id="{833AE8D7-1E56-E541-FB15-35C1785B0C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1855" y="883920"/>
            <a:ext cx="9538621" cy="53644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90919" y="161450"/>
            <a:ext cx="25450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Gediminas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temetése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1888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Gediminas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Litvánia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nagyfejedelme 1316-tól 1341-ig. Keleti hódításaival nagyhatalommá tette országát. A róla elnevezett dinasztia tagjai a késő középkorban és a kora újkorban Lengyelországban, Csehországban, Magyarországon és Horvátországban is uralkodtak.</a:t>
            </a:r>
          </a:p>
        </p:txBody>
      </p:sp>
    </p:spTree>
    <p:extLst>
      <p:ext uri="{BB962C8B-B14F-4D97-AF65-F5344CB8AC3E}">
        <p14:creationId xmlns:p14="http://schemas.microsoft.com/office/powerpoint/2010/main" val="13187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festmény, kültéri, ruházat, rajz látható&#10;&#10;Automatikusan generált leírás">
            <a:extLst>
              <a:ext uri="{FF2B5EF4-FFF2-40B4-BE49-F238E27FC236}">
                <a16:creationId xmlns="" xmlns:a16="http://schemas.microsoft.com/office/drawing/2014/main" id="{F0E3319F-A815-C6BD-8CB8-FA020075F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23" y="0"/>
            <a:ext cx="8979877" cy="583692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F9D81872-2A5D-4EF6-382A-434589AD6677}"/>
              </a:ext>
            </a:extLst>
          </p:cNvPr>
          <p:cNvSpPr txBox="1"/>
          <p:nvPr/>
        </p:nvSpPr>
        <p:spPr>
          <a:xfrm>
            <a:off x="172681" y="898711"/>
            <a:ext cx="2419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Munkásfelvétel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1893,  olaj, vászon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93cnx134cm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Varsói Nemzeti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Múzeum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C4C24293-3F6D-0311-2695-97CC11A81C2F}"/>
              </a:ext>
            </a:extLst>
          </p:cNvPr>
          <p:cNvSpPr txBox="1"/>
          <p:nvPr/>
        </p:nvSpPr>
        <p:spPr>
          <a:xfrm>
            <a:off x="589936" y="2724492"/>
            <a:ext cx="102943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Artur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Grottger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  <a:hlinkClick r:id="rId2" tooltip="Ottyniovicében (a lap nem létezik)"/>
              </a:rPr>
              <a:t>Ottyniovicében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Galicia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3" tooltip="1837"/>
              </a:rPr>
              <a:t>1837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4" tooltip="November 11."/>
              </a:rPr>
              <a:t>november 11.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  <a:hlinkClick r:id="rId5" tooltip="Amélies-les-Bains (a lap nem létezik)"/>
              </a:rPr>
              <a:t>Amélies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5" tooltip="Amélies-les-Bains (a lap nem létezik)"/>
              </a:rPr>
              <a:t>-les-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  <a:hlinkClick r:id="rId5" tooltip="Amélies-les-Bains (a lap nem létezik)"/>
              </a:rPr>
              <a:t>Bains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6" tooltip="1867"/>
              </a:rPr>
              <a:t>1867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7" tooltip="December 13."/>
              </a:rPr>
              <a:t>december 13.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) lengyel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8" tooltip="Historizmus"/>
              </a:rPr>
              <a:t>történelmi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festő és grafikus. </a:t>
            </a: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Matejko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mellett a maga korában a legkiválóbb lengyel mester. Otthoni tanulmányai után a Bécsi Képzőművészeti Akadémián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  <a:hlinkClick r:id="rId9" tooltip="Karl von Blaas"/>
              </a:rPr>
              <a:t>Karl von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  <a:hlinkClick r:id="rId9" tooltip="Karl von Blaas"/>
              </a:rPr>
              <a:t>Blaas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tanítványa is volt. Varsó,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Polónia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Litvánia,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Háboru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c. nagy kartonsorozataival és kitűnő portréival világhírnevet szerzett. A Szépművészeti Múzeumban rajzai vannak.</a:t>
            </a:r>
            <a:r>
              <a:rPr lang="hu-HU" sz="2000" b="1" baseline="30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[1]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Krakkóban és Bécsben tanult. Nevét különösen rajzsorozataival tette ismertté, melyek reprodukciókban nagyon elterjedtek. A lengyel szabadságharcból merített rajzsorozata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Pállfy-féle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hagyatékkal a budapesti Szépművészeti Múzeumba került; egy másik sorozat a krakkói Nemzeti Múzeumban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látható.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AF98EE1-651C-093F-062B-A85F739A71DF}"/>
              </a:ext>
            </a:extLst>
          </p:cNvPr>
          <p:cNvSpPr txBox="1"/>
          <p:nvPr/>
        </p:nvSpPr>
        <p:spPr>
          <a:xfrm>
            <a:off x="3097162" y="1052051"/>
            <a:ext cx="830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Artur</a:t>
            </a:r>
            <a:r>
              <a:rPr lang="hu-H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Grottger</a:t>
            </a:r>
            <a:endParaRPr lang="hu-H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rtur Grottger - Struggle with Satan - MP 2414 MNW - National Museum in War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450" y="-14234"/>
            <a:ext cx="4761230" cy="68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24430" y="1217414"/>
            <a:ext cx="3187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 a sátánnal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1850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33.5 cm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23.5 cm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National Museum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368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rtur Grottger - Portrait of a girl - MP 327 MNW - National Museum in War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295" y="0"/>
            <a:ext cx="54497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13990" y="988814"/>
            <a:ext cx="3096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Kislány portréja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1860</a:t>
            </a: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vászon,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37.5 cm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29.3 cm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</a:p>
          <a:p>
            <a:endParaRPr lang="hu-HU" b="1" dirty="0"/>
          </a:p>
          <a:p>
            <a:r>
              <a:rPr lang="de-DE" dirty="0"/>
              <a:t> 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3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373" y="0"/>
            <a:ext cx="8988627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1542" y="836414"/>
            <a:ext cx="28200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uradalom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védelme</a:t>
            </a:r>
          </a:p>
          <a:p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Polonia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ciklusból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1863,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zsírkréta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kartonon</a:t>
            </a:r>
            <a:r>
              <a:rPr lang="hu-HU" b="1" dirty="0"/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31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C736BB9B-31C9-14A0-ABFE-E16C3987423E}"/>
              </a:ext>
            </a:extLst>
          </p:cNvPr>
          <p:cNvSpPr txBox="1"/>
          <p:nvPr/>
        </p:nvSpPr>
        <p:spPr>
          <a:xfrm>
            <a:off x="324465" y="122500"/>
            <a:ext cx="923249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Grodno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1797. szeptember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19.–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Siedlce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, 1875 március 20. a romantika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korának lengyel festője, lengyel hadsereg tisztje. A Cári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Művészeti Akadémia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tagja.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1823-ban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Wincenty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Krasiński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adjutánsa lett a Napóleon Hadsereg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egykori tisztjénél, aki akkoriban a gránátos őrség királyi ezredének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tagja volt.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Krasiński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kapcsolatain keresztül bejutott a Palota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művészeti galériáiba, és megismerkedett katonai festményekkel.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Ebben az időszakban kezdett katonai témájú képeket festeni,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különösen 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Kościuszko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-felkelés és a napóleoni háborúk csatáit,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beleértve azokat is, amelyekben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Krasiński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részt vett a félszigeti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háború alatt.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1837-ben visszatért Varsóba, és hamarosan felkínálták számára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Birodalmi Képzőművészeti Akadémia tagságát. Ezután I. Miklós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cár meghívta Szentpétervárra, hogy megfesse az orosz hadsereg híres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csatáit. Illusztrációkat is készített versekhez.</a:t>
            </a:r>
          </a:p>
        </p:txBody>
      </p:sp>
    </p:spTree>
    <p:extLst>
      <p:ext uri="{BB962C8B-B14F-4D97-AF65-F5344CB8AC3E}">
        <p14:creationId xmlns:p14="http://schemas.microsoft.com/office/powerpoint/2010/main" val="3453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DD37BC91-BB15-62C1-6622-3C14B1170824}"/>
              </a:ext>
            </a:extLst>
          </p:cNvPr>
          <p:cNvSpPr txBox="1"/>
          <p:nvPr/>
        </p:nvSpPr>
        <p:spPr>
          <a:xfrm>
            <a:off x="324465" y="1272692"/>
            <a:ext cx="9940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1860-ban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csatlakozott a Képzőművészet Ösztönző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Társaságának bizottságához, és segített felállítani a varsói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Szépművészeti Múzeumot.</a:t>
            </a:r>
          </a:p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Suchodolski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Bojmie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-ban (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Siedlce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közelében ) halt meg 1875. március</a:t>
            </a:r>
          </a:p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20-án.</a:t>
            </a:r>
          </a:p>
        </p:txBody>
      </p:sp>
    </p:spTree>
    <p:extLst>
      <p:ext uri="{BB962C8B-B14F-4D97-AF65-F5344CB8AC3E}">
        <p14:creationId xmlns:p14="http://schemas.microsoft.com/office/powerpoint/2010/main" val="23606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2" y="1"/>
            <a:ext cx="9143999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/>
              <a:t>January</a:t>
            </a:r>
            <a:r>
              <a:rPr lang="hu-HU" sz="2400" b="1" u="sng" dirty="0"/>
              <a:t> Suchodolski </a:t>
            </a:r>
            <a:r>
              <a:rPr lang="hu-HU" sz="2400" b="1" dirty="0"/>
              <a:t>: Tábortűz, (Lengyel ulánusok tábora </a:t>
            </a:r>
            <a:r>
              <a:rPr lang="hu-HU" sz="2400" b="1" dirty="0" err="1"/>
              <a:t>Wagramban</a:t>
            </a:r>
            <a:r>
              <a:rPr lang="hu-HU" sz="2400" b="1" dirty="0"/>
              <a:t>) </a:t>
            </a:r>
            <a:r>
              <a:rPr lang="hu-HU" sz="2400" dirty="0"/>
              <a:t> 1859, olaj, vászon,  82 x109 cm, </a:t>
            </a:r>
            <a:r>
              <a:rPr lang="pl-PL" sz="2400" dirty="0"/>
              <a:t> Muzeum Narodowe w Warszawie</a:t>
            </a:r>
            <a:endParaRPr lang="hu-HU" sz="2400" dirty="0"/>
          </a:p>
        </p:txBody>
      </p:sp>
      <p:pic>
        <p:nvPicPr>
          <p:cNvPr id="19458" name="Picture 2" descr="https://upload.wikimedia.org/wikipedia/commons/8/89/Suchodolski_-_Biwak_ulanow_polskich_pod_Wagram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292097" y="980728"/>
            <a:ext cx="760780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30C3D66F-3161-F0C8-69A8-549388B257F0}"/>
              </a:ext>
            </a:extLst>
          </p:cNvPr>
          <p:cNvSpPr/>
          <p:nvPr/>
        </p:nvSpPr>
        <p:spPr>
          <a:xfrm>
            <a:off x="1715910" y="225778"/>
            <a:ext cx="8952089" cy="10239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hu-HU" sz="2400" b="1" u="sng" dirty="0" err="1"/>
              <a:t>January</a:t>
            </a:r>
            <a:r>
              <a:rPr lang="hu-HU" sz="2400" b="1" u="sng" dirty="0"/>
              <a:t> Suchodolski</a:t>
            </a:r>
            <a:r>
              <a:rPr lang="hu-HU" sz="2400" b="1" dirty="0"/>
              <a:t>: Egy sebesült ulánus, 1831-ből, </a:t>
            </a:r>
            <a:r>
              <a:rPr lang="hu-HU" sz="2400" dirty="0"/>
              <a:t>1855,olaj,  vászon </a:t>
            </a:r>
          </a:p>
          <a:p>
            <a:pPr algn="ctr">
              <a:lnSpc>
                <a:spcPts val="2400"/>
              </a:lnSpc>
            </a:pPr>
            <a:r>
              <a:rPr lang="hu-HU" sz="2400" b="1" dirty="0"/>
              <a:t> </a:t>
            </a:r>
            <a:r>
              <a:rPr lang="fr-FR" sz="2400" dirty="0"/>
              <a:t>108 </a:t>
            </a:r>
            <a:r>
              <a:rPr lang="hu-HU" sz="2400" dirty="0"/>
              <a:t>x </a:t>
            </a:r>
            <a:r>
              <a:rPr lang="fr-FR" sz="2400" dirty="0"/>
              <a:t>134 cm</a:t>
            </a:r>
            <a:r>
              <a:rPr lang="hu-HU" sz="2400" dirty="0"/>
              <a:t>,</a:t>
            </a:r>
            <a:r>
              <a:rPr lang="hu-HU" sz="2400" i="1" dirty="0"/>
              <a:t> </a:t>
            </a:r>
            <a:r>
              <a:rPr lang="hu-HU" sz="2400" dirty="0" err="1"/>
              <a:t>Muzeum</a:t>
            </a:r>
            <a:r>
              <a:rPr lang="hu-HU" sz="2400" dirty="0"/>
              <a:t> </a:t>
            </a:r>
            <a:r>
              <a:rPr lang="hu-HU" sz="2400" dirty="0" err="1"/>
              <a:t>Narodowe</a:t>
            </a:r>
            <a:r>
              <a:rPr lang="hu-HU" sz="2400" dirty="0"/>
              <a:t> w </a:t>
            </a:r>
            <a:r>
              <a:rPr lang="hu-HU" sz="2400" dirty="0" err="1"/>
              <a:t>Warszawie</a:t>
            </a:r>
            <a:endParaRPr lang="hu-H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0A15E1-65C9-DA26-3D8D-7F78EF54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325511" y="1249713"/>
            <a:ext cx="7964536" cy="547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6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0" y="188641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/>
              <a:t>January</a:t>
            </a:r>
            <a:r>
              <a:rPr lang="hu-HU" sz="2400" b="1" u="sng" dirty="0"/>
              <a:t> Suchodolski</a:t>
            </a:r>
            <a:r>
              <a:rPr lang="hu-HU" sz="2400" b="1" dirty="0"/>
              <a:t>:</a:t>
            </a:r>
            <a:r>
              <a:rPr lang="hu-HU" sz="2400" dirty="0"/>
              <a:t>  </a:t>
            </a:r>
            <a:r>
              <a:rPr lang="hu-HU" sz="2400" b="1" dirty="0" err="1"/>
              <a:t>Somosierrai</a:t>
            </a:r>
            <a:r>
              <a:rPr lang="hu-HU" sz="2400" b="1" dirty="0"/>
              <a:t> csata, A lengyel ulánusok áttörnek a </a:t>
            </a:r>
            <a:r>
              <a:rPr lang="hu-HU" sz="2400" b="1" dirty="0" err="1"/>
              <a:t>Somosierra-hágón</a:t>
            </a:r>
            <a:r>
              <a:rPr lang="hu-HU" sz="2400" b="1" dirty="0"/>
              <a:t>, </a:t>
            </a:r>
            <a:r>
              <a:rPr lang="hu-HU" sz="2400" dirty="0"/>
              <a:t>1875, olaj, vászon</a:t>
            </a:r>
          </a:p>
        </p:txBody>
      </p:sp>
      <p:pic>
        <p:nvPicPr>
          <p:cNvPr id="355330" name="Picture 2" descr="https://upload.wikimedia.org/wikipedia/commons/e/ee/Charge_polonaise_%C3%A0_Somosierra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1281" y="1162791"/>
            <a:ext cx="7290264" cy="5434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24000" y="1"/>
            <a:ext cx="9144000" cy="13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/>
              <a:t>January</a:t>
            </a:r>
            <a:r>
              <a:rPr lang="hu-HU" sz="2400" b="1" u="sng" dirty="0"/>
              <a:t> Suchodolski:</a:t>
            </a:r>
            <a:r>
              <a:rPr lang="hu-HU" sz="2400" dirty="0"/>
              <a:t> </a:t>
            </a:r>
            <a:r>
              <a:rPr lang="hu-HU" sz="2400" b="1" dirty="0" err="1"/>
              <a:t>Tudelai</a:t>
            </a:r>
            <a:r>
              <a:rPr lang="hu-HU" sz="2400" b="1" dirty="0"/>
              <a:t> csata,</a:t>
            </a:r>
            <a:r>
              <a:rPr lang="hu-HU" sz="2400" b="1" i="1" dirty="0"/>
              <a:t> (</a:t>
            </a:r>
            <a:r>
              <a:rPr lang="hu-HU" sz="2400" b="1" dirty="0"/>
              <a:t>Napóleon átveszi az elfogott zászlókat </a:t>
            </a:r>
            <a:r>
              <a:rPr lang="hu-HU" sz="2400" b="1" dirty="0" err="1"/>
              <a:t>Wincenty</a:t>
            </a:r>
            <a:r>
              <a:rPr lang="hu-HU" sz="2400" b="1" dirty="0"/>
              <a:t> </a:t>
            </a:r>
            <a:r>
              <a:rPr lang="hu-HU" sz="2400" b="1" dirty="0" err="1"/>
              <a:t>Krasińskitól</a:t>
            </a:r>
            <a:r>
              <a:rPr lang="hu-HU" sz="2400" b="1" dirty="0"/>
              <a:t>),</a:t>
            </a:r>
            <a:r>
              <a:rPr lang="hu-HU" sz="2400" dirty="0"/>
              <a:t> 1827, olaj, , 76,5x101,5 cm  </a:t>
            </a:r>
            <a:br>
              <a:rPr lang="hu-HU" sz="2400" dirty="0"/>
            </a:br>
            <a:r>
              <a:rPr lang="hu-HU" sz="2400" dirty="0" err="1"/>
              <a:t>Muzeum</a:t>
            </a:r>
            <a:r>
              <a:rPr lang="hu-HU" sz="2400" dirty="0"/>
              <a:t>  </a:t>
            </a:r>
            <a:r>
              <a:rPr lang="hu-HU" sz="2400" dirty="0" err="1"/>
              <a:t>Narodowe</a:t>
            </a:r>
            <a:r>
              <a:rPr lang="hu-HU" sz="2400" dirty="0"/>
              <a:t> w </a:t>
            </a:r>
            <a:r>
              <a:rPr lang="hu-HU" sz="2400" dirty="0" err="1"/>
              <a:t>Warszawie</a:t>
            </a:r>
            <a:endParaRPr lang="hu-HU" sz="2400" dirty="0"/>
          </a:p>
        </p:txBody>
      </p:sp>
      <p:pic>
        <p:nvPicPr>
          <p:cNvPr id="354306" name="Picture 2" descr="https://upload.wikimedia.org/wikipedia/commons/0/03/La_batalla_de_Tudela%2C_por_January_Suchodolski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10427" y="908720"/>
            <a:ext cx="7571147" cy="576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 descr="https://upload.wikimedia.org/wikipedia/commons/thumb/f/fe/Battle_for_Palm_Tree_Hill.jpg/598px-Battle_for_Palm_Tree_Hi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8920" y="1172820"/>
            <a:ext cx="6853474" cy="550111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524000" y="188641"/>
            <a:ext cx="9144000" cy="10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/>
              <a:t>January</a:t>
            </a:r>
            <a:r>
              <a:rPr lang="hu-HU" sz="2400" b="1" u="sng" dirty="0"/>
              <a:t> Suchodolski</a:t>
            </a:r>
            <a:r>
              <a:rPr lang="hu-HU" sz="2400" dirty="0"/>
              <a:t>:</a:t>
            </a:r>
            <a:r>
              <a:rPr lang="hu-HU" sz="2400" b="1" dirty="0"/>
              <a:t> Csata Palm </a:t>
            </a:r>
            <a:r>
              <a:rPr lang="hu-HU" sz="2400" b="1" dirty="0" err="1"/>
              <a:t>Tree</a:t>
            </a:r>
            <a:r>
              <a:rPr lang="hu-HU" sz="2400" b="1" dirty="0"/>
              <a:t> Hillért, Saint </a:t>
            </a:r>
            <a:r>
              <a:rPr lang="hu-HU" sz="2400" b="1" dirty="0" err="1"/>
              <a:t>Domingue</a:t>
            </a:r>
            <a:r>
              <a:rPr lang="hu-HU" sz="2400" b="1" dirty="0"/>
              <a:t> , (Haiti forradalom), </a:t>
            </a:r>
            <a:r>
              <a:rPr lang="hu-HU" sz="2400" dirty="0"/>
              <a:t>1845,  olaj, vászon, </a:t>
            </a:r>
            <a:r>
              <a:rPr lang="hu-HU" sz="2400" dirty="0" err="1"/>
              <a:t>Muzeum</a:t>
            </a:r>
            <a:r>
              <a:rPr lang="hu-HU" sz="2400" dirty="0"/>
              <a:t> </a:t>
            </a:r>
            <a:r>
              <a:rPr lang="hu-HU" sz="2400" dirty="0" err="1"/>
              <a:t>Wojska</a:t>
            </a:r>
            <a:r>
              <a:rPr lang="hu-HU" sz="2400" dirty="0"/>
              <a:t> </a:t>
            </a:r>
            <a:r>
              <a:rPr lang="hu-HU" sz="2400" dirty="0" err="1"/>
              <a:t>Polskiego</a:t>
            </a:r>
            <a:r>
              <a:rPr lang="hu-HU" sz="2400" dirty="0"/>
              <a:t>, </a:t>
            </a:r>
            <a:r>
              <a:rPr lang="hu-HU" sz="2400" dirty="0" err="1"/>
              <a:t>Warsav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Lengyel romantika</Template>
  <TotalTime>192</TotalTime>
  <Words>803</Words>
  <Application>Microsoft Office PowerPoint</Application>
  <PresentationFormat>Egyéni</PresentationFormat>
  <Paragraphs>140</Paragraphs>
  <Slides>29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Holnap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Holnap</dc:title>
  <dc:creator>magdolnaa aszalai</dc:creator>
  <cp:lastModifiedBy>Judit</cp:lastModifiedBy>
  <cp:revision>12</cp:revision>
  <dcterms:created xsi:type="dcterms:W3CDTF">2025-01-03T20:15:03Z</dcterms:created>
  <dcterms:modified xsi:type="dcterms:W3CDTF">2025-01-07T09:53:09Z</dcterms:modified>
</cp:coreProperties>
</file>