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6" r:id="rId2"/>
    <p:sldId id="257" r:id="rId3"/>
    <p:sldId id="258" r:id="rId4"/>
    <p:sldId id="259" r:id="rId5"/>
    <p:sldId id="261" r:id="rId6"/>
    <p:sldId id="266" r:id="rId7"/>
    <p:sldId id="269" r:id="rId8"/>
    <p:sldId id="265" r:id="rId9"/>
    <p:sldId id="262" r:id="rId10"/>
    <p:sldId id="264" r:id="rId11"/>
    <p:sldId id="270" r:id="rId12"/>
    <p:sldId id="267" r:id="rId13"/>
    <p:sldId id="263" r:id="rId14"/>
    <p:sldId id="268" r:id="rId15"/>
    <p:sldId id="287" r:id="rId16"/>
    <p:sldId id="303" r:id="rId17"/>
    <p:sldId id="290" r:id="rId18"/>
    <p:sldId id="297" r:id="rId19"/>
    <p:sldId id="298" r:id="rId20"/>
    <p:sldId id="299" r:id="rId21"/>
    <p:sldId id="300" r:id="rId22"/>
    <p:sldId id="301" r:id="rId23"/>
    <p:sldId id="302" r:id="rId24"/>
    <p:sldId id="289" r:id="rId25"/>
    <p:sldId id="295" r:id="rId26"/>
    <p:sldId id="296" r:id="rId27"/>
    <p:sldId id="291" r:id="rId28"/>
    <p:sldId id="292" r:id="rId29"/>
    <p:sldId id="293" r:id="rId30"/>
    <p:sldId id="294" r:id="rId31"/>
    <p:sldId id="271" r:id="rId32"/>
    <p:sldId id="272" r:id="rId33"/>
    <p:sldId id="278" r:id="rId34"/>
    <p:sldId id="280" r:id="rId35"/>
    <p:sldId id="285" r:id="rId36"/>
    <p:sldId id="279" r:id="rId37"/>
    <p:sldId id="281" r:id="rId38"/>
    <p:sldId id="283" r:id="rId39"/>
    <p:sldId id="282" r:id="rId40"/>
    <p:sldId id="277" r:id="rId41"/>
    <p:sldId id="284" r:id="rId42"/>
    <p:sldId id="275" r:id="rId43"/>
    <p:sldId id="276" r:id="rId44"/>
    <p:sldId id="286" r:id="rId45"/>
    <p:sldId id="273" r:id="rId46"/>
    <p:sldId id="274" r:id="rId47"/>
    <p:sldId id="304" r:id="rId48"/>
    <p:sldId id="306" r:id="rId49"/>
    <p:sldId id="322" r:id="rId50"/>
    <p:sldId id="323" r:id="rId51"/>
    <p:sldId id="326" r:id="rId52"/>
    <p:sldId id="329" r:id="rId53"/>
    <p:sldId id="331" r:id="rId54"/>
    <p:sldId id="330" r:id="rId55"/>
    <p:sldId id="328" r:id="rId56"/>
    <p:sldId id="332" r:id="rId57"/>
    <p:sldId id="324" r:id="rId58"/>
    <p:sldId id="325" r:id="rId59"/>
    <p:sldId id="327" r:id="rId60"/>
    <p:sldId id="305" r:id="rId61"/>
    <p:sldId id="307" r:id="rId62"/>
    <p:sldId id="311" r:id="rId63"/>
    <p:sldId id="321" r:id="rId64"/>
    <p:sldId id="310" r:id="rId65"/>
    <p:sldId id="320" r:id="rId66"/>
    <p:sldId id="312" r:id="rId67"/>
    <p:sldId id="315" r:id="rId68"/>
    <p:sldId id="317" r:id="rId69"/>
    <p:sldId id="314" r:id="rId70"/>
    <p:sldId id="309" r:id="rId71"/>
    <p:sldId id="318" r:id="rId72"/>
    <p:sldId id="319" r:id="rId73"/>
    <p:sldId id="313" r:id="rId74"/>
    <p:sldId id="316" r:id="rId7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54" d="100"/>
          <a:sy n="54" d="100"/>
        </p:scale>
        <p:origin x="-1133" y="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83264-2160-4CB3-B9A4-29C6DA8CC271}" type="datetimeFigureOut">
              <a:rPr lang="hu-HU" smtClean="0"/>
              <a:pPr/>
              <a:t>2024. 05. 02.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C4E06-E44F-4DA8-835C-2A8822C6615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105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E9D11-8782-4214-AB12-DCA4F948C4E5}" type="slidenum">
              <a:rPr lang="hu-HU" smtClean="0"/>
              <a:pPr/>
              <a:t>10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E9D11-8782-4214-AB12-DCA4F948C4E5}" type="slidenum">
              <a:rPr lang="hu-HU" smtClean="0"/>
              <a:pPr/>
              <a:t>11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E9D11-8782-4214-AB12-DCA4F948C4E5}" type="slidenum">
              <a:rPr lang="hu-HU" smtClean="0"/>
              <a:pPr/>
              <a:t>60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E9D11-8782-4214-AB12-DCA4F948C4E5}" type="slidenum">
              <a:rPr lang="hu-HU" smtClean="0"/>
              <a:pPr/>
              <a:t>62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E9D11-8782-4214-AB12-DCA4F948C4E5}" type="slidenum">
              <a:rPr lang="hu-HU" smtClean="0"/>
              <a:pPr/>
              <a:t>67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D3C50-0BB8-4491-B6AC-E67CD7D64589}" type="datetimeFigureOut">
              <a:rPr lang="hu-HU" smtClean="0"/>
              <a:pPr/>
              <a:t>2024. 05. 02.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CD85-B335-405B-9684-EA773C374BA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D3C50-0BB8-4491-B6AC-E67CD7D64589}" type="datetimeFigureOut">
              <a:rPr lang="hu-HU" smtClean="0"/>
              <a:pPr/>
              <a:t>2024. 05. 02.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CD85-B335-405B-9684-EA773C374BA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D3C50-0BB8-4491-B6AC-E67CD7D64589}" type="datetimeFigureOut">
              <a:rPr lang="hu-HU" smtClean="0"/>
              <a:pPr/>
              <a:t>2024. 05. 02.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CD85-B335-405B-9684-EA773C374BA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D3C50-0BB8-4491-B6AC-E67CD7D64589}" type="datetimeFigureOut">
              <a:rPr lang="hu-HU" smtClean="0"/>
              <a:pPr/>
              <a:t>2024. 05. 02.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CD85-B335-405B-9684-EA773C374BA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D3C50-0BB8-4491-B6AC-E67CD7D64589}" type="datetimeFigureOut">
              <a:rPr lang="hu-HU" smtClean="0"/>
              <a:pPr/>
              <a:t>2024. 05. 02.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CD85-B335-405B-9684-EA773C374BA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D3C50-0BB8-4491-B6AC-E67CD7D64589}" type="datetimeFigureOut">
              <a:rPr lang="hu-HU" smtClean="0"/>
              <a:pPr/>
              <a:t>2024. 05. 02.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CD85-B335-405B-9684-EA773C374BA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D3C50-0BB8-4491-B6AC-E67CD7D64589}" type="datetimeFigureOut">
              <a:rPr lang="hu-HU" smtClean="0"/>
              <a:pPr/>
              <a:t>2024. 05. 02.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CD85-B335-405B-9684-EA773C374BA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D3C50-0BB8-4491-B6AC-E67CD7D64589}" type="datetimeFigureOut">
              <a:rPr lang="hu-HU" smtClean="0"/>
              <a:pPr/>
              <a:t>2024. 05. 02.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CD85-B335-405B-9684-EA773C374BA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D3C50-0BB8-4491-B6AC-E67CD7D64589}" type="datetimeFigureOut">
              <a:rPr lang="hu-HU" smtClean="0"/>
              <a:pPr/>
              <a:t>2024. 05. 02.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CD85-B335-405B-9684-EA773C374BA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D3C50-0BB8-4491-B6AC-E67CD7D64589}" type="datetimeFigureOut">
              <a:rPr lang="hu-HU" smtClean="0"/>
              <a:pPr/>
              <a:t>2024. 05. 02.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CD85-B335-405B-9684-EA773C374BA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D3C50-0BB8-4491-B6AC-E67CD7D64589}" type="datetimeFigureOut">
              <a:rPr lang="hu-HU" smtClean="0"/>
              <a:pPr/>
              <a:t>2024. 05. 02.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CD85-B335-405B-9684-EA773C374BA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D3C50-0BB8-4491-B6AC-E67CD7D64589}" type="datetimeFigureOut">
              <a:rPr lang="hu-HU" smtClean="0"/>
              <a:pPr/>
              <a:t>2024. 05. 02.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ECD85-B335-405B-9684-EA773C374BA4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ww.wikidata.org/wiki/Q10461753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1886967"/>
            <a:ext cx="9144000" cy="1542033"/>
          </a:xfrm>
        </p:spPr>
        <p:txBody>
          <a:bodyPr/>
          <a:lstStyle/>
          <a:p>
            <a:r>
              <a:rPr lang="hu-HU" dirty="0" smtClean="0">
                <a:latin typeface="Arial Black" pitchFamily="34" charset="0"/>
              </a:rPr>
              <a:t>EURÓPAI ROMANTIKA FESTÉSZET</a:t>
            </a:r>
            <a:endParaRPr lang="hu-HU" dirty="0">
              <a:latin typeface="Arial Black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tx1"/>
                </a:solidFill>
                <a:latin typeface="Arial Black" pitchFamily="34" charset="0"/>
              </a:rPr>
              <a:t>OROSZ ROMANTIKA</a:t>
            </a:r>
          </a:p>
          <a:p>
            <a:r>
              <a:rPr lang="hu-HU" sz="2400" b="1" dirty="0" smtClean="0">
                <a:solidFill>
                  <a:schemeClr val="tx1"/>
                </a:solidFill>
                <a:latin typeface="Arial Black" pitchFamily="34" charset="0"/>
              </a:rPr>
              <a:t>LENGYEL ROMANTIKA</a:t>
            </a:r>
            <a:endParaRPr lang="hu-HU" sz="2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 descr="https://blogger.googleusercontent.com/img/b/R29vZ2xl/AVvXsEh3f1JJggFGVHVFtImNMsdoB4CipEJxL-0BUahw-7q_ldlYoHn2nEJb1a9G9RL5Ix__LYqrpol4ELxprO9fJeF2JRbwkLxjQcj0NRBmWmjtHEJgOSbBRUMEcV7cuvQQo_RaWLTnU1fooTdY/s640/Lake+Albano%252C+1825%252C+Sylvester+Schedrin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9676" y="908720"/>
            <a:ext cx="8206779" cy="5872978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Sylvester </a:t>
            </a:r>
            <a:r>
              <a:rPr lang="hu-HU" sz="2400" b="1" u="sng" dirty="0" err="1" smtClean="0"/>
              <a:t>Shchedrin</a:t>
            </a:r>
            <a:r>
              <a:rPr lang="hu-HU" sz="2400" b="1" dirty="0" smtClean="0"/>
              <a:t>:  </a:t>
            </a:r>
            <a:r>
              <a:rPr lang="hu-HU" sz="2400" b="1" dirty="0" err="1" smtClean="0"/>
              <a:t>Albano-tó</a:t>
            </a:r>
            <a:r>
              <a:rPr lang="hu-HU" sz="2400" b="1" dirty="0" smtClean="0"/>
              <a:t>, Róma közelében,</a:t>
            </a:r>
            <a:r>
              <a:rPr lang="hu-HU" sz="2400" dirty="0" smtClean="0"/>
              <a:t>1825</a:t>
            </a:r>
            <a:r>
              <a:rPr lang="hu-HU" sz="2400" b="1" dirty="0" smtClean="0"/>
              <a:t>, </a:t>
            </a:r>
            <a:r>
              <a:rPr lang="hu-HU" sz="2400" dirty="0" smtClean="0"/>
              <a:t>olaj , vászon  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61 x 45 cm, </a:t>
            </a:r>
            <a:r>
              <a:rPr lang="hu-HU" sz="2400" dirty="0" err="1" smtClean="0"/>
              <a:t>Tretyakov</a:t>
            </a:r>
            <a:r>
              <a:rPr lang="hu-HU" sz="2400" dirty="0" smtClean="0"/>
              <a:t> </a:t>
            </a:r>
            <a:r>
              <a:rPr lang="hu-HU" sz="2400" dirty="0" err="1" smtClean="0"/>
              <a:t>Gallery</a:t>
            </a:r>
            <a:r>
              <a:rPr lang="hu-HU" sz="2400" dirty="0" smtClean="0"/>
              <a:t>, </a:t>
            </a:r>
            <a:r>
              <a:rPr lang="hu-HU" sz="2400" dirty="0" err="1" smtClean="0"/>
              <a:t>Moscow</a:t>
            </a:r>
            <a:r>
              <a:rPr lang="hu-HU" sz="2400" dirty="0" smtClean="0"/>
              <a:t>, </a:t>
            </a:r>
            <a:r>
              <a:rPr lang="hu-HU" sz="2400" dirty="0" err="1" smtClean="0"/>
              <a:t>Russia</a:t>
            </a:r>
            <a:endParaRPr lang="hu-HU" sz="2400" b="1" dirty="0" smtClean="0"/>
          </a:p>
        </p:txBody>
      </p:sp>
      <p:sp>
        <p:nvSpPr>
          <p:cNvPr id="58370" name="AutoShape 2" descr="Sylvester Feodosievich Shchedrin. Lake Albano, near R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8372" name="AutoShape 4" descr="Sylvester Feodosievich Shchedrin. Lake Albano, near R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Sylvester </a:t>
            </a:r>
            <a:r>
              <a:rPr lang="hu-HU" sz="2400" b="1" u="sng" dirty="0" err="1" smtClean="0"/>
              <a:t>Shchedrin</a:t>
            </a:r>
            <a:r>
              <a:rPr lang="hu-HU" sz="2400" b="1" dirty="0" smtClean="0"/>
              <a:t>:  </a:t>
            </a:r>
            <a:r>
              <a:rPr lang="hu-HU" sz="2400" b="1" dirty="0" err="1" smtClean="0"/>
              <a:t>Matromanio</a:t>
            </a:r>
            <a:r>
              <a:rPr lang="hu-HU" sz="2400" b="1" dirty="0" smtClean="0"/>
              <a:t> barlangja Capri szigetén</a:t>
            </a:r>
            <a:r>
              <a:rPr lang="hu-HU" sz="2400" dirty="0" smtClean="0"/>
              <a:t>, 1827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vászon, 35,6 x 46,4 cm,</a:t>
            </a:r>
            <a:r>
              <a:rPr lang="hu-HU" sz="2400" dirty="0" err="1" smtClean="0"/>
              <a:t>Tretyakov</a:t>
            </a:r>
            <a:r>
              <a:rPr lang="hu-HU" sz="2400" dirty="0" smtClean="0"/>
              <a:t> </a:t>
            </a:r>
            <a:r>
              <a:rPr lang="hu-HU" sz="2400" dirty="0" err="1" smtClean="0"/>
              <a:t>Gallery</a:t>
            </a:r>
            <a:r>
              <a:rPr lang="hu-HU" sz="2400" dirty="0" smtClean="0"/>
              <a:t>, </a:t>
            </a:r>
            <a:r>
              <a:rPr lang="hu-HU" sz="2400" dirty="0" err="1" smtClean="0"/>
              <a:t>Moscow</a:t>
            </a:r>
            <a:r>
              <a:rPr lang="hu-HU" sz="2400" dirty="0" smtClean="0"/>
              <a:t>, </a:t>
            </a:r>
            <a:r>
              <a:rPr lang="hu-HU" sz="2400" dirty="0" err="1" smtClean="0"/>
              <a:t>Russia</a:t>
            </a:r>
            <a:endParaRPr lang="hu-HU" sz="2400" b="1" dirty="0"/>
          </a:p>
        </p:txBody>
      </p:sp>
      <p:sp>
        <p:nvSpPr>
          <p:cNvPr id="306180" name="AutoShape 4" descr="Sylvester Feodosievich Shchedrin. The grotto of Matromanio on the island of Cap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6182" name="AutoShape 6" descr="Sylvester Feodosievich Shchedrin. The grotto of Matromanio on the island of Cap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 l="19924" t="11622" r="20306" b="7294"/>
          <a:stretch>
            <a:fillRect/>
          </a:stretch>
        </p:blipFill>
        <p:spPr bwMode="auto">
          <a:xfrm>
            <a:off x="724370" y="764704"/>
            <a:ext cx="7695259" cy="586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Sylvester </a:t>
            </a:r>
            <a:r>
              <a:rPr lang="hu-HU" sz="2400" b="1" u="sng" dirty="0" err="1" smtClean="0"/>
              <a:t>Shchedrin</a:t>
            </a:r>
            <a:r>
              <a:rPr lang="hu-HU" sz="2400" b="1" u="sng" dirty="0" smtClean="0"/>
              <a:t>:</a:t>
            </a:r>
            <a:r>
              <a:rPr lang="hu-HU" sz="2400" b="1" dirty="0" smtClean="0"/>
              <a:t>  Erkély,  Sorrentóban,</a:t>
            </a:r>
            <a:r>
              <a:rPr lang="hu-HU" sz="2400" dirty="0" smtClean="0"/>
              <a:t> 1827, olaj, vászon</a:t>
            </a:r>
            <a:endParaRPr lang="hu-HU" sz="2400" b="1" dirty="0"/>
          </a:p>
        </p:txBody>
      </p:sp>
      <p:sp>
        <p:nvSpPr>
          <p:cNvPr id="1026" name="AutoShape 2" descr="Sylvester Feodosievich Shchedrin. The view from the grotto on mount Vesuvius and Costello del Ovo and the moon at nig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30" name="Picture 6" descr="https://upload.wikimedia.org/wikipedia/commons/b/b1/Sylvester_Shchedrin._Balcony._In_Sorrent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96566" y="808953"/>
            <a:ext cx="7750868" cy="60490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 descr="https://upload.wikimedia.org/wikipedia/commons/thumb/7/75/Silvestr_Shchedrin_-_%D0%92%D0%B5%D1%80%D0%B0%D0%BD%D0%B4%D0%B0%2C_%D0%BE%D0%B1%D0%B2%D0%B8%D1%82%D0%B0%D1%8F_%D0%B2%D0%B8%D0%BD%D0%BE%D0%B3%D1%80%D0%B0%D0%B4%D0%BE%D0%BC_-_Google_Art_Project.jpg/1024px-Silvestr_Shchedrin_-_%D0%92%D0%B5%D1%80%D0%B0%D0%BD%D0%B4%D0%B0%2C_%D0%BE%D0%B1%D0%B2%D0%B8%D1%82%D0%B0%D1%8F_%D0%B2%D0%B8%D0%BD%D0%BE%D0%B3%D1%80%D0%B0%D0%B4%D0%BE%D0%BC_-_Google_Art_Project.jpg"/>
          <p:cNvPicPr>
            <a:picLocks noChangeAspect="1" noChangeArrowheads="1"/>
          </p:cNvPicPr>
          <p:nvPr/>
        </p:nvPicPr>
        <p:blipFill>
          <a:blip r:embed="rId2" cstate="email">
            <a:lum bright="20000" contrast="10000"/>
          </a:blip>
          <a:srcRect/>
          <a:stretch>
            <a:fillRect/>
          </a:stretch>
        </p:blipFill>
        <p:spPr bwMode="auto">
          <a:xfrm>
            <a:off x="464133" y="908720"/>
            <a:ext cx="8215733" cy="576064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lnSpc>
                <a:spcPts val="2400"/>
              </a:lnSpc>
            </a:pPr>
            <a:r>
              <a:rPr lang="hu-HU" sz="2400" b="1" u="sng" dirty="0" smtClean="0"/>
              <a:t>Sylvester </a:t>
            </a:r>
            <a:r>
              <a:rPr lang="hu-HU" sz="2400" b="1" u="sng" dirty="0" err="1" smtClean="0"/>
              <a:t>Shchedrin</a:t>
            </a:r>
            <a:r>
              <a:rPr lang="hu-HU" sz="2400" b="1" dirty="0" smtClean="0"/>
              <a:t>:</a:t>
            </a:r>
            <a:r>
              <a:rPr lang="hu-HU" sz="2400" b="1" i="1" dirty="0" smtClean="0"/>
              <a:t> </a:t>
            </a:r>
            <a:r>
              <a:rPr lang="hu-HU" sz="2400" b="1" dirty="0" smtClean="0"/>
              <a:t>Szőlővel borított veranda, </a:t>
            </a:r>
            <a:r>
              <a:rPr lang="hu-HU" sz="2400" dirty="0" smtClean="0"/>
              <a:t>1828, olaj, vászon</a:t>
            </a:r>
          </a:p>
          <a:p>
            <a:pPr algn="ctr" fontAlgn="t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fr-FR" sz="2400" dirty="0" smtClean="0"/>
              <a:t> 42,5 </a:t>
            </a:r>
            <a:r>
              <a:rPr lang="hu-HU" sz="2400" dirty="0" smtClean="0"/>
              <a:t>x</a:t>
            </a:r>
            <a:r>
              <a:rPr lang="fr-FR" sz="2400" dirty="0" smtClean="0"/>
              <a:t> 60,8 cm</a:t>
            </a:r>
            <a:r>
              <a:rPr lang="hu-HU" sz="2400" dirty="0" smtClean="0"/>
              <a:t>, </a:t>
            </a:r>
            <a:r>
              <a:rPr lang="en-US" sz="2400" dirty="0" err="1" smtClean="0"/>
              <a:t>Tretyakov</a:t>
            </a:r>
            <a:r>
              <a:rPr lang="en-US" sz="2400" dirty="0" smtClean="0"/>
              <a:t> Gallery</a:t>
            </a:r>
            <a:r>
              <a:rPr lang="hu-HU" sz="2400" dirty="0" smtClean="0"/>
              <a:t>, </a:t>
            </a:r>
            <a:r>
              <a:rPr lang="en-US" sz="2400" dirty="0" smtClean="0"/>
              <a:t>Moscow, Russia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Sylvester </a:t>
            </a:r>
            <a:r>
              <a:rPr lang="hu-HU" sz="2400" b="1" u="sng" dirty="0" err="1" smtClean="0"/>
              <a:t>Shchedrin</a:t>
            </a:r>
            <a:r>
              <a:rPr lang="hu-HU" sz="2400" b="1" dirty="0" smtClean="0"/>
              <a:t>:  Holdfényes  éjszaka Nápolyban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1828, olaj, vászon, 42×59 cm</a:t>
            </a:r>
            <a:endParaRPr lang="hu-HU" sz="2400" dirty="0"/>
          </a:p>
        </p:txBody>
      </p:sp>
      <p:pic>
        <p:nvPicPr>
          <p:cNvPr id="1026" name="Picture 2" descr="https://upload.wikimedia.org/wikipedia/commons/8/8d/SCHEDR_LunNoch.jpg?uselang=f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45176" y="908720"/>
            <a:ext cx="8053647" cy="5766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7524" y="2996952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KARL PAVLOVICS BRJULLOV </a:t>
            </a: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1799-1852</a:t>
            </a:r>
            <a:endParaRPr lang="hu-HU" sz="3200" dirty="0" smtClean="0">
              <a:latin typeface="Arial Black" pitchFamily="34" charset="0"/>
            </a:endParaRPr>
          </a:p>
          <a:p>
            <a:endParaRPr lang="hu-HU" sz="2400" dirty="0"/>
          </a:p>
        </p:txBody>
      </p:sp>
      <p:sp>
        <p:nvSpPr>
          <p:cNvPr id="29698" name="AutoShape 2" descr="Karl Pavlovich Bryullo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9700" name="AutoShape 4" descr="Karl Pavlovich Bryullo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323528" y="5085184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Karl </a:t>
            </a:r>
            <a:r>
              <a:rPr lang="hu-HU" sz="2400" b="1" dirty="0" err="1" smtClean="0"/>
              <a:t>Pavlovics</a:t>
            </a:r>
            <a:r>
              <a:rPr lang="hu-HU" sz="2400" b="1" dirty="0" smtClean="0"/>
              <a:t> Brjullov</a:t>
            </a:r>
            <a:r>
              <a:rPr lang="hu-HU" sz="2400" dirty="0" smtClean="0"/>
              <a:t> Szentpétervár 1799. december 12.— </a:t>
            </a:r>
            <a:r>
              <a:rPr lang="hu-HU" sz="2400" dirty="0" err="1" smtClean="0"/>
              <a:t>Manziana</a:t>
            </a:r>
            <a:r>
              <a:rPr lang="hu-HU" sz="2400" dirty="0" smtClean="0"/>
              <a:t>, Róma mellett, 1852. június 23. </a:t>
            </a:r>
          </a:p>
          <a:p>
            <a:pPr algn="ctr"/>
            <a:r>
              <a:rPr lang="hu-HU" sz="2400" dirty="0" smtClean="0"/>
              <a:t>orosz festő, a romantika jeles képviselője. </a:t>
            </a:r>
            <a:endParaRPr lang="hu-HU" sz="2400" dirty="0"/>
          </a:p>
        </p:txBody>
      </p:sp>
      <p:sp>
        <p:nvSpPr>
          <p:cNvPr id="33794" name="AutoShape 2" descr="Művészeti nyomatok művésze: Karl Pavlovich Bryullo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3796" name="Picture 4" descr="Fájl:Karl Briullov - önarckép 183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17566" y="0"/>
            <a:ext cx="1826434" cy="2403202"/>
          </a:xfrm>
          <a:prstGeom prst="rect">
            <a:avLst/>
          </a:prstGeom>
          <a:noFill/>
        </p:spPr>
      </p:pic>
      <p:sp>
        <p:nvSpPr>
          <p:cNvPr id="8" name="Szövegdoboz 7"/>
          <p:cNvSpPr txBox="1"/>
          <p:nvPr/>
        </p:nvSpPr>
        <p:spPr>
          <a:xfrm>
            <a:off x="7380312" y="2420888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Önarckép 1833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69522" y="332656"/>
            <a:ext cx="86049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Képzőművész családban született, a szentpétervári Cári Művészeti Akadémián folytatott művészeti tanulmányokat.</a:t>
            </a:r>
            <a:endParaRPr lang="hu-HU" sz="2400" b="1" dirty="0" smtClean="0"/>
          </a:p>
          <a:p>
            <a:endParaRPr lang="hu-HU" sz="2400" dirty="0" smtClean="0"/>
          </a:p>
          <a:p>
            <a:r>
              <a:rPr lang="hu-HU" sz="2400" dirty="0" smtClean="0"/>
              <a:t>1823-tól több alkalommal is Rómában volt tanulmányúton, de közben Itália más városait is meglátogatta. 1820-as évek végén és az 1830-as évek elején személyes élményei (1828-ban volt a Vezúvnak egy kisebb kitörése) és Ifjú Plinius írásait tanulmányozva hatalmas vásznat festett a Vezúv nagy, ókori kitöréséről,</a:t>
            </a:r>
            <a:r>
              <a:rPr lang="hu-HU" sz="2400" b="1" dirty="0" smtClean="0"/>
              <a:t> </a:t>
            </a:r>
            <a:r>
              <a:rPr lang="hu-HU" sz="2400" b="1" dirty="0" err="1" smtClean="0"/>
              <a:t>Pompeii</a:t>
            </a:r>
            <a:r>
              <a:rPr lang="hu-HU" sz="2400" b="1" dirty="0" smtClean="0"/>
              <a:t> utolsó napjáról </a:t>
            </a:r>
            <a:r>
              <a:rPr lang="hu-HU" sz="2400" dirty="0" smtClean="0"/>
              <a:t>romantikus stílusban.</a:t>
            </a:r>
          </a:p>
          <a:p>
            <a:endParaRPr lang="hu-HU" sz="2400" dirty="0" smtClean="0"/>
          </a:p>
          <a:p>
            <a:r>
              <a:rPr lang="hu-HU" sz="2400" dirty="0" smtClean="0"/>
              <a:t> </a:t>
            </a:r>
            <a:r>
              <a:rPr lang="hu-HU" sz="2400" dirty="0" err="1" smtClean="0"/>
              <a:t>Szentpétervárott</a:t>
            </a:r>
            <a:r>
              <a:rPr lang="hu-HU" sz="2400" dirty="0" smtClean="0"/>
              <a:t> a Művészeti Akadémián tanított. Híres önarcképét festette, ma az Állami Tretyjakov Galéria őrzi.</a:t>
            </a:r>
          </a:p>
          <a:p>
            <a:endParaRPr lang="hu-HU" sz="2400" dirty="0" smtClean="0"/>
          </a:p>
          <a:p>
            <a:r>
              <a:rPr lang="hu-HU" sz="2400" dirty="0" smtClean="0"/>
              <a:t> Róma közelében érte a halál, a római ún. angol vagy protestáns temető orosz parcellájában helyezték örök nyugalomra.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Lovas alkotó: Karl Pavlovich Bryullo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0" y="908720"/>
            <a:ext cx="3491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Karl </a:t>
            </a:r>
            <a:r>
              <a:rPr lang="hu-HU" sz="2400" b="1" u="sng" dirty="0" err="1" smtClean="0"/>
              <a:t>Briullov</a:t>
            </a:r>
            <a:r>
              <a:rPr lang="hu-HU" sz="2400" b="1" u="sng" dirty="0" smtClean="0"/>
              <a:t> 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A lovagló hölgy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olaj, vászon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1832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291 x 206 cm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dirty="0" err="1" smtClean="0"/>
              <a:t>State</a:t>
            </a:r>
            <a:r>
              <a:rPr lang="hu-HU" sz="2400" dirty="0" smtClean="0"/>
              <a:t> </a:t>
            </a:r>
            <a:r>
              <a:rPr lang="hu-HU" sz="2400" dirty="0" err="1" smtClean="0"/>
              <a:t>Tretyakov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err="1" smtClean="0"/>
              <a:t>Gallery</a:t>
            </a:r>
            <a:r>
              <a:rPr lang="hu-HU" sz="2400" dirty="0" smtClean="0"/>
              <a:t>, Moszkva</a:t>
            </a:r>
            <a:endParaRPr lang="hu-HU" sz="2400" b="1" dirty="0" smtClean="0"/>
          </a:p>
        </p:txBody>
      </p:sp>
      <p:pic>
        <p:nvPicPr>
          <p:cNvPr id="5" name="Picture 5" descr="https://upload.wikimedia.org/wikipedia/commons/thumb/a/a6/1832._BRULLOV_VSADNICA1.jpg/718px-1832._BRULLOV_VSADNICA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91880" y="0"/>
            <a:ext cx="48133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thumb/e/ec/Karl_Brullov_-_The_Last_Day_of_Pompeii_-_Google_Art_Project.jpg/1024px-Karl_Brullov_-_The_Last_Day_of_Pompeii_-_Google_Art_Project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 bwMode="auto">
          <a:xfrm>
            <a:off x="463448" y="839587"/>
            <a:ext cx="8213007" cy="5766751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179512" y="188640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Karl  Brjullov</a:t>
            </a:r>
            <a:r>
              <a:rPr lang="hu-HU" sz="2400" b="1" dirty="0" smtClean="0"/>
              <a:t>: Pompeji végnapjai,</a:t>
            </a:r>
            <a:r>
              <a:rPr lang="hu-HU" sz="2400" dirty="0" smtClean="0"/>
              <a:t> 1830-1833,  olaj, vászon</a:t>
            </a:r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456,5 </a:t>
            </a:r>
            <a:r>
              <a:rPr lang="hu-HU" sz="2400" dirty="0" smtClean="0"/>
              <a:t>x </a:t>
            </a:r>
            <a:r>
              <a:rPr lang="fr-FR" sz="2400" dirty="0" smtClean="0"/>
              <a:t>651</a:t>
            </a:r>
            <a:r>
              <a:rPr lang="hu-HU" sz="2400" dirty="0" smtClean="0"/>
              <a:t> cm,</a:t>
            </a:r>
            <a:r>
              <a:rPr lang="en-US" sz="2400" dirty="0" smtClean="0"/>
              <a:t>Russian Museum</a:t>
            </a:r>
            <a:r>
              <a:rPr lang="hu-HU" sz="2400" dirty="0" smtClean="0"/>
              <a:t>,</a:t>
            </a:r>
            <a:r>
              <a:rPr lang="en-US" sz="2400" dirty="0" smtClean="0"/>
              <a:t> St</a:t>
            </a:r>
            <a:r>
              <a:rPr lang="hu-HU" sz="2400" dirty="0" smtClean="0"/>
              <a:t>.</a:t>
            </a:r>
            <a:r>
              <a:rPr lang="en-US" sz="2400" dirty="0" smtClean="0"/>
              <a:t> Petersburg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https://upload.wikimedia.org/wikipedia/commons/thumb/b/b2/Karl_Brullov_-_The_Last_Day_of_Pompeii_-_Google_Art_Project-x1-y1.jpg/640px-Karl_Brullov_-_The_Last_Day_of_Pompeii_-_Google_Art_Project-x1-y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71800" y="452437"/>
            <a:ext cx="6096000" cy="6096001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980728"/>
            <a:ext cx="2771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Karl  Brjullov</a:t>
            </a:r>
            <a:r>
              <a:rPr lang="hu-HU" sz="2400" b="1" dirty="0" smtClean="0"/>
              <a:t>: Pompeji végnapjai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(részlet)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1830-1833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 olaj, vászon</a:t>
            </a:r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456,5 </a:t>
            </a:r>
            <a:r>
              <a:rPr lang="hu-HU" sz="2400" dirty="0" smtClean="0"/>
              <a:t>x </a:t>
            </a:r>
            <a:r>
              <a:rPr lang="fr-FR" sz="2400" dirty="0" smtClean="0"/>
              <a:t>651 cm</a:t>
            </a:r>
            <a:r>
              <a:rPr lang="en-US" sz="2400" dirty="0" smtClean="0"/>
              <a:t> Russian Museum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 St</a:t>
            </a:r>
            <a:r>
              <a:rPr lang="hu-HU" sz="2400" dirty="0" smtClean="0"/>
              <a:t>.</a:t>
            </a:r>
            <a:r>
              <a:rPr lang="en-US" sz="2400" dirty="0" smtClean="0"/>
              <a:t> Petersburg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59024" y="1700808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OROSZ ROMANTIKA FESTÉSZET</a:t>
            </a:r>
            <a:endParaRPr lang="hu-HU" sz="4000" b="1" dirty="0">
              <a:latin typeface="Arial Black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539552" y="4365104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Sylvester </a:t>
            </a:r>
            <a:r>
              <a:rPr lang="hu-HU" sz="2400" b="1" dirty="0" err="1" smtClean="0"/>
              <a:t>Shchedrin</a:t>
            </a:r>
            <a:r>
              <a:rPr lang="hu-HU" sz="2400" b="1" dirty="0" smtClean="0"/>
              <a:t>                                             1791-1830</a:t>
            </a:r>
          </a:p>
          <a:p>
            <a:r>
              <a:rPr lang="hu-HU" sz="2400" b="1" dirty="0" smtClean="0"/>
              <a:t>Karl </a:t>
            </a:r>
            <a:r>
              <a:rPr lang="hu-HU" sz="2400" b="1" dirty="0" err="1" smtClean="0"/>
              <a:t>Pavlovics</a:t>
            </a:r>
            <a:r>
              <a:rPr lang="hu-HU" sz="2400" b="1" dirty="0" smtClean="0"/>
              <a:t> Brjullov                                         1799-1852</a:t>
            </a:r>
            <a:r>
              <a:rPr lang="hu-HU" sz="2400" dirty="0" smtClean="0"/>
              <a:t> </a:t>
            </a:r>
          </a:p>
          <a:p>
            <a:r>
              <a:rPr lang="hu-HU" sz="2400" b="1" dirty="0" smtClean="0"/>
              <a:t>Ivan </a:t>
            </a:r>
            <a:r>
              <a:rPr lang="hu-HU" sz="2400" b="1" dirty="0" err="1" smtClean="0"/>
              <a:t>Konsztantyinovics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Ajvazovszkij</a:t>
            </a:r>
            <a:r>
              <a:rPr lang="hu-HU" sz="2400" dirty="0" smtClean="0"/>
              <a:t>                </a:t>
            </a:r>
            <a:r>
              <a:rPr lang="hu-HU" sz="2400" b="1" dirty="0" smtClean="0"/>
              <a:t>1817-1900</a:t>
            </a:r>
          </a:p>
          <a:p>
            <a:endParaRPr lang="hu-H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https://upload.wikimedia.org/wikipedia/commons/thumb/7/78/Karl_Brullov_-_The_Last_Day_of_Pompeii_-_Google_Art_Project-x0-y1.jpg/640px-Karl_Brullov_-_The_Last_Day_of_Pompeii_-_Google_Art_Project-x0-y1.jpg"/>
          <p:cNvPicPr>
            <a:picLocks noChangeAspect="1" noChangeArrowheads="1"/>
          </p:cNvPicPr>
          <p:nvPr/>
        </p:nvPicPr>
        <p:blipFill>
          <a:blip r:embed="rId2" cstate="email">
            <a:lum bright="20000" contrast="30000"/>
          </a:blip>
          <a:srcRect/>
          <a:stretch>
            <a:fillRect/>
          </a:stretch>
        </p:blipFill>
        <p:spPr bwMode="auto">
          <a:xfrm>
            <a:off x="2483768" y="273770"/>
            <a:ext cx="6453335" cy="6453336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908720"/>
            <a:ext cx="24837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Karl  Brjullov</a:t>
            </a:r>
            <a:r>
              <a:rPr lang="hu-HU" sz="2400" b="1" dirty="0" smtClean="0"/>
              <a:t> Pompeji végnapjai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(részlet)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1830-1833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 olaj, vászon</a:t>
            </a:r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456,5 </a:t>
            </a:r>
            <a:r>
              <a:rPr lang="hu-HU" sz="2400" dirty="0" smtClean="0"/>
              <a:t>x </a:t>
            </a:r>
            <a:r>
              <a:rPr lang="fr-FR" sz="2400" dirty="0" smtClean="0"/>
              <a:t>651 cm</a:t>
            </a:r>
            <a:r>
              <a:rPr lang="en-US" sz="2400" dirty="0" smtClean="0"/>
              <a:t> Russian Museum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 St</a:t>
            </a:r>
            <a:r>
              <a:rPr lang="hu-HU" sz="2400" dirty="0" smtClean="0"/>
              <a:t>.</a:t>
            </a:r>
            <a:r>
              <a:rPr lang="en-US" sz="2400" dirty="0" smtClean="0"/>
              <a:t> Petersburg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https://upload.wikimedia.org/wikipedia/commons/thumb/f/f3/Karl_Brullov_-_The_Last_Day_of_Pompeii_-_Google_Art_Project-x2-y1.jpg/640px-Karl_Brullov_-_The_Last_Day_of_Pompeii_-_Google_Art_Project-x2-y1.jpg"/>
          <p:cNvPicPr>
            <a:picLocks noChangeAspect="1" noChangeArrowheads="1"/>
          </p:cNvPicPr>
          <p:nvPr/>
        </p:nvPicPr>
        <p:blipFill>
          <a:blip r:embed="rId2" cstate="email">
            <a:lum bright="20000" contrast="30000"/>
          </a:blip>
          <a:srcRect/>
          <a:stretch>
            <a:fillRect/>
          </a:stretch>
        </p:blipFill>
        <p:spPr bwMode="auto">
          <a:xfrm>
            <a:off x="2771800" y="452437"/>
            <a:ext cx="6096000" cy="6096001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980728"/>
            <a:ext cx="2771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Karl  Brjullov</a:t>
            </a:r>
            <a:r>
              <a:rPr lang="hu-HU" sz="2400" b="1" dirty="0" smtClean="0"/>
              <a:t>: Pompeji végnapjai  </a:t>
            </a:r>
            <a:r>
              <a:rPr lang="hu-HU" sz="2400" dirty="0" smtClean="0"/>
              <a:t>(részlet)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1830-1833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 olaj, vászon</a:t>
            </a:r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456,5 </a:t>
            </a:r>
            <a:r>
              <a:rPr lang="hu-HU" sz="2400" dirty="0" smtClean="0"/>
              <a:t>x </a:t>
            </a:r>
            <a:r>
              <a:rPr lang="fr-FR" sz="2400" dirty="0" smtClean="0"/>
              <a:t>651 cm</a:t>
            </a:r>
            <a:r>
              <a:rPr lang="en-US" sz="2400" dirty="0" smtClean="0"/>
              <a:t> Russian Museum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 St</a:t>
            </a:r>
            <a:r>
              <a:rPr lang="hu-HU" sz="2400" dirty="0" smtClean="0"/>
              <a:t>.</a:t>
            </a:r>
            <a:r>
              <a:rPr lang="en-US" sz="2400" dirty="0" smtClean="0"/>
              <a:t> Petersburg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4" name="Picture 2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269776" y="1556792"/>
            <a:ext cx="8604448" cy="5068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47667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Karl  Brjullov</a:t>
            </a:r>
            <a:r>
              <a:rPr lang="hu-HU" sz="2400" b="1" dirty="0" smtClean="0"/>
              <a:t>: Pompeji végnapjai</a:t>
            </a:r>
            <a:r>
              <a:rPr lang="hu-HU" sz="2400" dirty="0" smtClean="0"/>
              <a:t>, (részlet), 1830-1833,  olaj, vászon</a:t>
            </a:r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456,5 </a:t>
            </a:r>
            <a:r>
              <a:rPr lang="hu-HU" sz="2400" dirty="0" smtClean="0"/>
              <a:t>x </a:t>
            </a:r>
            <a:r>
              <a:rPr lang="fr-FR" sz="2400" dirty="0" smtClean="0"/>
              <a:t>651 cm</a:t>
            </a:r>
            <a:r>
              <a:rPr lang="hu-HU" sz="2400" dirty="0" smtClean="0"/>
              <a:t>,</a:t>
            </a:r>
            <a:r>
              <a:rPr lang="en-US" sz="2400" dirty="0" smtClean="0"/>
              <a:t> Russian Museum</a:t>
            </a:r>
            <a:r>
              <a:rPr lang="hu-HU" sz="2400" dirty="0" smtClean="0"/>
              <a:t>,</a:t>
            </a:r>
            <a:r>
              <a:rPr lang="en-US" sz="2400" dirty="0" smtClean="0"/>
              <a:t> St</a:t>
            </a:r>
            <a:r>
              <a:rPr lang="hu-HU" sz="2400" dirty="0" smtClean="0"/>
              <a:t>.</a:t>
            </a:r>
            <a:r>
              <a:rPr lang="en-US" sz="2400" dirty="0" smtClean="0"/>
              <a:t> Petersburg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Karl  Brjullov</a:t>
            </a:r>
            <a:r>
              <a:rPr lang="hu-HU" sz="2400" b="1" dirty="0" smtClean="0"/>
              <a:t>: </a:t>
            </a:r>
            <a:r>
              <a:rPr lang="nn-NO" sz="2400" b="1" dirty="0" smtClean="0"/>
              <a:t>Egy lány álma napkelte előtt</a:t>
            </a:r>
            <a:r>
              <a:rPr lang="hu-HU" sz="2400" b="1" dirty="0" smtClean="0"/>
              <a:t>,</a:t>
            </a:r>
            <a:r>
              <a:rPr lang="hu-HU" sz="2400" dirty="0" smtClean="0"/>
              <a:t>1830-1833</a:t>
            </a:r>
            <a:r>
              <a:rPr lang="hu-HU" sz="2400" u="sng" dirty="0" smtClean="0"/>
              <a:t>, </a:t>
            </a:r>
            <a:r>
              <a:rPr lang="hu-HU" sz="2400" dirty="0" smtClean="0"/>
              <a:t>akvarell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en-US" sz="2400" dirty="0" smtClean="0"/>
              <a:t>State Pushkin Museum of Fine Arts</a:t>
            </a:r>
            <a:r>
              <a:rPr lang="hu-HU" sz="2400" dirty="0" smtClean="0"/>
              <a:t>, Moszkva</a:t>
            </a:r>
            <a:endParaRPr lang="hu-HU" sz="2400" dirty="0"/>
          </a:p>
        </p:txBody>
      </p:sp>
      <p:pic>
        <p:nvPicPr>
          <p:cNvPr id="9218" name="Picture 2" descr="https://upload.wikimedia.org/wikipedia/commons/a/a9/Briullov%2C_Karl_-_A_Dream_of_a_Girl_Before_a_Sunrise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863588" y="908720"/>
            <a:ext cx="7416824" cy="5785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476672"/>
            <a:ext cx="3563888" cy="2558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b="1" u="sng" dirty="0" smtClean="0"/>
              <a:t>Karl Brjullov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E. P. </a:t>
            </a:r>
            <a:r>
              <a:rPr lang="hu-HU" sz="2400" b="1" dirty="0" err="1" smtClean="0"/>
              <a:t>Saltykova</a:t>
            </a:r>
            <a:r>
              <a:rPr lang="hu-HU" sz="2400" b="1" dirty="0" smtClean="0"/>
              <a:t> hercegnő portréja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1833—1835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Akvarell papíron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44,4 x 33,6 cm 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 The State Russian Museum, St. Petersburg</a:t>
            </a:r>
            <a:endParaRPr lang="hu-HU" sz="2400" dirty="0"/>
          </a:p>
        </p:txBody>
      </p:sp>
      <p:pic>
        <p:nvPicPr>
          <p:cNvPr id="318466" name="Picture 2" descr="https://upload.wikimedia.org/wikipedia/commons/d/d5/Portrait_of_Princess_E._P._Saltykova%2C_by_Karl_Brullov.jpg?uselang=f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63888" y="0"/>
            <a:ext cx="49720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332656"/>
            <a:ext cx="320384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Karl Brjullov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András, </a:t>
            </a:r>
            <a:r>
              <a:rPr lang="hu-HU" sz="2400" b="1" dirty="0" err="1" smtClean="0"/>
              <a:t>Calabria</a:t>
            </a:r>
            <a:r>
              <a:rPr lang="hu-HU" sz="2400" b="1" dirty="0" smtClean="0"/>
              <a:t> hercegének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</a:t>
            </a:r>
            <a:r>
              <a:rPr lang="hu-HU" sz="2400" b="1" dirty="0" smtClean="0"/>
              <a:t>meggyilkolása   felesége</a:t>
            </a:r>
            <a:r>
              <a:rPr lang="hu-HU" sz="2400" dirty="0" smtClean="0"/>
              <a:t>,</a:t>
            </a:r>
            <a:r>
              <a:rPr lang="hu-HU" sz="2400" b="1" dirty="0" smtClean="0"/>
              <a:t> I. Nápolyi Johanna parancsára </a:t>
            </a:r>
            <a:r>
              <a:rPr lang="hu-HU" sz="2400" dirty="0" smtClean="0"/>
              <a:t>1835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Akvarell </a:t>
            </a:r>
          </a:p>
          <a:p>
            <a:endParaRPr lang="hu-HU" sz="2400" dirty="0"/>
          </a:p>
        </p:txBody>
      </p:sp>
      <p:pic>
        <p:nvPicPr>
          <p:cNvPr id="2050" name="Picture 2" descr="https://upload.wikimedia.org/wikipedia/commons/9/93/Murder_of_Andrew%2C_Duke_of_Calabria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203848" y="0"/>
            <a:ext cx="5297804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908720"/>
            <a:ext cx="3275856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Karl  Brjullov</a:t>
            </a:r>
            <a:r>
              <a:rPr lang="hu-HU" sz="2400" u="sng" dirty="0" smtClean="0"/>
              <a:t> 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Önarckép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1848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64,1 x 54 cm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The </a:t>
            </a:r>
            <a:r>
              <a:rPr lang="hu-HU" sz="2400" dirty="0" err="1" smtClean="0"/>
              <a:t>State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Tretyakov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Gallery</a:t>
            </a:r>
            <a:r>
              <a:rPr lang="hu-HU" sz="2400" dirty="0" smtClean="0"/>
              <a:t>  Moszkva</a:t>
            </a:r>
            <a:endParaRPr lang="hu-HU" sz="2400" dirty="0"/>
          </a:p>
        </p:txBody>
      </p:sp>
      <p:pic>
        <p:nvPicPr>
          <p:cNvPr id="11266" name="Picture 2" descr="https://upload.wikimedia.org/wikipedia/commons/thumb/4/4f/Brjullov.jpg/875px-Brjullov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83894" y="0"/>
            <a:ext cx="586010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Karl Brjullov</a:t>
            </a:r>
            <a:r>
              <a:rPr lang="hu-HU" sz="2400" b="1" dirty="0" smtClean="0"/>
              <a:t>:  </a:t>
            </a:r>
            <a:r>
              <a:rPr lang="hu-HU" sz="2400" b="1" dirty="0" err="1" smtClean="0"/>
              <a:t>Genseric</a:t>
            </a:r>
            <a:r>
              <a:rPr lang="hu-HU" sz="2400" b="1" dirty="0" smtClean="0"/>
              <a:t>  kifosztja  Rómát, </a:t>
            </a:r>
            <a:r>
              <a:rPr lang="hu-HU" sz="2400" dirty="0" smtClean="0"/>
              <a:t>1833-1836, olaj, vászon  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88</a:t>
            </a:r>
            <a:r>
              <a:rPr lang="hu-HU" sz="2400" dirty="0" smtClean="0"/>
              <a:t> </a:t>
            </a:r>
            <a:r>
              <a:rPr lang="en-US" sz="2400" dirty="0" smtClean="0"/>
              <a:t>x117.9 c</a:t>
            </a:r>
            <a:r>
              <a:rPr lang="hu-HU" sz="2400" dirty="0" smtClean="0"/>
              <a:t>m,</a:t>
            </a:r>
            <a:r>
              <a:rPr lang="en-US" sz="2400" dirty="0" smtClean="0"/>
              <a:t> State </a:t>
            </a:r>
            <a:r>
              <a:rPr lang="en-US" sz="2400" dirty="0" err="1" smtClean="0"/>
              <a:t>Tretyakov</a:t>
            </a:r>
            <a:r>
              <a:rPr lang="en-US" sz="2400" dirty="0" smtClean="0"/>
              <a:t> Gallery, Moscow</a:t>
            </a:r>
            <a:endParaRPr lang="hu-HU" sz="2400" dirty="0"/>
          </a:p>
        </p:txBody>
      </p:sp>
      <p:pic>
        <p:nvPicPr>
          <p:cNvPr id="317442" name="Picture 2" descr="https://upload.wikimedia.org/wikipedia/commons/e/e8/Genseric_sacking_Rome_455_The_Sack_of_Rome%2C_Karl_Briullov%2C_1833-183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63832" y="923266"/>
            <a:ext cx="7796600" cy="5746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1844824"/>
            <a:ext cx="8784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Róma kifosztása i.sz. 455-ben sarkalatos pillanatot jelentett az európai történelemben, amikor a vandálok , a </a:t>
            </a:r>
            <a:r>
              <a:rPr lang="hu-HU" sz="2400" dirty="0" err="1" smtClean="0"/>
              <a:t>Genseric</a:t>
            </a:r>
            <a:r>
              <a:rPr lang="hu-HU" sz="2400" dirty="0" smtClean="0"/>
              <a:t>  király vezette germán törzs megszállta a várost. A vandálok két hétig fosztottak a városban, hatalmas pusztítást okozva. </a:t>
            </a:r>
          </a:p>
          <a:p>
            <a:endParaRPr lang="hu-HU" sz="2400" dirty="0" smtClean="0"/>
          </a:p>
          <a:p>
            <a:r>
              <a:rPr lang="hu-HU" sz="2400" dirty="0" smtClean="0"/>
              <a:t>A 410-es vizigót kifosztást követő esemény megrázta a római világot, és a Nyugat-Római Birodalom hanyatlását és közelgő bukását jelentette.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14767" y="303213"/>
            <a:ext cx="6329233" cy="639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0" y="908720"/>
            <a:ext cx="2771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Karl Brjullov</a:t>
            </a:r>
            <a:r>
              <a:rPr lang="hu-HU" sz="2400" b="1" dirty="0" smtClean="0"/>
              <a:t>  </a:t>
            </a:r>
            <a:r>
              <a:rPr lang="hu-HU" sz="2400" b="1" dirty="0" err="1" smtClean="0"/>
              <a:t>Genseric</a:t>
            </a:r>
            <a:r>
              <a:rPr lang="hu-HU" sz="2400" b="1" dirty="0" smtClean="0"/>
              <a:t>  kifosztja  Rómát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(részlet)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1833-1836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  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88</a:t>
            </a:r>
            <a:r>
              <a:rPr lang="hu-HU" sz="2400" dirty="0" smtClean="0"/>
              <a:t> </a:t>
            </a:r>
            <a:r>
              <a:rPr lang="en-US" sz="2400" dirty="0" smtClean="0"/>
              <a:t>x117.9 c</a:t>
            </a:r>
            <a:r>
              <a:rPr lang="hu-HU" sz="2400" dirty="0" smtClean="0"/>
              <a:t>m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 State </a:t>
            </a:r>
            <a:r>
              <a:rPr lang="en-US" sz="2400" dirty="0" err="1" smtClean="0"/>
              <a:t>Tretyakov</a:t>
            </a:r>
            <a:r>
              <a:rPr lang="en-US" sz="2400" dirty="0" smtClean="0"/>
              <a:t> Gallery, Moscow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Self Portrait - Sylvester Shchedrin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64288" y="0"/>
            <a:ext cx="1741050" cy="2420888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575556" y="2564904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SYLVESTER SHCHEDRIN  </a:t>
            </a: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1791-1830 </a:t>
            </a:r>
          </a:p>
        </p:txBody>
      </p:sp>
      <p:sp>
        <p:nvSpPr>
          <p:cNvPr id="7" name="Téglalap 6"/>
          <p:cNvSpPr/>
          <p:nvPr/>
        </p:nvSpPr>
        <p:spPr>
          <a:xfrm>
            <a:off x="431032" y="5301208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Sylvester </a:t>
            </a:r>
            <a:r>
              <a:rPr lang="hu-HU" sz="2400" dirty="0" err="1" smtClean="0"/>
              <a:t>Feodosievich</a:t>
            </a:r>
            <a:r>
              <a:rPr lang="hu-HU" sz="2400" dirty="0" smtClean="0"/>
              <a:t> </a:t>
            </a:r>
            <a:r>
              <a:rPr lang="hu-HU" sz="2400" dirty="0" err="1" smtClean="0"/>
              <a:t>Shchedrin</a:t>
            </a:r>
            <a:r>
              <a:rPr lang="hu-HU" sz="2400" dirty="0" smtClean="0"/>
              <a:t>, Szentpétervár</a:t>
            </a:r>
            <a:r>
              <a:rPr lang="az-Cyrl-AZ" sz="2400" dirty="0" smtClean="0"/>
              <a:t> 1791. </a:t>
            </a:r>
            <a:r>
              <a:rPr lang="hu-HU" sz="2400" dirty="0" smtClean="0"/>
              <a:t>február 13. – Sorrento, 1830. november 8.) orosz tájfestő.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2721121" y="456787"/>
            <a:ext cx="6422879" cy="608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908720"/>
            <a:ext cx="26997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Karl Brjullov</a:t>
            </a:r>
            <a:r>
              <a:rPr lang="hu-HU" sz="2400" b="1" dirty="0" smtClean="0"/>
              <a:t>  </a:t>
            </a:r>
            <a:r>
              <a:rPr lang="hu-HU" sz="2400" b="1" dirty="0" err="1" smtClean="0"/>
              <a:t>Genseric</a:t>
            </a:r>
            <a:r>
              <a:rPr lang="hu-HU" sz="2400" b="1" dirty="0" smtClean="0"/>
              <a:t>  kifosztja  Rómát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(részlet)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1833-1836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  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88</a:t>
            </a:r>
            <a:r>
              <a:rPr lang="hu-HU" sz="2400" dirty="0" smtClean="0"/>
              <a:t> </a:t>
            </a:r>
            <a:r>
              <a:rPr lang="en-US" sz="2400" dirty="0" smtClean="0"/>
              <a:t>x117.9 c</a:t>
            </a:r>
            <a:r>
              <a:rPr lang="hu-HU" sz="2400" dirty="0" smtClean="0"/>
              <a:t>m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 State </a:t>
            </a:r>
            <a:r>
              <a:rPr lang="en-US" sz="2400" dirty="0" err="1" smtClean="0"/>
              <a:t>Tretyakov</a:t>
            </a:r>
            <a:r>
              <a:rPr lang="en-US" sz="2400" dirty="0" smtClean="0"/>
              <a:t> Gallery, Moscow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30875" y="2564904"/>
            <a:ext cx="89131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IVAN AJVAZOVSZKIJ</a:t>
            </a:r>
            <a:r>
              <a:rPr lang="hu-HU" sz="4000" dirty="0" smtClean="0">
                <a:latin typeface="Arial Black" pitchFamily="34" charset="0"/>
              </a:rPr>
              <a:t>  </a:t>
            </a: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1817-1900</a:t>
            </a:r>
            <a:endParaRPr lang="hu-HU" sz="3200" b="1" dirty="0">
              <a:latin typeface="Arial Black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79512" y="4941168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400" dirty="0" smtClean="0"/>
              <a:t>(</a:t>
            </a:r>
            <a:r>
              <a:rPr lang="hu-HU" sz="2400" b="1" dirty="0" smtClean="0"/>
              <a:t>Ivan </a:t>
            </a:r>
            <a:r>
              <a:rPr lang="hu-HU" sz="2400" b="1" dirty="0" err="1" smtClean="0"/>
              <a:t>Konsztantyinovics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Ajvazovszkij</a:t>
            </a:r>
            <a:r>
              <a:rPr lang="hu-HU" sz="2400" b="1" dirty="0" smtClean="0"/>
              <a:t>, </a:t>
            </a:r>
            <a:r>
              <a:rPr lang="hu-HU" sz="2400" dirty="0" err="1" smtClean="0"/>
              <a:t>Feodoszija</a:t>
            </a:r>
            <a:r>
              <a:rPr lang="hu-HU" sz="2400" dirty="0" smtClean="0"/>
              <a:t>, Oroszország, (ma: Ukrajna), 1817. július 17. – </a:t>
            </a:r>
            <a:r>
              <a:rPr lang="hu-HU" sz="2400" dirty="0" err="1" smtClean="0"/>
              <a:t>Feodoszija</a:t>
            </a:r>
            <a:r>
              <a:rPr lang="hu-HU" sz="2400" dirty="0" smtClean="0"/>
              <a:t>, 1900. április 19.) </a:t>
            </a:r>
          </a:p>
          <a:p>
            <a:r>
              <a:rPr lang="hu-HU" sz="2400" dirty="0" smtClean="0"/>
              <a:t> örmény származású orosz festő, a romantikus tájképfestészet nagy alakja. </a:t>
            </a:r>
            <a:endParaRPr lang="hu-HU" sz="2400" dirty="0"/>
          </a:p>
        </p:txBody>
      </p:sp>
      <p:pic>
        <p:nvPicPr>
          <p:cNvPr id="32770" name="Picture 2" descr="https://upload.wikimedia.org/wikipedia/commons/thumb/c/c6/Aivazovsky_-_Self-portrait_1874.jpg/583px-Aivazovsky_-_Self-portrait_187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732240" y="0"/>
            <a:ext cx="2205277" cy="242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620688"/>
            <a:ext cx="864096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Eredeti nevén: </a:t>
            </a:r>
            <a:r>
              <a:rPr lang="hu-HU" sz="2400" i="1" dirty="0" smtClean="0"/>
              <a:t>Ivan (</a:t>
            </a:r>
            <a:r>
              <a:rPr lang="hu-HU" sz="2400" i="1" dirty="0" err="1" smtClean="0"/>
              <a:t>Ovanesz</a:t>
            </a:r>
            <a:r>
              <a:rPr lang="hu-HU" sz="2400" i="1" dirty="0" smtClean="0"/>
              <a:t>) </a:t>
            </a:r>
            <a:r>
              <a:rPr lang="hu-HU" sz="2400" i="1" dirty="0" err="1" smtClean="0"/>
              <a:t>Konsztantyinovics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Gajvazovszkij</a:t>
            </a:r>
            <a:r>
              <a:rPr lang="hu-HU" sz="2400" dirty="0" smtClean="0"/>
              <a:t> . Örmény anya és török származású, de örmény családban nevelkedett apa gyermeke volt. Szülei Galíciából költöztek a Krím-félsziget tengerparti városába.</a:t>
            </a:r>
          </a:p>
          <a:p>
            <a:r>
              <a:rPr lang="hu-HU" sz="2400" dirty="0" smtClean="0"/>
              <a:t> Hosszú élete során mintegy 6000 képet készített, festményeinek központi témája a hajók és a tenger, melyen gyakran vad vihar tombol. Egy  témát többször is megfestett. </a:t>
            </a:r>
          </a:p>
          <a:p>
            <a:r>
              <a:rPr lang="hu-HU" sz="2400" dirty="0" smtClean="0"/>
              <a:t>Kiváló képességeit hamar elismerték, 1837-ben képeivel akadémiai aranyérmet nyert. Két évre szűkebb hazájába, a Krímbe küldték, hogy a tengerparti városok: Jalta </a:t>
            </a:r>
            <a:r>
              <a:rPr lang="hu-HU" sz="2400" dirty="0" err="1" smtClean="0"/>
              <a:t>Feodoszija</a:t>
            </a:r>
            <a:r>
              <a:rPr lang="hu-HU" sz="2400" dirty="0" smtClean="0"/>
              <a:t>, Szevasztopol, </a:t>
            </a:r>
            <a:r>
              <a:rPr lang="hu-HU" sz="2400" dirty="0" err="1" smtClean="0"/>
              <a:t>Kercs</a:t>
            </a:r>
            <a:r>
              <a:rPr lang="hu-HU" sz="2400" dirty="0" smtClean="0"/>
              <a:t> </a:t>
            </a:r>
          </a:p>
          <a:p>
            <a:r>
              <a:rPr lang="hu-HU" sz="2400" dirty="0" smtClean="0"/>
              <a:t>látképét megfesse. </a:t>
            </a:r>
          </a:p>
          <a:p>
            <a:r>
              <a:rPr lang="hu-HU" sz="2400" dirty="0" smtClean="0"/>
              <a:t>Festményeinek zömét a romantikus életérzés és stílus hatja át.</a:t>
            </a:r>
          </a:p>
          <a:p>
            <a:r>
              <a:rPr lang="hu-HU" sz="2400" dirty="0" smtClean="0"/>
              <a:t> Hajótörések, elkeseredett tengeri ütközetek, rohanó felhők, sejtelmes holdfény, ezek voltak kedvelt motívumai. 1850-ben készítette el a </a:t>
            </a:r>
            <a:r>
              <a:rPr lang="hu-HU" sz="2400" b="1" i="1" dirty="0" smtClean="0"/>
              <a:t>Kilencedik hullám</a:t>
            </a:r>
            <a:r>
              <a:rPr lang="hu-HU" sz="2400" dirty="0" smtClean="0"/>
              <a:t> című híres vásznát, ezt tartják egyik legjobb munkájának.</a:t>
            </a:r>
          </a:p>
          <a:p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Ivan </a:t>
            </a:r>
            <a:r>
              <a:rPr lang="hu-HU" sz="2400" b="1" u="sng" dirty="0" err="1" smtClean="0"/>
              <a:t>Ajvazovszkij</a:t>
            </a:r>
            <a:r>
              <a:rPr lang="hu-HU" sz="2400" b="1" dirty="0" smtClean="0"/>
              <a:t>:</a:t>
            </a:r>
            <a:r>
              <a:rPr lang="hu-HU" sz="2400" b="1" i="1" dirty="0" smtClean="0"/>
              <a:t> </a:t>
            </a:r>
            <a:r>
              <a:rPr lang="hu-HU" sz="2400" b="1" dirty="0" smtClean="0"/>
              <a:t>NN </a:t>
            </a:r>
            <a:r>
              <a:rPr lang="hu-HU" sz="2400" b="1" dirty="0" err="1" smtClean="0"/>
              <a:t>Raevszkij</a:t>
            </a:r>
            <a:r>
              <a:rPr lang="hu-HU" sz="2400" b="1" dirty="0" smtClean="0"/>
              <a:t> partraszállása </a:t>
            </a:r>
            <a:r>
              <a:rPr lang="hu-HU" sz="2400" b="1" dirty="0" err="1" smtClean="0"/>
              <a:t>Subashiban</a:t>
            </a:r>
            <a:r>
              <a:rPr lang="hu-HU" sz="2400" b="1" dirty="0" smtClean="0"/>
              <a:t>, </a:t>
            </a:r>
            <a:r>
              <a:rPr lang="hu-HU" sz="2400" dirty="0" smtClean="0"/>
              <a:t>1839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vászon,  66 x97 cm,</a:t>
            </a:r>
            <a:r>
              <a:rPr lang="hu-HU" sz="2400" b="1" i="1" dirty="0" smtClean="0"/>
              <a:t> </a:t>
            </a:r>
            <a:r>
              <a:rPr lang="hu-HU" sz="2400" dirty="0" smtClean="0"/>
              <a:t> Samara, </a:t>
            </a:r>
            <a:r>
              <a:rPr lang="hu-HU" sz="2400" dirty="0" err="1" smtClean="0"/>
              <a:t>State</a:t>
            </a:r>
            <a:r>
              <a:rPr lang="hu-HU" sz="2400" dirty="0" smtClean="0"/>
              <a:t> Museum</a:t>
            </a:r>
            <a:endParaRPr lang="hu-HU" sz="2400" dirty="0"/>
          </a:p>
        </p:txBody>
      </p:sp>
      <p:pic>
        <p:nvPicPr>
          <p:cNvPr id="118788" name="Picture 4" descr="https://upload.wikimedia.org/wikipedia/commons/thumb/7/7b/Subashi_desant.jpg/1024px-Subashi_desant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441561" y="1052736"/>
            <a:ext cx="8260877" cy="56067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Ivan </a:t>
            </a:r>
            <a:r>
              <a:rPr lang="hu-HU" sz="2400" b="1" u="sng" dirty="0" err="1" smtClean="0"/>
              <a:t>Ajvazovszkij</a:t>
            </a:r>
            <a:r>
              <a:rPr lang="hu-HU" sz="2400" b="1" dirty="0" smtClean="0"/>
              <a:t>:</a:t>
            </a:r>
            <a:r>
              <a:rPr lang="hu-HU" sz="2400" dirty="0" smtClean="0"/>
              <a:t>  </a:t>
            </a:r>
            <a:r>
              <a:rPr lang="hu-HU" sz="2400" b="1" dirty="0" smtClean="0"/>
              <a:t>Kék barlang, Nápoly, </a:t>
            </a:r>
            <a:r>
              <a:rPr lang="hu-HU" sz="2400" dirty="0" smtClean="0"/>
              <a:t>1841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Olaj, vászon, </a:t>
            </a:r>
            <a:r>
              <a:rPr lang="hu-HU" sz="2400" dirty="0" err="1" smtClean="0"/>
              <a:t>Donetsk</a:t>
            </a:r>
            <a:r>
              <a:rPr lang="hu-HU" sz="2400" dirty="0" smtClean="0"/>
              <a:t>, </a:t>
            </a:r>
            <a:r>
              <a:rPr lang="hu-HU" sz="2400" dirty="0" err="1" smtClean="0"/>
              <a:t>Regional</a:t>
            </a:r>
            <a:r>
              <a:rPr lang="hu-HU" sz="2400" dirty="0" smtClean="0"/>
              <a:t> Museum of Art</a:t>
            </a:r>
            <a:endParaRPr lang="hu-HU" sz="2400" dirty="0"/>
          </a:p>
        </p:txBody>
      </p:sp>
      <p:pic>
        <p:nvPicPr>
          <p:cNvPr id="117762" name="Picture 2" descr="https://upload.wikimedia.org/wikipedia/commons/c/c7/%D0%9B%D0%B0%D0%B7%D0%BE%D1%80%D0%B5%D0%B2%D1%8B%D0%B9_%D0%B3%D1%80%D0%BE%D1%82._%D0%9D%D0%B5%D0%B0%D0%BF%D0%BE%D0%BB%D1%8C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6897" y="1124744"/>
            <a:ext cx="8770205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Ivan </a:t>
            </a:r>
            <a:r>
              <a:rPr lang="hu-HU" sz="2400" b="1" u="sng" dirty="0" err="1" smtClean="0"/>
              <a:t>Ajvazovszkij</a:t>
            </a:r>
            <a:r>
              <a:rPr lang="hu-HU" sz="2400" b="1" dirty="0" smtClean="0"/>
              <a:t>:</a:t>
            </a:r>
            <a:r>
              <a:rPr lang="hu-HU" sz="2400" dirty="0" smtClean="0"/>
              <a:t> </a:t>
            </a:r>
            <a:r>
              <a:rPr lang="hu-HU" sz="2400" b="1" dirty="0" smtClean="0"/>
              <a:t>A kilencedik hullám, </a:t>
            </a:r>
            <a:r>
              <a:rPr lang="hu-HU" sz="2400" dirty="0" smtClean="0"/>
              <a:t>1850, olaj, vászon</a:t>
            </a:r>
            <a:r>
              <a:rPr lang="fr-FR" sz="2400" dirty="0" smtClean="0"/>
              <a:t> 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221 </a:t>
            </a:r>
            <a:r>
              <a:rPr lang="hu-HU" sz="2400" dirty="0" smtClean="0"/>
              <a:t>x </a:t>
            </a:r>
            <a:r>
              <a:rPr lang="fr-FR" sz="2400" dirty="0" smtClean="0"/>
              <a:t>332 cm</a:t>
            </a:r>
            <a:r>
              <a:rPr lang="hu-HU" sz="2400" dirty="0" smtClean="0"/>
              <a:t>, </a:t>
            </a:r>
            <a:r>
              <a:rPr lang="hu-HU" sz="2400" dirty="0" err="1" smtClean="0"/>
              <a:t>State</a:t>
            </a:r>
            <a:r>
              <a:rPr lang="hu-HU" sz="2400" dirty="0" smtClean="0"/>
              <a:t> </a:t>
            </a:r>
            <a:r>
              <a:rPr lang="hu-HU" sz="2400" dirty="0" err="1" smtClean="0"/>
              <a:t>Russian</a:t>
            </a:r>
            <a:r>
              <a:rPr lang="hu-HU" sz="2400" dirty="0" smtClean="0"/>
              <a:t> Museum, St. </a:t>
            </a:r>
            <a:r>
              <a:rPr lang="hu-HU" sz="2400" dirty="0" err="1" smtClean="0"/>
              <a:t>Petersburg</a:t>
            </a:r>
            <a:endParaRPr lang="hu-HU" sz="2400" dirty="0"/>
          </a:p>
        </p:txBody>
      </p:sp>
      <p:pic>
        <p:nvPicPr>
          <p:cNvPr id="33796" name="Picture 4" descr="https://www.wga.hu/art/a/aivazovs/9th_wave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226599" y="908720"/>
            <a:ext cx="8690801" cy="57359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" y="332656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Ivan </a:t>
            </a:r>
            <a:r>
              <a:rPr lang="hu-HU" sz="2400" b="1" u="sng" dirty="0" err="1" smtClean="0"/>
              <a:t>Ajvazovszkij</a:t>
            </a:r>
            <a:r>
              <a:rPr lang="hu-HU" sz="2400" b="1" dirty="0" smtClean="0"/>
              <a:t>: Vihar, </a:t>
            </a:r>
            <a:r>
              <a:rPr lang="hu-HU" sz="2400" dirty="0" smtClean="0"/>
              <a:t>1854, ceruza , színes ceruza, 19  x 28 cm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dirty="0" err="1" smtClean="0"/>
              <a:t>State</a:t>
            </a:r>
            <a:r>
              <a:rPr lang="hu-HU" sz="2400" dirty="0" smtClean="0"/>
              <a:t> </a:t>
            </a:r>
            <a:r>
              <a:rPr lang="hu-HU" sz="2400" dirty="0" err="1" smtClean="0"/>
              <a:t>Russian</a:t>
            </a:r>
            <a:r>
              <a:rPr lang="hu-HU" sz="2400" dirty="0" smtClean="0"/>
              <a:t> Museum, St. </a:t>
            </a:r>
            <a:r>
              <a:rPr lang="hu-HU" sz="2400" dirty="0" err="1" smtClean="0"/>
              <a:t>Petersburg</a:t>
            </a:r>
            <a:endParaRPr lang="hu-HU" sz="2400" dirty="0"/>
          </a:p>
        </p:txBody>
      </p:sp>
      <p:pic>
        <p:nvPicPr>
          <p:cNvPr id="161794" name="Picture 2" descr="File:Ivan Aivazovsky - Storm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81645" y="1196752"/>
            <a:ext cx="8380709" cy="5398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Ivan </a:t>
            </a:r>
            <a:r>
              <a:rPr lang="hu-HU" sz="2400" b="1" u="sng" dirty="0" err="1" smtClean="0"/>
              <a:t>Ajvazovszkij</a:t>
            </a:r>
            <a:r>
              <a:rPr lang="hu-HU" sz="2400" dirty="0" smtClean="0"/>
              <a:t>: </a:t>
            </a:r>
            <a:r>
              <a:rPr lang="hu-HU" sz="2400" b="1" dirty="0" smtClean="0"/>
              <a:t>Erős szél, </a:t>
            </a:r>
            <a:r>
              <a:rPr lang="hu-HU" sz="2400" dirty="0" smtClean="0"/>
              <a:t>1856, ceruza, papír,23 x 33 cm Magángyűjtemény</a:t>
            </a:r>
            <a:endParaRPr lang="hu-HU" sz="2400" dirty="0"/>
          </a:p>
        </p:txBody>
      </p:sp>
      <p:pic>
        <p:nvPicPr>
          <p:cNvPr id="162818" name="Picture 2" descr="https://upload.wikimedia.org/wikipedia/commons/thumb/9/96/%D0%A1%D0%B8%D0%BB%D1%8C%D0%BD%D1%8B%D0%B9_%D0%B2%D0%B5%D1%82%D0%B5%D1%80_%D0%90%D0%B9%D0%B2%D0%B0%D0%B7%D0%BE%D0%B2%D1%81%D0%BA%D0%BE%D0%B3%D0%BE.jpg/1024px-%D0%A1%D0%B8%D0%BB%D1%8C%D0%BD%D1%8B%D0%B9_%D0%B2%D0%B5%D1%82%D0%B5%D1%80_%D0%90%D0%B9%D0%B2%D0%B0%D0%B7%D0%BE%D0%B2%D1%81%D0%BA%D0%BE%D0%B3%D0%BE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411989" y="836712"/>
            <a:ext cx="8320022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Ivan </a:t>
            </a:r>
            <a:r>
              <a:rPr lang="hu-HU" sz="2400" b="1" u="sng" dirty="0" err="1" smtClean="0"/>
              <a:t>Ajvazovszkij</a:t>
            </a:r>
            <a:r>
              <a:rPr lang="hu-HU" sz="2400" dirty="0" smtClean="0"/>
              <a:t>: </a:t>
            </a:r>
            <a:r>
              <a:rPr lang="hu-HU" sz="2400" b="1" dirty="0" smtClean="0"/>
              <a:t>Vihar, </a:t>
            </a:r>
            <a:r>
              <a:rPr lang="hu-HU" sz="2400" dirty="0" smtClean="0"/>
              <a:t>1871, </a:t>
            </a:r>
            <a:r>
              <a:rPr lang="de-DE" sz="2400" dirty="0" smtClean="0"/>
              <a:t>103 </a:t>
            </a:r>
            <a:r>
              <a:rPr lang="hu-HU" sz="2400" dirty="0" smtClean="0"/>
              <a:t>x</a:t>
            </a:r>
            <a:r>
              <a:rPr lang="de-DE" sz="2400" dirty="0" smtClean="0"/>
              <a:t>132.5 cm</a:t>
            </a:r>
            <a:r>
              <a:rPr lang="hu-HU" sz="2400" dirty="0" smtClean="0"/>
              <a:t>, </a:t>
            </a:r>
            <a:r>
              <a:rPr lang="de-DE" sz="2400" dirty="0" smtClean="0"/>
              <a:t> </a:t>
            </a:r>
            <a:r>
              <a:rPr lang="en-US" sz="2400" dirty="0" smtClean="0"/>
              <a:t>Museum of Art in </a:t>
            </a:r>
            <a:r>
              <a:rPr lang="en-US" sz="2400" dirty="0" err="1" smtClean="0"/>
              <a:t>Łódź</a:t>
            </a:r>
            <a:endParaRPr lang="hu-HU" sz="2400" dirty="0" smtClean="0"/>
          </a:p>
        </p:txBody>
      </p:sp>
      <p:pic>
        <p:nvPicPr>
          <p:cNvPr id="113666" name="Picture 2" descr="https://upload.wikimedia.org/wikipedia/commons/5/53/Aivazovsky-Aul_Gunib_in_Dagestan.jpg?uselang=f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6037216" y="1484784"/>
            <a:ext cx="6037216" cy="4896544"/>
          </a:xfrm>
          <a:prstGeom prst="rect">
            <a:avLst/>
          </a:prstGeom>
          <a:noFill/>
        </p:spPr>
      </p:pic>
      <p:pic>
        <p:nvPicPr>
          <p:cNvPr id="27650" name="Picture 2" descr="File:Aivazovsky Storm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43464" y="620688"/>
            <a:ext cx="7657071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Ivan </a:t>
            </a:r>
            <a:r>
              <a:rPr lang="hu-HU" sz="2400" b="1" u="sng" dirty="0" err="1" smtClean="0"/>
              <a:t>Ajvazovszkij</a:t>
            </a:r>
            <a:r>
              <a:rPr lang="hu-HU" sz="2400" b="1" u="sng" dirty="0" smtClean="0"/>
              <a:t>:</a:t>
            </a:r>
            <a:r>
              <a:rPr lang="hu-HU" sz="2400" dirty="0" smtClean="0"/>
              <a:t> </a:t>
            </a:r>
            <a:r>
              <a:rPr lang="pt-BR" sz="2400" b="1" dirty="0" smtClean="0"/>
              <a:t> A Hajótörés</a:t>
            </a:r>
            <a:r>
              <a:rPr lang="hu-HU" sz="2400" b="1" dirty="0" smtClean="0"/>
              <a:t>, (</a:t>
            </a:r>
            <a:r>
              <a:rPr lang="pt-BR" sz="2400" b="1" dirty="0" smtClean="0"/>
              <a:t>A túlélők</a:t>
            </a:r>
            <a:r>
              <a:rPr lang="hu-HU" sz="2400" b="1" dirty="0" smtClean="0"/>
              <a:t>), </a:t>
            </a:r>
            <a:r>
              <a:rPr lang="hu-HU" sz="2400" dirty="0" smtClean="0"/>
              <a:t>1873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olaj, vászon, 133,5 x 172 cm,  Magángyűjtemény</a:t>
            </a:r>
            <a:endParaRPr lang="pt-BR" sz="2400" b="1" dirty="0" smtClean="0"/>
          </a:p>
        </p:txBody>
      </p:sp>
      <p:pic>
        <p:nvPicPr>
          <p:cNvPr id="116738" name="Picture 2" descr="https://upload.wikimedia.org/wikipedia/commons/0/00/Ivan_Aivazovsky_-_The_Shipwreck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913334" y="1052736"/>
            <a:ext cx="7317331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43512"/>
            <a:ext cx="864096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Sylvester  </a:t>
            </a:r>
            <a:r>
              <a:rPr lang="hu-HU" sz="2400" dirty="0" err="1" smtClean="0"/>
              <a:t>Shchedrin</a:t>
            </a:r>
            <a:r>
              <a:rPr lang="hu-HU" sz="2400" dirty="0" smtClean="0"/>
              <a:t> Szentpéterváron született, a híres szobrász, </a:t>
            </a:r>
            <a:r>
              <a:rPr lang="hu-HU" sz="2400" dirty="0" err="1" smtClean="0"/>
              <a:t>Feodosiy</a:t>
            </a:r>
            <a:r>
              <a:rPr lang="hu-HU" sz="2400" dirty="0" smtClean="0"/>
              <a:t> </a:t>
            </a:r>
            <a:r>
              <a:rPr lang="hu-HU" sz="2400" dirty="0" err="1" smtClean="0"/>
              <a:t>Shchedrin</a:t>
            </a:r>
            <a:r>
              <a:rPr lang="hu-HU" sz="2400" dirty="0" smtClean="0"/>
              <a:t>, a Birodalmi Művészeti Akadémia rektora családjában .  </a:t>
            </a:r>
          </a:p>
          <a:p>
            <a:r>
              <a:rPr lang="hu-HU" sz="2400" dirty="0" smtClean="0"/>
              <a:t>1800-ban Sylvester  </a:t>
            </a:r>
            <a:r>
              <a:rPr lang="hu-HU" sz="2400" dirty="0" err="1" smtClean="0"/>
              <a:t>Shchedrin</a:t>
            </a:r>
            <a:r>
              <a:rPr lang="hu-HU" sz="2400" dirty="0" smtClean="0"/>
              <a:t> a Szentpétervári Birodalmi Művészeti Akadémián tájfestészetet tanult, amit 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Petrovski</a:t>
            </a:r>
            <a:r>
              <a:rPr lang="hu-HU" sz="2400" b="1" dirty="0" smtClean="0"/>
              <a:t> Panoráma sziget című </a:t>
            </a:r>
            <a:r>
              <a:rPr lang="hu-HU" sz="2400" dirty="0" smtClean="0"/>
              <a:t>festménnyel aranyérmet szerezve fejezte be. </a:t>
            </a:r>
          </a:p>
          <a:p>
            <a:endParaRPr lang="hu-HU" sz="2400" dirty="0" smtClean="0"/>
          </a:p>
          <a:p>
            <a:r>
              <a:rPr lang="hu-HU" sz="2400" dirty="0" smtClean="0"/>
              <a:t>Ezzel hároméves olaszországi ösztöndíjat kapott , de csak 1818-ban utazhatott el.  Olaszországba érkezve először Rómában élt, ahol tájképeket festett.</a:t>
            </a:r>
          </a:p>
          <a:p>
            <a:endParaRPr lang="hu-HU" sz="2400" dirty="0" smtClean="0"/>
          </a:p>
          <a:p>
            <a:r>
              <a:rPr lang="hu-HU" sz="2400" dirty="0" smtClean="0"/>
              <a:t>Sikerei 1822-től  kezdődtek, nagy kereslet mutatkozott festményeire. </a:t>
            </a:r>
          </a:p>
          <a:p>
            <a:endParaRPr lang="hu-HU" sz="2400" dirty="0" smtClean="0"/>
          </a:p>
          <a:p>
            <a:r>
              <a:rPr lang="hu-HU" sz="2400" dirty="0" err="1" smtClean="0"/>
              <a:t>Shchedrin</a:t>
            </a:r>
            <a:r>
              <a:rPr lang="hu-HU" sz="2400" dirty="0" smtClean="0"/>
              <a:t> már nem térhetett vissza hazájukba, mivel 1830. november 8-án meghalt Sorrentóban. Műveit múzeumok és galériák őrzik Olaszországban (Nápolyban és Sorrentóban), valamint Oroszországban (Moszkvában és Szentpéterváron).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Ivan </a:t>
            </a:r>
            <a:r>
              <a:rPr lang="hu-HU" sz="2400" b="1" u="sng" dirty="0" err="1" smtClean="0"/>
              <a:t>Ajvazovszkij</a:t>
            </a:r>
            <a:r>
              <a:rPr lang="hu-HU" sz="2400" b="1" u="sng" dirty="0" smtClean="0"/>
              <a:t>: </a:t>
            </a:r>
            <a:r>
              <a:rPr lang="hu-HU" sz="2400" b="1" dirty="0" smtClean="0"/>
              <a:t>Tél Ukrajnában, </a:t>
            </a:r>
            <a:r>
              <a:rPr lang="hu-HU" sz="2400" dirty="0" smtClean="0"/>
              <a:t>1874,  ceruza és kréta színezett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papírra kartonra szerelve, </a:t>
            </a:r>
            <a:r>
              <a:rPr lang="fr-FR" sz="2400" dirty="0" smtClean="0"/>
              <a:t> 22,5 </a:t>
            </a:r>
            <a:r>
              <a:rPr lang="hu-HU" sz="2400" dirty="0" smtClean="0"/>
              <a:t>x</a:t>
            </a:r>
            <a:r>
              <a:rPr lang="fr-FR" sz="2400" dirty="0" smtClean="0"/>
              <a:t> 35 cm</a:t>
            </a:r>
            <a:endParaRPr lang="hu-HU" sz="2400" dirty="0"/>
          </a:p>
        </p:txBody>
      </p:sp>
      <p:pic>
        <p:nvPicPr>
          <p:cNvPr id="310274" name="Picture 2" descr="https://upload.wikimedia.org/wikipedia/commons/thumb/6/6a/Ivan_Konstantinovich_Aivazovsky_-_Winter_in_Ukraine%2C_1874.jpg/1280px-Ivan_Konstantinovich_Aivazovsky_-_Winter_in_Ukraine%2C_1874.jpg?uselang=fr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74767" y="836712"/>
            <a:ext cx="8994466" cy="5797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Ivan </a:t>
            </a:r>
            <a:r>
              <a:rPr lang="hu-HU" sz="2400" b="1" u="sng" dirty="0" err="1" smtClean="0"/>
              <a:t>Ajvazovszkij</a:t>
            </a:r>
            <a:r>
              <a:rPr lang="hu-HU" sz="2400" b="1" u="sng" dirty="0" smtClean="0"/>
              <a:t>:</a:t>
            </a:r>
            <a:r>
              <a:rPr lang="hu-HU" sz="2400" dirty="0" smtClean="0"/>
              <a:t> </a:t>
            </a:r>
            <a:r>
              <a:rPr lang="hu-HU" sz="2400" b="1" dirty="0" smtClean="0"/>
              <a:t>A Fekete-tenger, </a:t>
            </a:r>
            <a:r>
              <a:rPr lang="hu-HU" sz="2400" dirty="0" smtClean="0"/>
              <a:t>1881, olaj, vászon, 149 x 208 cm </a:t>
            </a:r>
            <a:r>
              <a:rPr lang="hu-HU" sz="2400" dirty="0" err="1" smtClean="0"/>
              <a:t>State</a:t>
            </a:r>
            <a:r>
              <a:rPr lang="hu-HU" sz="2400" dirty="0" smtClean="0"/>
              <a:t> </a:t>
            </a:r>
            <a:r>
              <a:rPr lang="hu-HU" sz="2400" dirty="0" err="1" smtClean="0"/>
              <a:t>Tretyakov</a:t>
            </a:r>
            <a:r>
              <a:rPr lang="hu-HU" sz="2400" dirty="0" smtClean="0"/>
              <a:t> </a:t>
            </a:r>
            <a:r>
              <a:rPr lang="hu-HU" sz="2400" dirty="0" err="1" smtClean="0"/>
              <a:t>Gallery</a:t>
            </a:r>
            <a:r>
              <a:rPr lang="hu-HU" sz="2400" dirty="0" smtClean="0"/>
              <a:t>, Moszkva</a:t>
            </a:r>
            <a:endParaRPr lang="hu-HU" sz="2400" dirty="0"/>
          </a:p>
        </p:txBody>
      </p:sp>
      <p:pic>
        <p:nvPicPr>
          <p:cNvPr id="110594" name="Picture 2" descr="https://upload.wikimedia.org/wikipedia/commons/thumb/f/f6/Aivazovsky_-_The_Black_Sea.jpg/1024px-Aivazovsky_-_The_Black_Se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6260" y="908720"/>
            <a:ext cx="7971479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Ivan </a:t>
            </a:r>
            <a:r>
              <a:rPr lang="hu-HU" sz="2400" b="1" u="sng" dirty="0" err="1" smtClean="0"/>
              <a:t>Ajvazovszkij</a:t>
            </a:r>
            <a:r>
              <a:rPr lang="hu-HU" sz="2400" b="1" dirty="0" smtClean="0"/>
              <a:t>: Kilátás a Boszporuszra a Hagia </a:t>
            </a:r>
            <a:r>
              <a:rPr lang="hu-HU" sz="2400" b="1" dirty="0" err="1" smtClean="0"/>
              <a:t>Sophiával</a:t>
            </a:r>
            <a:r>
              <a:rPr lang="hu-HU" sz="2400" b="1" dirty="0" smtClean="0"/>
              <a:t> és a </a:t>
            </a:r>
            <a:r>
              <a:rPr lang="hu-HU" sz="2400" b="1" dirty="0" err="1" smtClean="0"/>
              <a:t>Leánytornyal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</a:t>
            </a:r>
            <a:r>
              <a:rPr lang="hu-HU" sz="2400" b="1" dirty="0" smtClean="0"/>
              <a:t> holdfényben,</a:t>
            </a:r>
            <a:r>
              <a:rPr lang="hu-HU" sz="2400" dirty="0" smtClean="0"/>
              <a:t> 1884,  olaj, fa panel,</a:t>
            </a:r>
            <a:r>
              <a:rPr lang="fr-FR" sz="2400" dirty="0" smtClean="0"/>
              <a:t> 15,9 </a:t>
            </a:r>
            <a:r>
              <a:rPr lang="hu-HU" sz="2400" dirty="0" smtClean="0"/>
              <a:t>x</a:t>
            </a:r>
            <a:r>
              <a:rPr lang="fr-FR" sz="2400" dirty="0" smtClean="0"/>
              <a:t> 26 cm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Magángyűjtemény</a:t>
            </a:r>
            <a:endParaRPr lang="hu-HU" sz="2400" dirty="0"/>
          </a:p>
        </p:txBody>
      </p:sp>
      <p:pic>
        <p:nvPicPr>
          <p:cNvPr id="312322" name="Picture 2" descr="https://upload.wikimedia.org/wikipedia/commons/thumb/5/57/Ivan_Konstantinovich_Aivazovsky_-_A_View_of_the_Bosporus_with_the_Hagia_Sophia_and_the_Maiden%27s_Tower_in_the_Moonlight.jpg/1280px-Ivan_Konstantinovich_Aivazovsky_-_A_View_of_the_Bosporus_with_the_Hagia_Sophia_and_the_Maiden%27s_Tower_in_the_Moonlight.jpg?uselang=fr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74335" y="1340768"/>
            <a:ext cx="8795330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Ivan </a:t>
            </a:r>
            <a:r>
              <a:rPr lang="hu-HU" sz="2400" b="1" u="sng" dirty="0" err="1" smtClean="0"/>
              <a:t>Ajvazovszkij</a:t>
            </a:r>
            <a:r>
              <a:rPr lang="hu-HU" sz="2400" b="1" u="sng" dirty="0" smtClean="0"/>
              <a:t>: </a:t>
            </a:r>
            <a:r>
              <a:rPr lang="hu-HU" sz="2400" b="1" dirty="0" smtClean="0"/>
              <a:t>Gőzhajó egy holdfényes éjszakán,</a:t>
            </a:r>
            <a:r>
              <a:rPr lang="hu-HU" sz="2400" dirty="0" smtClean="0"/>
              <a:t> 1884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vászon,</a:t>
            </a:r>
            <a:r>
              <a:rPr lang="fr-FR" sz="2400" dirty="0" smtClean="0"/>
              <a:t> 25 </a:t>
            </a:r>
            <a:r>
              <a:rPr lang="hu-HU" sz="2400" dirty="0" smtClean="0"/>
              <a:t>x</a:t>
            </a:r>
            <a:r>
              <a:rPr lang="fr-FR" sz="2400" dirty="0" smtClean="0"/>
              <a:t> 37 cm</a:t>
            </a:r>
            <a:r>
              <a:rPr lang="hu-HU" sz="2400" dirty="0" smtClean="0"/>
              <a:t>, Magángyűjtemény</a:t>
            </a:r>
            <a:endParaRPr lang="hu-HU" sz="2400" dirty="0"/>
          </a:p>
        </p:txBody>
      </p:sp>
      <p:pic>
        <p:nvPicPr>
          <p:cNvPr id="311298" name="Picture 2" descr="https://upload.wikimedia.org/wikipedia/commons/thumb/4/41/Ivan_Konstantinovich_Aivazovsky_-_Steamboat_on_a_Moonlit_Night.jpg/1280px-Ivan_Konstantinovich_Aivazovsky_-_Steamboat_on_a_Moonlit_Night.jpg?uselang=fr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13843" y="980728"/>
            <a:ext cx="8516313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Ivan </a:t>
            </a:r>
            <a:r>
              <a:rPr lang="hu-HU" sz="2400" b="1" u="sng" dirty="0" err="1" smtClean="0"/>
              <a:t>Ajvazovszkij</a:t>
            </a:r>
            <a:r>
              <a:rPr lang="hu-HU" sz="2400" b="1" u="sng" dirty="0" smtClean="0"/>
              <a:t>:</a:t>
            </a:r>
            <a:r>
              <a:rPr lang="hu-HU" sz="2400" b="1" dirty="0" smtClean="0"/>
              <a:t>  A Hajótörés a viharban, </a:t>
            </a:r>
            <a:r>
              <a:rPr lang="hu-HU" sz="2400" dirty="0" smtClean="0"/>
              <a:t>1889, olaj, vászon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304 x 505 cm,</a:t>
            </a:r>
            <a:r>
              <a:rPr lang="en-US" sz="2400" dirty="0" smtClean="0"/>
              <a:t> State Russian Museum, St</a:t>
            </a:r>
            <a:r>
              <a:rPr lang="hu-HU" sz="2400" dirty="0" smtClean="0"/>
              <a:t>.</a:t>
            </a:r>
            <a:r>
              <a:rPr lang="en-US" sz="2400" dirty="0" smtClean="0"/>
              <a:t> Petersburg</a:t>
            </a:r>
            <a:endParaRPr lang="hu-HU" sz="2400" dirty="0"/>
          </a:p>
        </p:txBody>
      </p:sp>
      <p:pic>
        <p:nvPicPr>
          <p:cNvPr id="308226" name="Picture 2" descr="https://www.kalligone.com/wp-content/uploads/2022/05/ivan-aivazovsky-the-shipwreck-at-the-tempest-1024x59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0695" y="1196752"/>
            <a:ext cx="8602609" cy="49565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Ivan </a:t>
            </a:r>
            <a:r>
              <a:rPr lang="hu-HU" sz="2400" b="1" u="sng" dirty="0" err="1" smtClean="0"/>
              <a:t>Ajvazovszkij</a:t>
            </a:r>
            <a:r>
              <a:rPr lang="hu-HU" sz="2400" b="1" u="sng" dirty="0" smtClean="0"/>
              <a:t>: </a:t>
            </a:r>
            <a:r>
              <a:rPr lang="hu-HU" sz="2400" b="1" dirty="0" smtClean="0"/>
              <a:t>Veszélyben lévő hajó,</a:t>
            </a:r>
            <a:r>
              <a:rPr lang="hu-HU" sz="2400" dirty="0" smtClean="0"/>
              <a:t> 1894, olaj, vászon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fr-FR" sz="2400" dirty="0" smtClean="0"/>
              <a:t> 48 </a:t>
            </a:r>
            <a:r>
              <a:rPr lang="hu-HU" sz="2400" dirty="0" smtClean="0"/>
              <a:t>x</a:t>
            </a:r>
            <a:r>
              <a:rPr lang="fr-FR" sz="2400" dirty="0" smtClean="0"/>
              <a:t>75 cm</a:t>
            </a:r>
            <a:r>
              <a:rPr lang="hu-HU" sz="2400" dirty="0" smtClean="0"/>
              <a:t>,  Magángyűjtemény</a:t>
            </a:r>
            <a:endParaRPr lang="hu-HU" sz="2400" dirty="0"/>
          </a:p>
        </p:txBody>
      </p:sp>
      <p:pic>
        <p:nvPicPr>
          <p:cNvPr id="309250" name="Picture 2" descr="https://upload.wikimedia.org/wikipedia/commons/thumb/9/99/Ivan_Konstantinovich_Aivazovsky_-_A_ship_in_peril%2C_1894.jpg/1280px-Ivan_Konstantinovich_Aivazovsky_-_A_ship_in_peril%2C_1894.jpg?uselang=fr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267661" y="1052736"/>
            <a:ext cx="8608677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 descr="https://upload.wikimedia.org/wikipedia/commons/thumb/8/84/Crimean_views_%28Aivazovsky%29.jpg/1024px-Crimean_views_%28Aivazovsky%29.jpg?uselang=fr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34154" y="908720"/>
            <a:ext cx="8475692" cy="5719438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Ivan </a:t>
            </a:r>
            <a:r>
              <a:rPr lang="hu-HU" sz="2400" b="1" u="sng" dirty="0" err="1" smtClean="0"/>
              <a:t>Ajvazovszkij</a:t>
            </a:r>
            <a:r>
              <a:rPr lang="hu-HU" sz="2400" b="1" u="sng" dirty="0" smtClean="0"/>
              <a:t>:</a:t>
            </a:r>
            <a:r>
              <a:rPr lang="hu-HU" sz="2400" b="1" dirty="0" smtClean="0"/>
              <a:t>  Krími</a:t>
            </a:r>
            <a:r>
              <a:rPr lang="hu-HU" sz="2400" b="1" i="1" dirty="0" smtClean="0"/>
              <a:t> </a:t>
            </a:r>
            <a:r>
              <a:rPr lang="hu-HU" sz="2400" b="1" dirty="0" smtClean="0"/>
              <a:t>látkép,</a:t>
            </a:r>
            <a:r>
              <a:rPr lang="hu-HU" sz="2400" dirty="0" smtClean="0"/>
              <a:t> 19.sz, olaj, vászon,</a:t>
            </a:r>
            <a:r>
              <a:rPr lang="fr-FR" sz="2400" dirty="0" smtClean="0"/>
              <a:t>  46 </a:t>
            </a:r>
            <a:r>
              <a:rPr lang="hu-HU" sz="2400" dirty="0" smtClean="0"/>
              <a:t>x</a:t>
            </a:r>
            <a:r>
              <a:rPr lang="fr-FR" sz="2400" dirty="0" smtClean="0"/>
              <a:t> 69 cm</a:t>
            </a:r>
            <a:r>
              <a:rPr lang="hu-HU" sz="2400" dirty="0" smtClean="0"/>
              <a:t> </a:t>
            </a:r>
            <a:r>
              <a:rPr lang="hu-HU" sz="2400" dirty="0" err="1" smtClean="0"/>
              <a:t>Gosudarstvennyy</a:t>
            </a:r>
            <a:r>
              <a:rPr lang="hu-HU" sz="2400" dirty="0" smtClean="0"/>
              <a:t> </a:t>
            </a:r>
            <a:r>
              <a:rPr lang="hu-HU" sz="2400" dirty="0" err="1" smtClean="0"/>
              <a:t>Muzey</a:t>
            </a:r>
            <a:r>
              <a:rPr lang="hu-HU" sz="2400" dirty="0" smtClean="0"/>
              <a:t> </a:t>
            </a:r>
            <a:r>
              <a:rPr lang="hu-HU" sz="2400" dirty="0" err="1" smtClean="0"/>
              <a:t>Izobrazitel'nykh</a:t>
            </a:r>
            <a:r>
              <a:rPr lang="hu-HU" sz="2400" dirty="0" smtClean="0"/>
              <a:t> </a:t>
            </a:r>
            <a:r>
              <a:rPr lang="hu-HU" sz="2400" dirty="0" err="1" smtClean="0"/>
              <a:t>Iskusstv</a:t>
            </a:r>
            <a:r>
              <a:rPr lang="hu-HU" sz="2400" dirty="0" smtClean="0"/>
              <a:t> </a:t>
            </a:r>
            <a:r>
              <a:rPr lang="hu-HU" sz="2400" dirty="0" err="1" smtClean="0"/>
              <a:t>Respubliki</a:t>
            </a:r>
            <a:r>
              <a:rPr lang="hu-HU" sz="2400" dirty="0" smtClean="0"/>
              <a:t> </a:t>
            </a:r>
            <a:r>
              <a:rPr lang="hu-HU" sz="2400" dirty="0" err="1" smtClean="0"/>
              <a:t>Tatarstan</a:t>
            </a:r>
            <a:endParaRPr lang="hu-H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290877" y="2420888"/>
            <a:ext cx="65622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000" b="1" dirty="0" smtClean="0">
                <a:latin typeface="Arial Black" pitchFamily="34" charset="0"/>
              </a:rPr>
              <a:t>LENGYEL ROMANTIKA</a:t>
            </a:r>
            <a:endParaRPr lang="hu-HU" sz="4000" b="1" dirty="0">
              <a:latin typeface="Arial Black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23528" y="414908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 smtClean="0">
                <a:latin typeface="Arial Black" pitchFamily="34" charset="0"/>
              </a:rPr>
              <a:t>Kazimierz</a:t>
            </a:r>
            <a:r>
              <a:rPr lang="hu-HU" sz="2400" b="1" dirty="0" smtClean="0">
                <a:latin typeface="Arial Black" pitchFamily="34" charset="0"/>
              </a:rPr>
              <a:t> </a:t>
            </a:r>
            <a:r>
              <a:rPr lang="hu-HU" sz="2400" b="1" dirty="0" err="1" smtClean="0">
                <a:latin typeface="Arial Black" pitchFamily="34" charset="0"/>
              </a:rPr>
              <a:t>Alchimowicz</a:t>
            </a:r>
            <a:r>
              <a:rPr lang="hu-HU" sz="2400" dirty="0" smtClean="0">
                <a:latin typeface="Arial Black" pitchFamily="34" charset="0"/>
              </a:rPr>
              <a:t>                    1840-1916  </a:t>
            </a:r>
            <a:r>
              <a:rPr lang="hu-HU" sz="2400" b="1" dirty="0" err="1" smtClean="0">
                <a:latin typeface="Arial Black" pitchFamily="34" charset="0"/>
              </a:rPr>
              <a:t>January</a:t>
            </a:r>
            <a:r>
              <a:rPr lang="hu-HU" sz="2400" b="1" dirty="0" smtClean="0">
                <a:latin typeface="Arial Black" pitchFamily="34" charset="0"/>
              </a:rPr>
              <a:t> Suchodolski                        1797 - 1875</a:t>
            </a:r>
            <a:endParaRPr lang="hu-HU" sz="2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340768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XIX. századi lengyel festészet a nagy romantikus költészet hatása alatt fejlődött.</a:t>
            </a:r>
          </a:p>
          <a:p>
            <a:r>
              <a:rPr lang="hu-HU" sz="2400" dirty="0" smtClean="0"/>
              <a:t> </a:t>
            </a:r>
            <a:r>
              <a:rPr lang="hu-HU" sz="2400" dirty="0" err="1" smtClean="0"/>
              <a:t>Matejko</a:t>
            </a:r>
            <a:r>
              <a:rPr lang="hu-HU" sz="2400" dirty="0" smtClean="0"/>
              <a:t>, </a:t>
            </a:r>
            <a:r>
              <a:rPr lang="hu-HU" sz="2400" dirty="0" err="1" smtClean="0"/>
              <a:t>Grottger</a:t>
            </a:r>
            <a:r>
              <a:rPr lang="hu-HU" sz="2400" dirty="0" smtClean="0"/>
              <a:t>, majd </a:t>
            </a:r>
            <a:r>
              <a:rPr lang="hu-HU" sz="2400" dirty="0" err="1" smtClean="0"/>
              <a:t>Malczewski</a:t>
            </a:r>
            <a:r>
              <a:rPr lang="hu-HU" sz="2400" dirty="0" smtClean="0"/>
              <a:t> és </a:t>
            </a:r>
            <a:r>
              <a:rPr lang="hu-HU" sz="2400" dirty="0" err="1" smtClean="0"/>
              <a:t>Wyspiański</a:t>
            </a:r>
            <a:r>
              <a:rPr lang="hu-HU" sz="2400" dirty="0" smtClean="0"/>
              <a:t> teremtette meg a lengyel szimbólumok kánonját, amelyhez aztán újabb és újabb nemzedékek kötődtek. A művészet társadalmi szerepe kihívás és teher a lengyel alkotók számára.  </a:t>
            </a:r>
          </a:p>
          <a:p>
            <a:r>
              <a:rPr lang="hu-HU" sz="2400" dirty="0" smtClean="0"/>
              <a:t>A lengyel kultúra központi problémája volt a szabadság, ez pedig azt is jelentette, hogy harcolni kellett a művészi szuverenitásért és a művészet autonómiájáért.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4365104"/>
            <a:ext cx="84687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 smtClean="0"/>
              <a:t>January</a:t>
            </a:r>
            <a:r>
              <a:rPr lang="hu-HU" sz="2400" b="1" dirty="0" smtClean="0"/>
              <a:t> Suchodolski,</a:t>
            </a:r>
            <a:r>
              <a:rPr lang="hu-HU" sz="2400" dirty="0" smtClean="0"/>
              <a:t> (</a:t>
            </a:r>
            <a:r>
              <a:rPr lang="hu-HU" sz="2400" dirty="0" err="1" smtClean="0"/>
              <a:t>Grodno</a:t>
            </a:r>
            <a:r>
              <a:rPr lang="hu-HU" sz="2400" dirty="0" smtClean="0"/>
              <a:t> 1797. szeptember 19.– </a:t>
            </a:r>
            <a:r>
              <a:rPr lang="hu-HU" sz="2400" dirty="0" err="1" smtClean="0"/>
              <a:t>Siedlce</a:t>
            </a:r>
            <a:r>
              <a:rPr lang="hu-HU" sz="2400" dirty="0" smtClean="0"/>
              <a:t>, 1875 március 20. a romantika korának lengyel festője,  lengyel hadsereg tisztje. A Cári Művészeti Akadémia tagja. </a:t>
            </a:r>
            <a:endParaRPr lang="hu-HU" sz="2400" dirty="0"/>
          </a:p>
        </p:txBody>
      </p:sp>
      <p:pic>
        <p:nvPicPr>
          <p:cNvPr id="247810" name="Picture 2" descr="1850 után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020272" y="0"/>
            <a:ext cx="2123728" cy="2514495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359532" y="2492896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JANUARY SUCHODOLSKI</a:t>
            </a:r>
          </a:p>
          <a:p>
            <a:pPr algn="ctr"/>
            <a:r>
              <a:rPr lang="hu-HU" sz="4000" b="1" dirty="0" smtClean="0">
                <a:latin typeface="Arial Black" pitchFamily="34" charset="0"/>
              </a:rPr>
              <a:t>  </a:t>
            </a:r>
            <a:r>
              <a:rPr lang="hu-HU" sz="3200" b="1" dirty="0" smtClean="0">
                <a:latin typeface="Arial Black" pitchFamily="34" charset="0"/>
              </a:rPr>
              <a:t>1797 - 1875</a:t>
            </a:r>
            <a:endParaRPr lang="hu-HU" sz="32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Sylvester  </a:t>
            </a:r>
            <a:r>
              <a:rPr lang="hu-HU" sz="2400" b="1" u="sng" dirty="0" err="1" smtClean="0"/>
              <a:t>Shchedrin</a:t>
            </a:r>
            <a:r>
              <a:rPr lang="hu-HU" sz="2400" b="1" dirty="0" smtClean="0"/>
              <a:t>: </a:t>
            </a:r>
            <a:r>
              <a:rPr lang="hu-HU" sz="2400" dirty="0" smtClean="0"/>
              <a:t>K</a:t>
            </a:r>
            <a:r>
              <a:rPr lang="hu-HU" sz="2400" b="1" dirty="0" smtClean="0"/>
              <a:t>ilátás a </a:t>
            </a:r>
            <a:r>
              <a:rPr lang="hu-HU" sz="2400" b="1" dirty="0" err="1" smtClean="0"/>
              <a:t>Petrovsky-szigetről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Tuchkov-hídon</a:t>
            </a:r>
            <a:r>
              <a:rPr lang="hu-HU" sz="2400" b="1" dirty="0" smtClean="0"/>
              <a:t> és a </a:t>
            </a:r>
            <a:r>
              <a:rPr lang="hu-HU" sz="2400" b="1" dirty="0" err="1" smtClean="0"/>
              <a:t>Vasziljevszkij-szigetről</a:t>
            </a:r>
            <a:r>
              <a:rPr lang="hu-HU" sz="2400" b="1" dirty="0" smtClean="0"/>
              <a:t> Szentpéterváron,</a:t>
            </a:r>
            <a:r>
              <a:rPr lang="hu-HU" sz="2400" dirty="0" smtClean="0"/>
              <a:t> 1815, olaj, vászon, 111×77 cm</a:t>
            </a:r>
            <a:endParaRPr lang="hu-HU" sz="2400" dirty="0"/>
          </a:p>
        </p:txBody>
      </p:sp>
      <p:sp>
        <p:nvSpPr>
          <p:cNvPr id="315394" name="AutoShape 2" descr="Sylvester Feodosievich Shchedrin. The view from Petrovsky island on Tuchkov bridge and Vasilievsky Island in St. Petersbu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15396" name="AutoShape 4" descr="Sylvester Feodosievich Shchedrin. The view from Petrovsky island on Tuchkov bridge and Vasilievsky Island in St. Petersbu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15398" name="Picture 6" descr="The view from Petrovsky island on Tuchkov bridge and ..."/>
          <p:cNvPicPr>
            <a:picLocks noChangeAspect="1" noChangeArrowheads="1"/>
          </p:cNvPicPr>
          <p:nvPr/>
        </p:nvPicPr>
        <p:blipFill>
          <a:blip r:embed="rId2" cstate="email">
            <a:lum/>
          </a:blip>
          <a:srcRect/>
          <a:stretch>
            <a:fillRect/>
          </a:stretch>
        </p:blipFill>
        <p:spPr bwMode="auto">
          <a:xfrm>
            <a:off x="320030" y="764704"/>
            <a:ext cx="8503940" cy="59442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79512" y="260648"/>
            <a:ext cx="878497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1823-ban </a:t>
            </a:r>
            <a:r>
              <a:rPr lang="hu-HU" sz="2400" dirty="0" err="1" smtClean="0"/>
              <a:t>Wincenty</a:t>
            </a:r>
            <a:r>
              <a:rPr lang="hu-HU" sz="2400" dirty="0" smtClean="0"/>
              <a:t> </a:t>
            </a:r>
            <a:r>
              <a:rPr lang="hu-HU" sz="2400" dirty="0" err="1" smtClean="0"/>
              <a:t>Krasiński</a:t>
            </a:r>
            <a:r>
              <a:rPr lang="hu-HU" sz="2400" dirty="0" smtClean="0"/>
              <a:t> adjutánsa lett a Napóleon Hadsereg egykori tisztjénél, aki akkoriban a gránátos őrség királyi ezredének tagja volt. </a:t>
            </a:r>
            <a:r>
              <a:rPr lang="hu-HU" sz="2400" dirty="0" err="1" smtClean="0"/>
              <a:t>Krasiński</a:t>
            </a:r>
            <a:r>
              <a:rPr lang="hu-HU" sz="2400" dirty="0" smtClean="0"/>
              <a:t> kapcsolatain keresztül bejutott a Palota művészeti galériáiba, és megismerkedett katonai festményekkel. </a:t>
            </a:r>
          </a:p>
          <a:p>
            <a:r>
              <a:rPr lang="hu-HU" sz="2400" dirty="0" smtClean="0"/>
              <a:t>Ebben az időszakban kezdett katonai témájú képeket festeni, különösen a </a:t>
            </a:r>
            <a:r>
              <a:rPr lang="hu-HU" sz="2400" dirty="0" err="1" smtClean="0"/>
              <a:t>Kościuszko-felkelés</a:t>
            </a:r>
            <a:r>
              <a:rPr lang="hu-HU" sz="2400" dirty="0" smtClean="0"/>
              <a:t> és a napóleoni háborúk csatáit, beleértve azokat is, amelyekben </a:t>
            </a:r>
            <a:r>
              <a:rPr lang="hu-HU" sz="2400" dirty="0" err="1" smtClean="0"/>
              <a:t>Krasiński</a:t>
            </a:r>
            <a:r>
              <a:rPr lang="hu-HU" sz="2400" dirty="0" smtClean="0"/>
              <a:t> részt vett a félszigeti háború alatt. </a:t>
            </a:r>
          </a:p>
          <a:p>
            <a:r>
              <a:rPr lang="hu-HU" sz="2400" dirty="0" smtClean="0"/>
              <a:t>1837-ben visszatért Varsóba, és hamarosan felkínálták számára a Birodalmi Képzőművészeti Akadémia tagságát.  Ezután I. Miklós cár meghívta Szentpétervárra, hogy megfesse az orosz hadsereg híres csatáit. Illusztrációkat is készített versekhez.</a:t>
            </a:r>
          </a:p>
          <a:p>
            <a:r>
              <a:rPr lang="hu-HU" sz="2400" dirty="0" smtClean="0"/>
              <a:t>1860-ban Suchodolski csatlakozott a Képzőművészet Ösztönző Társaságának bizottságához, és segített felállítani a varsói Szépművészeti Múzeumot. </a:t>
            </a:r>
          </a:p>
          <a:p>
            <a:r>
              <a:rPr lang="hu-HU" sz="2400" dirty="0" smtClean="0"/>
              <a:t> Suchodolski </a:t>
            </a:r>
            <a:r>
              <a:rPr lang="hu-HU" sz="2400" dirty="0" err="1" smtClean="0"/>
              <a:t>Bojmie-ban</a:t>
            </a:r>
            <a:r>
              <a:rPr lang="hu-HU" sz="2400" dirty="0" smtClean="0"/>
              <a:t> ( </a:t>
            </a:r>
            <a:r>
              <a:rPr lang="hu-HU" sz="2400" dirty="0" err="1" smtClean="0"/>
              <a:t>Siedlce</a:t>
            </a:r>
            <a:r>
              <a:rPr lang="hu-HU" sz="2400" dirty="0" smtClean="0"/>
              <a:t> közelében ) halt meg 1875. március 20-án.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0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January</a:t>
            </a:r>
            <a:r>
              <a:rPr lang="hu-HU" sz="2400" b="1" u="sng" dirty="0" smtClean="0"/>
              <a:t> Suchodolski:</a:t>
            </a:r>
            <a:r>
              <a:rPr lang="hu-HU" sz="2400" dirty="0" smtClean="0"/>
              <a:t> </a:t>
            </a:r>
            <a:r>
              <a:rPr lang="hu-HU" sz="2400" b="1" dirty="0" err="1" smtClean="0"/>
              <a:t>Tudelai</a:t>
            </a:r>
            <a:r>
              <a:rPr lang="hu-HU" sz="2400" b="1" dirty="0" smtClean="0"/>
              <a:t> csata,</a:t>
            </a:r>
            <a:r>
              <a:rPr lang="hu-HU" sz="2400" b="1" i="1" dirty="0" smtClean="0"/>
              <a:t> (</a:t>
            </a:r>
            <a:r>
              <a:rPr lang="hu-HU" sz="2400" b="1" dirty="0" smtClean="0"/>
              <a:t>Napóleon átveszi az elfogott zászlókat </a:t>
            </a:r>
            <a:r>
              <a:rPr lang="hu-HU" sz="2400" b="1" dirty="0" err="1" smtClean="0"/>
              <a:t>Wincenty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Krasińskitól</a:t>
            </a:r>
            <a:r>
              <a:rPr lang="hu-HU" sz="2400" b="1" dirty="0" smtClean="0"/>
              <a:t>),</a:t>
            </a:r>
            <a:r>
              <a:rPr lang="hu-HU" sz="2400" dirty="0" smtClean="0"/>
              <a:t> 1827, olaj, , 76,5x101,5 cm  </a:t>
            </a:r>
            <a:br>
              <a:rPr lang="hu-HU" sz="2400" dirty="0" smtClean="0"/>
            </a:br>
            <a:r>
              <a:rPr lang="hu-HU" sz="2400" dirty="0" err="1" smtClean="0"/>
              <a:t>Muzeum</a:t>
            </a:r>
            <a:r>
              <a:rPr lang="hu-HU" sz="2400" dirty="0" smtClean="0"/>
              <a:t>  </a:t>
            </a:r>
            <a:r>
              <a:rPr lang="hu-HU" sz="2400" dirty="0" err="1" smtClean="0"/>
              <a:t>Narodowe</a:t>
            </a:r>
            <a:r>
              <a:rPr lang="hu-HU" sz="2400" dirty="0" smtClean="0"/>
              <a:t> w </a:t>
            </a:r>
            <a:r>
              <a:rPr lang="hu-HU" sz="2400" dirty="0" err="1" smtClean="0"/>
              <a:t>Warszawie</a:t>
            </a:r>
            <a:endParaRPr lang="hu-HU" sz="2400" dirty="0"/>
          </a:p>
        </p:txBody>
      </p:sp>
      <p:pic>
        <p:nvPicPr>
          <p:cNvPr id="354306" name="Picture 2" descr="https://upload.wikimedia.org/wikipedia/commons/0/03/La_batalla_de_Tudela%2C_por_January_Suchodolski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786426" y="908720"/>
            <a:ext cx="7571147" cy="5761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upload.wikimedia.org/wikipedia/commons/thumb/d/d4/January_Suchodolski_-_View_of_the_castle_in_Radziejowice_-_MP_1028_MNW_-_National_Museum_in_Warsaw.jpg/1280px-January_Suchodolski_-_View_of_the_castle_in_Radziejowice_-_MP_1028_MNW_-_National_Museum_in_Warsaw.jpg?uselang=f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3704" y="764704"/>
            <a:ext cx="7676592" cy="6093296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January</a:t>
            </a:r>
            <a:r>
              <a:rPr lang="hu-HU" sz="2400" b="1" u="sng" dirty="0" smtClean="0"/>
              <a:t> Suchodolski:</a:t>
            </a:r>
            <a:r>
              <a:rPr lang="hu-HU" sz="2400" u="sng" dirty="0" smtClean="0"/>
              <a:t> </a:t>
            </a:r>
            <a:r>
              <a:rPr lang="fr-FR" sz="2400" dirty="0" smtClean="0"/>
              <a:t> </a:t>
            </a:r>
            <a:r>
              <a:rPr lang="fr-FR" sz="2400" b="1" dirty="0" smtClean="0"/>
              <a:t>Kilátás a radziejowicei kastélyra</a:t>
            </a:r>
            <a:r>
              <a:rPr lang="hu-HU" sz="2400" b="1" dirty="0" smtClean="0"/>
              <a:t>, </a:t>
            </a:r>
            <a:r>
              <a:rPr lang="fr-FR" sz="2400" dirty="0" smtClean="0"/>
              <a:t> </a:t>
            </a:r>
            <a:r>
              <a:rPr lang="hu-HU" sz="2400" dirty="0" smtClean="0"/>
              <a:t>1840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olaj, vászon,31,5 x 42 cm, </a:t>
            </a:r>
            <a:r>
              <a:rPr lang="hu-HU" sz="2400" i="1" dirty="0" smtClean="0"/>
              <a:t> </a:t>
            </a:r>
            <a:r>
              <a:rPr lang="hu-HU" sz="2400" dirty="0" err="1" smtClean="0"/>
              <a:t>Muzeum</a:t>
            </a:r>
            <a:r>
              <a:rPr lang="hu-HU" sz="2400" dirty="0" smtClean="0"/>
              <a:t> </a:t>
            </a:r>
            <a:r>
              <a:rPr lang="hu-HU" sz="2400" dirty="0" err="1" smtClean="0"/>
              <a:t>Narodowe</a:t>
            </a:r>
            <a:r>
              <a:rPr lang="hu-HU" sz="2400" dirty="0" smtClean="0"/>
              <a:t> w </a:t>
            </a:r>
            <a:r>
              <a:rPr lang="hu-HU" sz="2400" dirty="0" err="1" smtClean="0"/>
              <a:t>Warszawie</a:t>
            </a: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2" descr="https://upload.wikimedia.org/wikipedia/commons/thumb/b/b1/January_Suchodolski_-_Military_patrol_and_peasants_-_184545_MNW_-_National_Museum_in_Warsaw.jpg/1280px-January_Suchodolski_-_Military_patrol_and_peasants_-_184545_MNW_-_National_Museum_in_Warsaw.jpg?uselang=fr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617663" y="764704"/>
            <a:ext cx="7908674" cy="5832648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January</a:t>
            </a:r>
            <a:r>
              <a:rPr lang="hu-HU" sz="2400" b="1" u="sng" dirty="0" smtClean="0"/>
              <a:t> Suchodolski</a:t>
            </a:r>
            <a:r>
              <a:rPr lang="hu-HU" sz="2400" b="1" dirty="0" smtClean="0"/>
              <a:t>:</a:t>
            </a:r>
            <a:r>
              <a:rPr lang="hu-HU" sz="2400" dirty="0" smtClean="0"/>
              <a:t>  </a:t>
            </a:r>
            <a:r>
              <a:rPr lang="hu-HU" sz="2400" b="1" dirty="0" smtClean="0"/>
              <a:t>Katonai járőr és a parasztok,</a:t>
            </a:r>
            <a:r>
              <a:rPr lang="fr-FR" sz="2400" b="1" dirty="0" smtClean="0"/>
              <a:t> </a:t>
            </a:r>
            <a:r>
              <a:rPr lang="fr-FR" sz="2400" dirty="0" smtClean="0"/>
              <a:t>1845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olaj, vászon</a:t>
            </a:r>
            <a:r>
              <a:rPr lang="fr-FR" sz="2400" dirty="0" smtClean="0"/>
              <a:t> : 96 </a:t>
            </a:r>
            <a:r>
              <a:rPr lang="hu-HU" sz="2400" dirty="0" smtClean="0"/>
              <a:t>x</a:t>
            </a:r>
            <a:r>
              <a:rPr lang="fr-FR" sz="2400" dirty="0" smtClean="0"/>
              <a:t>130,5 cm</a:t>
            </a:r>
            <a:r>
              <a:rPr lang="hu-HU" sz="2400" dirty="0" smtClean="0"/>
              <a:t>,</a:t>
            </a:r>
            <a:r>
              <a:rPr lang="fr-FR" sz="2400" dirty="0" smtClean="0"/>
              <a:t> National Museum in Warsaw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January</a:t>
            </a:r>
            <a:r>
              <a:rPr lang="hu-HU" sz="2400" b="1" u="sng" dirty="0" smtClean="0"/>
              <a:t> Suchodolski</a:t>
            </a:r>
            <a:r>
              <a:rPr lang="hu-HU" sz="2400" b="1" dirty="0" smtClean="0"/>
              <a:t>: A krakkói esküvő,  </a:t>
            </a:r>
            <a:r>
              <a:rPr lang="hu-HU" sz="2400" dirty="0" smtClean="0"/>
              <a:t>1842</a:t>
            </a:r>
            <a:r>
              <a:rPr lang="fr-FR" sz="2400" dirty="0" smtClean="0"/>
              <a:t> </a:t>
            </a:r>
            <a:r>
              <a:rPr lang="hu-HU" sz="2400" dirty="0" smtClean="0"/>
              <a:t>olaj, vászon</a:t>
            </a:r>
            <a:r>
              <a:rPr lang="fr-FR" sz="2400" dirty="0" smtClean="0"/>
              <a:t> 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29 </a:t>
            </a:r>
            <a:r>
              <a:rPr lang="hu-HU" sz="2400" dirty="0" smtClean="0"/>
              <a:t>x </a:t>
            </a:r>
            <a:r>
              <a:rPr lang="fr-FR" sz="2400" dirty="0" smtClean="0"/>
              <a:t>39 cm</a:t>
            </a:r>
            <a:r>
              <a:rPr lang="hu-HU" sz="2400" dirty="0" smtClean="0"/>
              <a:t>,  </a:t>
            </a:r>
            <a:r>
              <a:rPr lang="fr-FR" sz="2400" dirty="0" smtClean="0"/>
              <a:t>National Museum in Warsaw</a:t>
            </a:r>
            <a:r>
              <a:rPr lang="hu-HU" sz="2400" dirty="0" err="1" smtClean="0"/>
              <a:t>ie</a:t>
            </a:r>
            <a:endParaRPr lang="fr-FR" sz="2400" dirty="0"/>
          </a:p>
        </p:txBody>
      </p:sp>
      <p:pic>
        <p:nvPicPr>
          <p:cNvPr id="13314" name="Picture 2" descr="https://upload.wikimedia.org/wikipedia/commons/thumb/4/43/January_Suchodolski_-_Cracovian_wedding_-_MP_2611_MNW_-_National_Museum_in_Warsaw.jpg/1280px-January_Suchodolski_-_Cracovian_wedding_-_MP_2611_MNW_-_National_Museum_in_Warsaw.jpg?uselang=fr"/>
          <p:cNvPicPr>
            <a:picLocks noChangeAspect="1" noChangeArrowheads="1"/>
          </p:cNvPicPr>
          <p:nvPr/>
        </p:nvPicPr>
        <p:blipFill>
          <a:blip r:embed="rId2" cstate="email">
            <a:lum bright="20000" contrast="20000"/>
          </a:blip>
          <a:srcRect/>
          <a:stretch>
            <a:fillRect/>
          </a:stretch>
        </p:blipFill>
        <p:spPr bwMode="auto">
          <a:xfrm>
            <a:off x="849378" y="908720"/>
            <a:ext cx="7445244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 descr="https://upload.wikimedia.org/wikipedia/commons/thumb/f/fe/Battle_for_Palm_Tree_Hill.jpg/598px-Battle_for_Palm_Tree_Hil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25606" y="980728"/>
            <a:ext cx="7092788" cy="5693207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January</a:t>
            </a:r>
            <a:r>
              <a:rPr lang="hu-HU" sz="2400" b="1" u="sng" dirty="0" smtClean="0"/>
              <a:t> Suchodolski</a:t>
            </a:r>
            <a:r>
              <a:rPr lang="hu-HU" sz="2400" dirty="0" smtClean="0"/>
              <a:t>:</a:t>
            </a:r>
            <a:r>
              <a:rPr lang="hu-HU" sz="2400" b="1" dirty="0" smtClean="0"/>
              <a:t> Csata Palm </a:t>
            </a:r>
            <a:r>
              <a:rPr lang="hu-HU" sz="2400" b="1" dirty="0" err="1" smtClean="0"/>
              <a:t>Tree</a:t>
            </a:r>
            <a:r>
              <a:rPr lang="hu-HU" sz="2400" b="1" dirty="0" smtClean="0"/>
              <a:t> Hillért, Saint </a:t>
            </a:r>
            <a:r>
              <a:rPr lang="hu-HU" sz="2400" b="1" dirty="0" err="1" smtClean="0"/>
              <a:t>Domingue</a:t>
            </a:r>
            <a:r>
              <a:rPr lang="hu-HU" sz="2400" b="1" dirty="0" smtClean="0"/>
              <a:t> , (Haiti forradalom), </a:t>
            </a:r>
            <a:r>
              <a:rPr lang="hu-HU" sz="2400" dirty="0" smtClean="0"/>
              <a:t>1845,  olaj, vászon, </a:t>
            </a:r>
            <a:r>
              <a:rPr lang="hu-HU" sz="2400" dirty="0" err="1" smtClean="0"/>
              <a:t>Muzeum</a:t>
            </a:r>
            <a:r>
              <a:rPr lang="hu-HU" sz="2400" dirty="0" smtClean="0"/>
              <a:t> </a:t>
            </a:r>
            <a:r>
              <a:rPr lang="hu-HU" sz="2400" dirty="0" err="1" smtClean="0"/>
              <a:t>Wojska</a:t>
            </a:r>
            <a:r>
              <a:rPr lang="hu-HU" sz="2400" dirty="0" smtClean="0"/>
              <a:t> </a:t>
            </a:r>
            <a:r>
              <a:rPr lang="hu-HU" sz="2400" dirty="0" err="1" smtClean="0"/>
              <a:t>Polskiego</a:t>
            </a:r>
            <a:r>
              <a:rPr lang="hu-HU" sz="2400" dirty="0" smtClean="0"/>
              <a:t>, </a:t>
            </a:r>
            <a:r>
              <a:rPr lang="hu-HU" sz="2400" dirty="0" err="1" smtClean="0"/>
              <a:t>Warsav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Picture 2" descr="https://upload.wikimedia.org/wikipedia/commons/f/fb/Suchodolski_Ranny_u%C5%82an_z_1831_roku.jpg?uselang=fr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 bwMode="auto">
          <a:xfrm>
            <a:off x="863142" y="692696"/>
            <a:ext cx="7417715" cy="5989806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January</a:t>
            </a:r>
            <a:r>
              <a:rPr lang="hu-HU" sz="2400" b="1" u="sng" dirty="0" smtClean="0"/>
              <a:t> Suchodolski</a:t>
            </a:r>
            <a:r>
              <a:rPr lang="hu-HU" sz="2400" b="1" dirty="0" smtClean="0"/>
              <a:t>: Egy sebesült ulánus, 1831-ből, </a:t>
            </a:r>
            <a:r>
              <a:rPr lang="hu-HU" sz="2400" dirty="0" smtClean="0"/>
              <a:t>1855,olaj,  vászon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fr-FR" sz="2400" dirty="0" smtClean="0"/>
              <a:t>108 </a:t>
            </a:r>
            <a:r>
              <a:rPr lang="hu-HU" sz="2400" dirty="0" smtClean="0"/>
              <a:t>x </a:t>
            </a:r>
            <a:r>
              <a:rPr lang="fr-FR" sz="2400" dirty="0" smtClean="0"/>
              <a:t>134 cm</a:t>
            </a:r>
            <a:r>
              <a:rPr lang="hu-HU" sz="2400" dirty="0" smtClean="0"/>
              <a:t>,</a:t>
            </a:r>
            <a:r>
              <a:rPr lang="hu-HU" sz="2400" i="1" dirty="0" smtClean="0"/>
              <a:t> </a:t>
            </a:r>
            <a:r>
              <a:rPr lang="hu-HU" sz="2400" dirty="0" err="1" smtClean="0"/>
              <a:t>Muzeum</a:t>
            </a:r>
            <a:r>
              <a:rPr lang="hu-HU" sz="2400" dirty="0" smtClean="0"/>
              <a:t> </a:t>
            </a:r>
            <a:r>
              <a:rPr lang="hu-HU" sz="2400" dirty="0" err="1" smtClean="0"/>
              <a:t>Narodowe</a:t>
            </a:r>
            <a:r>
              <a:rPr lang="hu-HU" sz="2400" dirty="0" smtClean="0"/>
              <a:t> w </a:t>
            </a:r>
            <a:r>
              <a:rPr lang="hu-HU" sz="2400" dirty="0" err="1" smtClean="0"/>
              <a:t>Warszawie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" y="0"/>
            <a:ext cx="9143999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January</a:t>
            </a:r>
            <a:r>
              <a:rPr lang="hu-HU" sz="2400" b="1" u="sng" dirty="0" smtClean="0"/>
              <a:t> Suchodolski </a:t>
            </a:r>
            <a:r>
              <a:rPr lang="hu-HU" sz="2400" b="1" dirty="0" smtClean="0"/>
              <a:t>: Tábortűz, (Lengyel ulánusok tábora </a:t>
            </a:r>
            <a:r>
              <a:rPr lang="hu-HU" sz="2400" b="1" dirty="0" err="1" smtClean="0"/>
              <a:t>Wagramban</a:t>
            </a:r>
            <a:r>
              <a:rPr lang="hu-HU" sz="2400" b="1" dirty="0" smtClean="0"/>
              <a:t>) </a:t>
            </a:r>
            <a:r>
              <a:rPr lang="hu-HU" sz="2400" dirty="0" smtClean="0"/>
              <a:t> 1859, olaj, vászon,  82 x109 cm, </a:t>
            </a:r>
            <a:r>
              <a:rPr lang="pl-PL" sz="2400" dirty="0" smtClean="0"/>
              <a:t> Muzeum Narodowe w Warszawie</a:t>
            </a:r>
            <a:endParaRPr lang="hu-HU" sz="2400" dirty="0"/>
          </a:p>
        </p:txBody>
      </p:sp>
      <p:pic>
        <p:nvPicPr>
          <p:cNvPr id="19458" name="Picture 2" descr="https://upload.wikimedia.org/wikipedia/commons/8/89/Suchodolski_-_Biwak_ulanow_polskich_pod_Wagram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 bwMode="auto">
          <a:xfrm>
            <a:off x="768097" y="980728"/>
            <a:ext cx="7607806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8864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January</a:t>
            </a:r>
            <a:r>
              <a:rPr lang="hu-HU" sz="2400" b="1" u="sng" dirty="0" smtClean="0"/>
              <a:t> Suchodolski</a:t>
            </a:r>
            <a:r>
              <a:rPr lang="hu-HU" sz="2400" b="1" dirty="0" smtClean="0"/>
              <a:t>: </a:t>
            </a:r>
            <a:r>
              <a:rPr lang="hu-HU" sz="2400" dirty="0" smtClean="0"/>
              <a:t> </a:t>
            </a:r>
            <a:r>
              <a:rPr lang="hu-HU" sz="2400" b="1" dirty="0" smtClean="0"/>
              <a:t>Visszavonulás</a:t>
            </a:r>
            <a:r>
              <a:rPr lang="hu-HU" sz="2400" dirty="0" smtClean="0"/>
              <a:t> </a:t>
            </a:r>
            <a:r>
              <a:rPr lang="hu-HU" sz="2400" b="1" dirty="0" err="1" smtClean="0"/>
              <a:t>Berezynából</a:t>
            </a:r>
            <a:r>
              <a:rPr lang="hu-HU" sz="2400" b="1" dirty="0" smtClean="0"/>
              <a:t>, (A Grande </a:t>
            </a:r>
            <a:r>
              <a:rPr lang="hu-HU" sz="2400" b="1" dirty="0" err="1" smtClean="0"/>
              <a:t>Armée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átkelése a </a:t>
            </a:r>
            <a:r>
              <a:rPr lang="hu-HU" sz="2400" b="1" dirty="0" err="1" smtClean="0"/>
              <a:t>Berezinán</a:t>
            </a:r>
            <a:r>
              <a:rPr lang="hu-HU" sz="2400" b="1" dirty="0" smtClean="0"/>
              <a:t>),</a:t>
            </a:r>
            <a:r>
              <a:rPr lang="hu-HU" sz="2400" dirty="0" smtClean="0"/>
              <a:t> 1866, olaj, vászon, </a:t>
            </a:r>
            <a:r>
              <a:rPr lang="hu-HU" sz="2400" dirty="0" err="1" smtClean="0"/>
              <a:t>Muzeum</a:t>
            </a:r>
            <a:r>
              <a:rPr lang="hu-HU" sz="2400" dirty="0" smtClean="0"/>
              <a:t> </a:t>
            </a:r>
            <a:r>
              <a:rPr lang="hu-HU" sz="2400" dirty="0" err="1" smtClean="0"/>
              <a:t>Narodowe</a:t>
            </a:r>
            <a:r>
              <a:rPr lang="hu-HU" sz="2400" dirty="0" smtClean="0"/>
              <a:t> w </a:t>
            </a:r>
            <a:r>
              <a:rPr lang="hu-HU" sz="2400" dirty="0" err="1" smtClean="0"/>
              <a:t>Poznaniu</a:t>
            </a:r>
            <a:endParaRPr lang="hu-HU" sz="2400" b="1" dirty="0"/>
          </a:p>
        </p:txBody>
      </p:sp>
      <p:pic>
        <p:nvPicPr>
          <p:cNvPr id="353282" name="Picture 2" descr="https://upload.wikimedia.org/wikipedia/commons/a/a8/National_Museum_in_Poznan_-_Przej%C5%9Bcie_przez_Berezyn%C4%99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883043" y="1196752"/>
            <a:ext cx="7377913" cy="5482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January</a:t>
            </a:r>
            <a:r>
              <a:rPr lang="hu-HU" sz="2400" b="1" u="sng" dirty="0" smtClean="0"/>
              <a:t> Suchodolski</a:t>
            </a:r>
            <a:r>
              <a:rPr lang="hu-HU" sz="2400" b="1" dirty="0" smtClean="0"/>
              <a:t>:</a:t>
            </a:r>
            <a:r>
              <a:rPr lang="hu-HU" sz="2400" dirty="0" smtClean="0"/>
              <a:t>  </a:t>
            </a:r>
            <a:r>
              <a:rPr lang="hu-HU" sz="2400" b="1" dirty="0" err="1" smtClean="0"/>
              <a:t>Somosierrai</a:t>
            </a:r>
            <a:r>
              <a:rPr lang="hu-HU" sz="2400" b="1" dirty="0" smtClean="0"/>
              <a:t> csata, A lengyel ulánusok áttörnek a </a:t>
            </a:r>
            <a:r>
              <a:rPr lang="hu-HU" sz="2400" b="1" dirty="0" err="1" smtClean="0"/>
              <a:t>Somosierra-hágón</a:t>
            </a:r>
            <a:r>
              <a:rPr lang="hu-HU" sz="2400" b="1" dirty="0" smtClean="0"/>
              <a:t>, </a:t>
            </a:r>
            <a:r>
              <a:rPr lang="hu-HU" sz="2400" dirty="0" smtClean="0"/>
              <a:t>1875, olaj, vászon</a:t>
            </a:r>
            <a:endParaRPr lang="hu-HU" sz="2400" dirty="0"/>
          </a:p>
        </p:txBody>
      </p:sp>
      <p:pic>
        <p:nvPicPr>
          <p:cNvPr id="355330" name="Picture 2" descr="https://upload.wikimedia.org/wikipedia/commons/e/ee/Charge_polonaise_%C3%A0_Somosierra_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6455" y="908720"/>
            <a:ext cx="7631090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Sylvester  </a:t>
            </a:r>
            <a:r>
              <a:rPr lang="fr-FR" sz="2400" b="1" u="sng" dirty="0" smtClean="0"/>
              <a:t>Shchedrin</a:t>
            </a:r>
            <a:r>
              <a:rPr lang="hu-HU" sz="2400" b="1" dirty="0" smtClean="0"/>
              <a:t>: </a:t>
            </a:r>
            <a:r>
              <a:rPr lang="it-IT" sz="2400" b="1" dirty="0" smtClean="0"/>
              <a:t>Nápoly</a:t>
            </a:r>
            <a:r>
              <a:rPr lang="hu-HU" sz="2400" b="1" dirty="0" smtClean="0"/>
              <a:t>,</a:t>
            </a:r>
            <a:r>
              <a:rPr lang="it-IT" sz="2400" b="1" dirty="0" smtClean="0"/>
              <a:t> A töltésen (Riviera di Chiaia</a:t>
            </a:r>
            <a:r>
              <a:rPr lang="hu-HU" sz="2400" b="1" dirty="0" smtClean="0"/>
              <a:t>)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1819, olaj, vászon, 63,2 x 84,1 cm</a:t>
            </a:r>
            <a:endParaRPr lang="hu-HU" sz="2400" dirty="0"/>
          </a:p>
        </p:txBody>
      </p:sp>
      <p:pic>
        <p:nvPicPr>
          <p:cNvPr id="43012" name="Picture 4" descr="Naples. On the embankment (Riviera di Chiaia)., 1819 - Sylvester Shchedrin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827584" y="908720"/>
            <a:ext cx="7488832" cy="5751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351782"/>
            <a:ext cx="9087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KAZIMIERZ ALCHIMOWICZ</a:t>
            </a:r>
            <a:endParaRPr lang="hu-HU" sz="2400" b="1" dirty="0" smtClean="0">
              <a:latin typeface="Arial Black" pitchFamily="34" charset="0"/>
            </a:endParaRP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1840 - 1916</a:t>
            </a:r>
            <a:endParaRPr lang="hu-HU" sz="3200" b="1" dirty="0">
              <a:latin typeface="Arial Black" pitchFamily="34" charset="0"/>
            </a:endParaRPr>
          </a:p>
        </p:txBody>
      </p:sp>
      <p:pic>
        <p:nvPicPr>
          <p:cNvPr id="5122" name="Picture 2" descr="https://upload.wikimedia.org/wikipedia/commons/6/6e/%D0%9A._%D0%90%D0%BB%D1%8C%D1%85%D1%96%D0%BC%D0%BE%D0%B2%D1%96%D1%87._%D0%90%D1%9E%D1%82%D0%B0%D0%BF%D0%B0%D1%80%D1%82%D1%80%D1%8D%D1%8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80312" y="0"/>
            <a:ext cx="1428750" cy="2181226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179512" y="3789040"/>
            <a:ext cx="8784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 smtClean="0"/>
              <a:t>Kazimierz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Alchimowicz</a:t>
            </a:r>
            <a:r>
              <a:rPr lang="hu-HU" sz="4000" dirty="0" smtClean="0"/>
              <a:t> </a:t>
            </a:r>
            <a:r>
              <a:rPr lang="hu-HU" sz="2400" dirty="0" smtClean="0"/>
              <a:t>(</a:t>
            </a:r>
            <a:r>
              <a:rPr lang="hu-HU" sz="2400" dirty="0" err="1" smtClean="0"/>
              <a:t>Dziembrow</a:t>
            </a:r>
            <a:r>
              <a:rPr lang="hu-HU" sz="2400" dirty="0" smtClean="0"/>
              <a:t>  1840. december 20.– Varsó, 1916. december 31.) </a:t>
            </a:r>
            <a:r>
              <a:rPr lang="hu-HU" sz="2400" dirty="0" err="1" smtClean="0"/>
              <a:t>belarusz</a:t>
            </a:r>
            <a:r>
              <a:rPr lang="hu-HU" sz="2400" dirty="0" smtClean="0"/>
              <a:t> születésű lengyel romantikus festő, akit  a lengyel festészet egyik utolsó romantikusaként tartanak számon.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404664"/>
            <a:ext cx="856895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 </a:t>
            </a:r>
            <a:r>
              <a:rPr lang="hu-HU" sz="2400" dirty="0" err="1" smtClean="0"/>
              <a:t>Alchimowiczot</a:t>
            </a:r>
            <a:r>
              <a:rPr lang="hu-HU" sz="2400" dirty="0" smtClean="0"/>
              <a:t> hat évre Szibériába száműzték, mivel részt vett az 1863 évi januári felkelésben. </a:t>
            </a:r>
          </a:p>
          <a:p>
            <a:r>
              <a:rPr lang="hu-HU" sz="2400" dirty="0" smtClean="0"/>
              <a:t> Visszatérte után beiratkozott egy rajzosztályba Varsóban ahol </a:t>
            </a:r>
            <a:r>
              <a:rPr lang="hu-HU" sz="2400" dirty="0" err="1" smtClean="0"/>
              <a:t>Wojciech</a:t>
            </a:r>
            <a:r>
              <a:rPr lang="hu-HU" sz="2400" dirty="0" smtClean="0"/>
              <a:t> </a:t>
            </a:r>
            <a:r>
              <a:rPr lang="hu-HU" sz="2400" dirty="0" err="1" smtClean="0"/>
              <a:t>Gerson</a:t>
            </a:r>
            <a:r>
              <a:rPr lang="hu-HU" sz="2400" dirty="0" smtClean="0"/>
              <a:t> tanította. Ennek a csoportnak nagy hatása volt későbbi munkásságára. Tanult  Münchenben és Párizsba,  Franciaországi  tartózkodása alatt, porcelánokat és agyagedényeket díszített.</a:t>
            </a:r>
          </a:p>
          <a:p>
            <a:r>
              <a:rPr lang="hu-HU" sz="2400" dirty="0" smtClean="0"/>
              <a:t>Véglegesen 1880-ban telepedett le Varsóban , hogy csak a festészettel foglalkozhasson. </a:t>
            </a:r>
          </a:p>
          <a:p>
            <a:r>
              <a:rPr lang="hu-HU" sz="2400" dirty="0" smtClean="0"/>
              <a:t> Művészetére a helyi témák és a történelem a jellemzők. Legismertebb munkái között van egy 12 festményből álló, </a:t>
            </a:r>
            <a:r>
              <a:rPr lang="hu-HU" sz="2400" b="1" i="1" dirty="0" err="1" smtClean="0"/>
              <a:t>Goplana</a:t>
            </a:r>
            <a:r>
              <a:rPr lang="hu-HU" sz="2400" b="1" dirty="0" smtClean="0"/>
              <a:t> </a:t>
            </a:r>
            <a:r>
              <a:rPr lang="hu-HU" sz="2400" dirty="0" smtClean="0"/>
              <a:t>című sorozat. (</a:t>
            </a:r>
            <a:r>
              <a:rPr lang="hu-HU" sz="2400" dirty="0" err="1" smtClean="0"/>
              <a:t>Goplana</a:t>
            </a:r>
            <a:r>
              <a:rPr lang="hu-HU" sz="2400" dirty="0" smtClean="0"/>
              <a:t> , amely Adam Mickiewicz, Pan Tadeusz című lengyel történelmi költeménye alapján készült). Ezt a kor kritikusai nagy lelkesedéssel fogadták.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Kazimierz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Alchimowicz</a:t>
            </a:r>
            <a:r>
              <a:rPr lang="hu-HU" sz="2400" b="1" dirty="0" smtClean="0"/>
              <a:t>: </a:t>
            </a:r>
            <a:r>
              <a:rPr lang="hu-HU" sz="2400" b="1" dirty="0" err="1" smtClean="0"/>
              <a:t>Goplana</a:t>
            </a:r>
            <a:r>
              <a:rPr lang="hu-HU" sz="2400" b="1" dirty="0" smtClean="0"/>
              <a:t>,  </a:t>
            </a:r>
            <a:r>
              <a:rPr lang="hu-HU" sz="2400" dirty="0" smtClean="0"/>
              <a:t>1881 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</a:t>
            </a:r>
            <a:r>
              <a:rPr lang="hu-HU" sz="2400" dirty="0" err="1" smtClean="0"/>
              <a:t>Juliusz</a:t>
            </a:r>
            <a:r>
              <a:rPr lang="hu-HU" sz="2400" dirty="0" smtClean="0"/>
              <a:t> </a:t>
            </a:r>
            <a:r>
              <a:rPr lang="hu-HU" sz="2400" dirty="0" err="1" smtClean="0"/>
              <a:t>Słowacki</a:t>
            </a:r>
            <a:r>
              <a:rPr lang="hu-HU" sz="2400" dirty="0" smtClean="0"/>
              <a:t>  </a:t>
            </a:r>
            <a:r>
              <a:rPr lang="hu-HU" sz="2400" dirty="0" err="1" smtClean="0"/>
              <a:t>Balladyna</a:t>
            </a:r>
            <a:r>
              <a:rPr lang="hu-HU" sz="2400" dirty="0" smtClean="0"/>
              <a:t>  című tragédiája alapján)</a:t>
            </a:r>
            <a:endParaRPr lang="hu-HU" sz="2400" dirty="0"/>
          </a:p>
        </p:txBody>
      </p:sp>
      <p:pic>
        <p:nvPicPr>
          <p:cNvPr id="1026" name="Picture 2" descr="https://upload.wikimedia.org/wikipedia/commons/thumb/f/f9/Kazimierz_Alchimowicz_Goplana.jpg/1280px-Kazimierz_Alchimowicz_Goplan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6700" y="836712"/>
            <a:ext cx="8050599" cy="5761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 descr="Kazimierz Alchimowicz - Landscape"/>
          <p:cNvPicPr>
            <a:picLocks noChangeAspect="1" noChangeArrowheads="1"/>
          </p:cNvPicPr>
          <p:nvPr/>
        </p:nvPicPr>
        <p:blipFill>
          <a:blip r:embed="rId2" cstate="email">
            <a:lum bright="20000" contrast="20000"/>
          </a:blip>
          <a:srcRect/>
          <a:stretch>
            <a:fillRect/>
          </a:stretch>
        </p:blipFill>
        <p:spPr bwMode="auto">
          <a:xfrm>
            <a:off x="161764" y="836712"/>
            <a:ext cx="8820472" cy="5817294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Kazimierz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Alchimowicz</a:t>
            </a:r>
            <a:r>
              <a:rPr lang="hu-HU" sz="2400" b="1" u="sng" dirty="0" smtClean="0"/>
              <a:t>: </a:t>
            </a:r>
            <a:r>
              <a:rPr lang="hu-HU" sz="2400" b="1" dirty="0" smtClean="0"/>
              <a:t>Tájkép</a:t>
            </a:r>
            <a:r>
              <a:rPr lang="hu-HU" sz="2400" dirty="0" smtClean="0"/>
              <a:t>, 1886, olaj, vászon,</a:t>
            </a:r>
            <a:r>
              <a:rPr lang="de-DE" sz="2400" dirty="0" smtClean="0"/>
              <a:t>25.5 </a:t>
            </a:r>
            <a:r>
              <a:rPr lang="hu-HU" sz="2400" dirty="0" smtClean="0"/>
              <a:t> x </a:t>
            </a:r>
            <a:r>
              <a:rPr lang="de-DE" sz="2400" dirty="0" smtClean="0"/>
              <a:t> 37.5 cm 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National Museum,  </a:t>
            </a:r>
            <a:r>
              <a:rPr lang="hu-HU" sz="2400" dirty="0" err="1" smtClean="0"/>
              <a:t>Kraków</a:t>
            </a:r>
            <a:endParaRPr lang="hu-H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836712"/>
            <a:ext cx="35638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b="1" u="sng" dirty="0" err="1" smtClean="0"/>
              <a:t>Kazimierz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Alchimowicz</a:t>
            </a:r>
            <a:r>
              <a:rPr lang="hu-HU" sz="2400" dirty="0" smtClean="0"/>
              <a:t>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A Tátra völgyében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1887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41.50 x 31.50 cm</a:t>
            </a:r>
            <a:r>
              <a:rPr lang="hu-HU" dirty="0" smtClean="0"/>
              <a:t> </a:t>
            </a:r>
            <a:endParaRPr lang="hu-HU" dirty="0"/>
          </a:p>
        </p:txBody>
      </p:sp>
      <p:sp>
        <p:nvSpPr>
          <p:cNvPr id="12290" name="AutoShape 2" descr="https://lithuanianart.com/storage/files/871/LIDF-1305%20(Large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292" name="AutoShape 4" descr="https://lithuanianart.com/storage/files/871/LIDF-1305%20(Large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2293" name="Picture 5" descr="C:\Users\User\Downloads\LIDF-1305 (Large)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635896" y="0"/>
            <a:ext cx="52233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" y="188640"/>
            <a:ext cx="9143999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Kazimierz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Alchimowicz</a:t>
            </a:r>
            <a:r>
              <a:rPr lang="hu-HU" sz="2400" dirty="0" smtClean="0"/>
              <a:t>: </a:t>
            </a:r>
            <a:r>
              <a:rPr lang="hu-HU" sz="2400" b="1" dirty="0" err="1" smtClean="0"/>
              <a:t>Gediminas</a:t>
            </a:r>
            <a:r>
              <a:rPr lang="hu-HU" sz="2400" b="1" dirty="0" smtClean="0"/>
              <a:t> temetése,</a:t>
            </a:r>
            <a:r>
              <a:rPr lang="hu-HU" sz="2400" dirty="0" smtClean="0"/>
              <a:t>1888, olaj, vászon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 220 x 350 cm</a:t>
            </a:r>
            <a:r>
              <a:rPr lang="pl-PL" sz="2400" dirty="0" smtClean="0"/>
              <a:t> Muzeum Narodowe w Krakowie</a:t>
            </a:r>
            <a:endParaRPr lang="hu-HU" sz="2400" dirty="0"/>
          </a:p>
        </p:txBody>
      </p:sp>
      <p:pic>
        <p:nvPicPr>
          <p:cNvPr id="337922" name="Picture 2" descr="https://upload.wikimedia.org/wikipedia/commons/thumb/d/d8/Funeral_of_Grand_Duke_of_Lithuania_Gediminas%2C_painting_by_K._Alchimowicz%2C_1888.jpg/1280px-Funeral_of_Grand_Duke_of_Lithuania_Gediminas%2C_painting_by_K._Alchimowicz%2C_1888.jpg"/>
          <p:cNvPicPr>
            <a:picLocks noChangeAspect="1" noChangeArrowheads="1"/>
          </p:cNvPicPr>
          <p:nvPr/>
        </p:nvPicPr>
        <p:blipFill>
          <a:blip r:embed="rId2" cstate="email">
            <a:lum bright="20000" contrast="10000"/>
          </a:blip>
          <a:srcRect/>
          <a:stretch>
            <a:fillRect/>
          </a:stretch>
        </p:blipFill>
        <p:spPr bwMode="auto">
          <a:xfrm>
            <a:off x="3419872" y="3065970"/>
            <a:ext cx="4193411" cy="2630711"/>
          </a:xfrm>
          <a:prstGeom prst="rect">
            <a:avLst/>
          </a:prstGeom>
          <a:noFill/>
        </p:spPr>
      </p:pic>
      <p:pic>
        <p:nvPicPr>
          <p:cNvPr id="21506" name="Picture 2" descr="http://www.pinakoteka.zascianek.pl/Alchimowicz/Images/Pogrzeb_Giedymin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37356" y="1052736"/>
            <a:ext cx="8669288" cy="5396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Kazimierz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Alchimowicz</a:t>
            </a:r>
            <a:r>
              <a:rPr lang="hu-HU" sz="2400" b="1" dirty="0" smtClean="0"/>
              <a:t>: Védőfal,  </a:t>
            </a:r>
            <a:r>
              <a:rPr lang="hu-HU" sz="2400" dirty="0" smtClean="0"/>
              <a:t>1890, olaj, vászon, kartonra szerelve</a:t>
            </a:r>
            <a:r>
              <a:rPr lang="de-DE" sz="2400" dirty="0" smtClean="0"/>
              <a:t> 18.5 </a:t>
            </a:r>
            <a:r>
              <a:rPr lang="hu-HU" sz="2400" dirty="0" smtClean="0"/>
              <a:t>x</a:t>
            </a:r>
            <a:r>
              <a:rPr lang="de-DE" sz="2400" dirty="0" smtClean="0"/>
              <a:t> 26.6 cm </a:t>
            </a:r>
            <a:endParaRPr lang="hu-HU" sz="2400" dirty="0"/>
          </a:p>
        </p:txBody>
      </p:sp>
      <p:pic>
        <p:nvPicPr>
          <p:cNvPr id="349186" name="Picture 2" descr="https://upload.wikimedia.org/wikipedia/commons/7/7e/Kazimierz_Alchimowicz_-_Mury_obronne_%281877%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7237" y="1052736"/>
            <a:ext cx="7629525" cy="5229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404664"/>
            <a:ext cx="392392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Kazimierz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Alchimowicz</a:t>
            </a:r>
            <a:r>
              <a:rPr lang="hu-HU" sz="2400" b="1" u="sng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Lány az erdőben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1893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34 x 31,5 cm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National Museum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dirty="0" err="1" smtClean="0"/>
              <a:t>in</a:t>
            </a:r>
            <a:r>
              <a:rPr lang="hu-HU" sz="2400" dirty="0" smtClean="0"/>
              <a:t> </a:t>
            </a:r>
            <a:r>
              <a:rPr lang="hu-HU" sz="2400" dirty="0" err="1" smtClean="0"/>
              <a:t>Warsaw</a:t>
            </a:r>
            <a:endParaRPr lang="hu-HU" sz="2400" dirty="0" smtClean="0"/>
          </a:p>
          <a:p>
            <a:endParaRPr lang="hu-HU" dirty="0"/>
          </a:p>
        </p:txBody>
      </p:sp>
      <p:pic>
        <p:nvPicPr>
          <p:cNvPr id="333826" name="Picture 2" descr="https://upload.wikimedia.org/wikipedia/commons/6/61/Kazimierz_Alchimowicz_Dziewczynka_w_lesi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23928" y="0"/>
            <a:ext cx="476631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pinakoteka.zascianek.pl/Alchimowicz/Images/Najem_robotnikow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5666" y="1124744"/>
            <a:ext cx="8472667" cy="5496644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Kazimierz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Alchimowicz</a:t>
            </a:r>
            <a:r>
              <a:rPr lang="hu-HU" sz="2400" b="1" u="sng" dirty="0" smtClean="0"/>
              <a:t>: </a:t>
            </a:r>
            <a:r>
              <a:rPr lang="hu-HU" sz="2400" b="1" dirty="0" smtClean="0"/>
              <a:t>Munkásfelvétel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1893,  Olaj, vászon. 93 x 134 cm, National Museum </a:t>
            </a:r>
            <a:r>
              <a:rPr lang="hu-HU" sz="2400" dirty="0" err="1" smtClean="0"/>
              <a:t>in</a:t>
            </a:r>
            <a:r>
              <a:rPr lang="hu-HU" sz="2400" dirty="0" smtClean="0"/>
              <a:t> </a:t>
            </a:r>
            <a:r>
              <a:rPr lang="hu-HU" sz="2400" dirty="0" err="1" smtClean="0"/>
              <a:t>Warsaw</a:t>
            </a:r>
            <a:endParaRPr lang="hu-H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39959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Kazimierz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Alchimowicz</a:t>
            </a:r>
            <a:r>
              <a:rPr lang="hu-HU" sz="2400" b="1" u="sng" dirty="0" smtClean="0"/>
              <a:t> </a:t>
            </a:r>
            <a:r>
              <a:rPr lang="hu-HU" sz="2400" b="1" dirty="0" smtClean="0"/>
              <a:t>Színpadon,</a:t>
            </a:r>
            <a:r>
              <a:rPr lang="hu-HU" sz="2400" dirty="0" smtClean="0"/>
              <a:t> (</a:t>
            </a:r>
            <a:r>
              <a:rPr lang="hu-HU" sz="2400" b="1" dirty="0" smtClean="0"/>
              <a:t>Deportáltak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Út Szibériába)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1894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140 x 97 cm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National Museum  </a:t>
            </a:r>
          </a:p>
          <a:p>
            <a:pPr algn="ctr">
              <a:lnSpc>
                <a:spcPts val="2400"/>
              </a:lnSpc>
            </a:pPr>
            <a:r>
              <a:rPr lang="hu-HU" sz="2400" dirty="0" err="1" smtClean="0"/>
              <a:t>in</a:t>
            </a:r>
            <a:r>
              <a:rPr lang="hu-HU" sz="2400" dirty="0" smtClean="0"/>
              <a:t> </a:t>
            </a:r>
            <a:r>
              <a:rPr lang="hu-HU" sz="2400" dirty="0" err="1" smtClean="0"/>
              <a:t>Warsaw</a:t>
            </a:r>
            <a:endParaRPr lang="hu-HU" sz="2400" dirty="0"/>
          </a:p>
        </p:txBody>
      </p:sp>
      <p:pic>
        <p:nvPicPr>
          <p:cNvPr id="6" name="Picture 2" descr="http://www.pinakoteka.zascianek.pl/Alchimowicz/Images/Na_etapi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60892" y="0"/>
            <a:ext cx="4869180" cy="6858000"/>
          </a:xfrm>
          <a:prstGeom prst="rect">
            <a:avLst/>
          </a:prstGeom>
          <a:noFill/>
        </p:spPr>
      </p:pic>
      <p:sp>
        <p:nvSpPr>
          <p:cNvPr id="7" name="Téglalap 6"/>
          <p:cNvSpPr/>
          <p:nvPr/>
        </p:nvSpPr>
        <p:spPr>
          <a:xfrm>
            <a:off x="179512" y="2780928"/>
            <a:ext cx="37444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1863-as januári felkelés után annak számos résztvevőjét Szibériai száműzetésre ítélték. Feleségük és családjaik gyakran mentek velük együtt száműzetésbe. Ez a téma különösen közel állt </a:t>
            </a:r>
            <a:r>
              <a:rPr lang="hu-HU" dirty="0" err="1" smtClean="0"/>
              <a:t>Kazimierz</a:t>
            </a:r>
            <a:r>
              <a:rPr lang="hu-HU" dirty="0" smtClean="0"/>
              <a:t> </a:t>
            </a:r>
            <a:r>
              <a:rPr lang="hu-HU" dirty="0" err="1" smtClean="0"/>
              <a:t>Alchimowiczhoz</a:t>
            </a:r>
            <a:r>
              <a:rPr lang="hu-HU" dirty="0" smtClean="0"/>
              <a:t>, mint januári felkelőhöz és száműzötthez. A Színpadon című festmény egy epizódot mutat be a száműzöttek szibériai útjuk során tett megállójából.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Sylvester </a:t>
            </a:r>
            <a:r>
              <a:rPr lang="hu-HU" sz="2400" b="1" u="sng" dirty="0" err="1" smtClean="0"/>
              <a:t>Shchedrin</a:t>
            </a:r>
            <a:r>
              <a:rPr lang="hu-HU" sz="2400" b="1" u="sng" dirty="0" smtClean="0"/>
              <a:t>:</a:t>
            </a:r>
            <a:r>
              <a:rPr lang="hu-H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hu-HU" sz="2400" b="1" dirty="0" smtClean="0"/>
              <a:t>Kilátás a barlangból a Vezúv-hegyen és a </a:t>
            </a:r>
            <a:r>
              <a:rPr lang="hu-HU" sz="2400" b="1" dirty="0" err="1" smtClean="0"/>
              <a:t>Costello</a:t>
            </a:r>
            <a:r>
              <a:rPr lang="hu-HU" sz="2400" b="1" dirty="0" smtClean="0"/>
              <a:t> del </a:t>
            </a:r>
            <a:r>
              <a:rPr lang="hu-HU" sz="2400" b="1" dirty="0" err="1" smtClean="0"/>
              <a:t>Ovo-n</a:t>
            </a:r>
            <a:r>
              <a:rPr lang="hu-HU" sz="2400" b="1" dirty="0" smtClean="0"/>
              <a:t>, valamint a hold éjjel, </a:t>
            </a:r>
            <a:r>
              <a:rPr lang="hu-HU" sz="2400" dirty="0" smtClean="0"/>
              <a:t>1820, vászon, papír, 18  x 11 cm </a:t>
            </a:r>
          </a:p>
          <a:p>
            <a:pPr algn="ctr">
              <a:lnSpc>
                <a:spcPts val="2400"/>
              </a:lnSpc>
            </a:pPr>
            <a:r>
              <a:rPr lang="hu-HU" sz="2400" dirty="0" err="1" smtClean="0"/>
              <a:t>Taganrog</a:t>
            </a:r>
            <a:r>
              <a:rPr lang="hu-HU" sz="2400" dirty="0" smtClean="0"/>
              <a:t> Art Museum, </a:t>
            </a:r>
            <a:r>
              <a:rPr lang="hu-HU" sz="2400" dirty="0" err="1" smtClean="0"/>
              <a:t>Taganrog</a:t>
            </a:r>
            <a:endParaRPr lang="hu-HU" sz="2400" dirty="0"/>
          </a:p>
        </p:txBody>
      </p:sp>
      <p:pic>
        <p:nvPicPr>
          <p:cNvPr id="55298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7394" y="908720"/>
            <a:ext cx="8569212" cy="57462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 bwMode="auto">
          <a:xfrm>
            <a:off x="658521" y="908720"/>
            <a:ext cx="7826957" cy="576064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88640"/>
            <a:ext cx="8964488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Kazimierz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Alchimowicz</a:t>
            </a:r>
            <a:r>
              <a:rPr lang="hu-HU" sz="2400" b="1" dirty="0" smtClean="0"/>
              <a:t>: Szénagyűjtés</a:t>
            </a:r>
            <a:r>
              <a:rPr lang="hu-HU" sz="2400" dirty="0" smtClean="0"/>
              <a:t>, (</a:t>
            </a:r>
            <a:r>
              <a:rPr lang="hu-HU" sz="2400" b="1" dirty="0" err="1" smtClean="0"/>
              <a:t>Sianokosy</a:t>
            </a:r>
            <a:r>
              <a:rPr lang="hu-HU" sz="2400" b="1" dirty="0" smtClean="0"/>
              <a:t>), </a:t>
            </a:r>
            <a:r>
              <a:rPr lang="hu-HU" sz="2400" dirty="0" smtClean="0"/>
              <a:t>1894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</a:t>
            </a:r>
            <a:r>
              <a:rPr lang="pl-PL" sz="2400" dirty="0" smtClean="0"/>
              <a:t>, Magántulajdon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err="1" smtClean="0"/>
              <a:t>Kazimierz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Alchimowicz</a:t>
            </a:r>
            <a:r>
              <a:rPr lang="hu-HU" sz="2400" b="1" u="sng" dirty="0" smtClean="0"/>
              <a:t> </a:t>
            </a:r>
            <a:r>
              <a:rPr lang="hu-HU" sz="2400" dirty="0" smtClean="0"/>
              <a:t>:</a:t>
            </a:r>
            <a:r>
              <a:rPr lang="hu-HU" sz="2400" b="1" dirty="0" smtClean="0"/>
              <a:t>Vízi nimfa, </a:t>
            </a:r>
            <a:r>
              <a:rPr lang="hu-HU" sz="2400" dirty="0" smtClean="0"/>
              <a:t>1898 -1900, olaj, vászon, 111x 81 cm</a:t>
            </a:r>
            <a:endParaRPr lang="hu-HU" sz="2400" dirty="0"/>
          </a:p>
        </p:txBody>
      </p:sp>
      <p:pic>
        <p:nvPicPr>
          <p:cNvPr id="330754" name="Picture 2" descr="https://upload.wikimedia.org/wikipedia/commons/d/dd/Kazimierz_Alchimowicz_Water_nymph.jpg"/>
          <p:cNvPicPr>
            <a:picLocks noChangeAspect="1" noChangeArrowheads="1"/>
          </p:cNvPicPr>
          <p:nvPr/>
        </p:nvPicPr>
        <p:blipFill>
          <a:blip r:embed="rId2" cstate="email">
            <a:lum bright="20000" contrast="10000"/>
          </a:blip>
          <a:srcRect/>
          <a:stretch>
            <a:fillRect/>
          </a:stretch>
        </p:blipFill>
        <p:spPr bwMode="auto">
          <a:xfrm>
            <a:off x="453809" y="692696"/>
            <a:ext cx="8236381" cy="5965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" y="188640"/>
            <a:ext cx="9143999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Kazimierz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Alchimowicz</a:t>
            </a:r>
            <a:r>
              <a:rPr lang="hu-HU" sz="2400" b="1" dirty="0" smtClean="0"/>
              <a:t>: </a:t>
            </a:r>
            <a:r>
              <a:rPr lang="hu-HU" sz="2400" b="1" dirty="0" err="1" smtClean="0"/>
              <a:t>Robaka</a:t>
            </a:r>
            <a:r>
              <a:rPr lang="hu-HU" sz="2400" b="1" dirty="0" smtClean="0"/>
              <a:t> sírja felett </a:t>
            </a:r>
            <a:r>
              <a:rPr lang="hu-HU" sz="2400" dirty="0" smtClean="0"/>
              <a:t>vagy, </a:t>
            </a:r>
            <a:r>
              <a:rPr lang="hu-HU" sz="2400" b="1" dirty="0" smtClean="0"/>
              <a:t>A hősök visszatérnek </a:t>
            </a:r>
            <a:r>
              <a:rPr lang="hu-HU" sz="2400" dirty="0" smtClean="0"/>
              <a:t>1901, olaj, vászon, 131 x 201cm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(Adam Mickiewicz, </a:t>
            </a:r>
            <a:r>
              <a:rPr lang="hu-HU" sz="2400" dirty="0" err="1" smtClean="0"/>
              <a:t>Tadevus</a:t>
            </a:r>
            <a:r>
              <a:rPr lang="hu-HU" sz="2400" dirty="0" smtClean="0"/>
              <a:t> úr című verse alapján)</a:t>
            </a:r>
            <a:endParaRPr lang="hu-HU" sz="2400" dirty="0"/>
          </a:p>
        </p:txBody>
      </p:sp>
      <p:pic>
        <p:nvPicPr>
          <p:cNvPr id="336898" name="Picture 2" descr="https://upload.wikimedia.org/wikipedia/commons/thumb/2/26/%D0%9A%D0%B0%D0%B7%D1%96%D0%BC%D1%96%D1%80_%D0%90%D0%BB%D1%8C%D1%85%D1%96%D0%BC%D0%BE%D0%B2%D1%96%D1%87._%D0%92%D1%8F%D1%80%D1%82%D0%B0%D0%BD%D0%BD%D0%B5_%D0%B3%D0%B5%D1%80%D0%BE%D0%B5%D1%9E.jpg/1024px-%D0%9A%D0%B0%D0%B7%D1%96%D0%BC%D1%96%D1%80_%D0%90%D0%BB%D1%8C%D1%85%D1%96%D0%BC%D0%BE%D0%B2%D1%96%D1%87._%D0%92%D1%8F%D1%80%D1%82%D0%B0%D0%BD%D0%BD%D0%B5_%D0%B3%D0%B5%D1%80%D0%BE%D0%B5%D1%9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4579" y="1196752"/>
            <a:ext cx="8547473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412776"/>
            <a:ext cx="363589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Kazimierz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Alchimowicz</a:t>
            </a:r>
            <a:r>
              <a:rPr lang="hu-HU" sz="2400" b="1" u="sng" dirty="0" smtClean="0"/>
              <a:t>  </a:t>
            </a:r>
            <a:r>
              <a:rPr lang="hu-HU" sz="2400" b="1" dirty="0" smtClean="0"/>
              <a:t>Tájkép lánnyal</a:t>
            </a:r>
            <a:endParaRPr lang="hu-HU" sz="2400" b="1" i="1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1905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82,5 x 65,5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National Museum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dirty="0" err="1" smtClean="0"/>
              <a:t>in</a:t>
            </a:r>
            <a:r>
              <a:rPr lang="hu-HU" sz="2400" dirty="0" smtClean="0"/>
              <a:t> </a:t>
            </a:r>
            <a:r>
              <a:rPr lang="hu-HU" sz="2400" dirty="0" err="1" smtClean="0"/>
              <a:t>Warsaw</a:t>
            </a:r>
            <a:endParaRPr lang="hu-HU" sz="2400" dirty="0" smtClean="0"/>
          </a:p>
          <a:p>
            <a:endParaRPr lang="hu-HU" sz="2400" dirty="0" smtClean="0"/>
          </a:p>
          <a:p>
            <a:endParaRPr lang="hu-HU" sz="2400" dirty="0"/>
          </a:p>
        </p:txBody>
      </p:sp>
      <p:pic>
        <p:nvPicPr>
          <p:cNvPr id="327683" name="Picture 3" descr="Szerkessze ezt a Wikidatában">
            <a:hlinkClick r:id="rId2" tooltip="Szerkessze ezt a Wikidatában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58950" y="-90488"/>
            <a:ext cx="95250" cy="95251"/>
          </a:xfrm>
          <a:prstGeom prst="rect">
            <a:avLst/>
          </a:prstGeom>
          <a:noFill/>
        </p:spPr>
      </p:pic>
      <p:pic>
        <p:nvPicPr>
          <p:cNvPr id="327685" name="Picture 5" descr="https://upload.wikimedia.org/wikipedia/commons/thumb/a/af/Kazimierz_Alchimowicz_-_Girl_with_a_landscape_-_MP_1272_MNW_-_National_Museum_in_Warsaw.jpg/800px-Kazimierz_Alchimowicz_-_Girl_with_a_landscape_-_MP_1272_MNW_-_National_Museum_in_Warsaw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635895" y="0"/>
            <a:ext cx="5302305" cy="6848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9330" y="260648"/>
            <a:ext cx="9054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u="sng" dirty="0" err="1" smtClean="0"/>
              <a:t>Kazimierz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Alchimowicz</a:t>
            </a:r>
            <a:r>
              <a:rPr lang="hu-HU" sz="2400" b="1" dirty="0" smtClean="0"/>
              <a:t>: Táj gólyával, </a:t>
            </a:r>
            <a:r>
              <a:rPr lang="hu-HU" sz="2400" dirty="0" smtClean="0"/>
              <a:t>1905, olaj, vászon,   62,8 x 77 cm</a:t>
            </a:r>
            <a:endParaRPr lang="hu-HU" sz="2400" dirty="0"/>
          </a:p>
        </p:txBody>
      </p:sp>
      <p:pic>
        <p:nvPicPr>
          <p:cNvPr id="328706" name="Picture 2" descr="https://upload.wikimedia.org/wikipedia/commons/7/7b/Alchimowicz-Pejza%C5%BC_z_bocianem.jpg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856830" y="764704"/>
            <a:ext cx="7430339" cy="58973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239193" y="836712"/>
            <a:ext cx="8904807" cy="5832648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 </a:t>
            </a:r>
            <a:r>
              <a:rPr lang="hu-HU" sz="2400" b="1" u="sng" dirty="0" smtClean="0"/>
              <a:t> Sylvester </a:t>
            </a:r>
            <a:r>
              <a:rPr lang="hu-HU" sz="2400" b="1" u="sng" dirty="0" err="1" smtClean="0"/>
              <a:t>Shchedrin</a:t>
            </a:r>
            <a:r>
              <a:rPr lang="hu-HU" sz="2400" b="1" dirty="0" smtClean="0"/>
              <a:t>: Éjszaka Nápolyban , </a:t>
            </a:r>
            <a:r>
              <a:rPr lang="hu-HU" sz="2400" dirty="0" smtClean="0"/>
              <a:t>1824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olaj, vászon, Harkov </a:t>
            </a:r>
            <a:r>
              <a:rPr lang="hu-HU" sz="2400" dirty="0" err="1" smtClean="0"/>
              <a:t>Historical</a:t>
            </a:r>
            <a:r>
              <a:rPr lang="hu-HU" sz="2400" dirty="0" smtClean="0"/>
              <a:t> Museum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8964488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Sylvester </a:t>
            </a:r>
            <a:r>
              <a:rPr lang="hu-HU" sz="2400" b="1" u="sng" dirty="0" err="1" smtClean="0"/>
              <a:t>Shchedrin</a:t>
            </a:r>
            <a:r>
              <a:rPr lang="hu-HU" sz="2400" b="1" dirty="0" smtClean="0"/>
              <a:t>: </a:t>
            </a:r>
            <a:r>
              <a:rPr lang="hu-HU" sz="2400" b="1" i="1" dirty="0" smtClean="0"/>
              <a:t> </a:t>
            </a:r>
            <a:r>
              <a:rPr lang="hu-HU" sz="2400" b="1" dirty="0" smtClean="0"/>
              <a:t>Róma,  Angyalvár</a:t>
            </a:r>
            <a:r>
              <a:rPr lang="hu-HU" sz="2400" dirty="0" smtClean="0"/>
              <a:t>, 1823/25 körül,  Olaj, vászon, 89 x 63 cm, </a:t>
            </a:r>
            <a:r>
              <a:rPr lang="hu-HU" sz="2400" dirty="0" err="1" smtClean="0"/>
              <a:t>Tretyakov</a:t>
            </a:r>
            <a:r>
              <a:rPr lang="hu-HU" sz="2400" dirty="0" smtClean="0"/>
              <a:t> </a:t>
            </a:r>
            <a:r>
              <a:rPr lang="hu-HU" sz="2400" dirty="0" err="1" smtClean="0"/>
              <a:t>Gallery</a:t>
            </a:r>
            <a:r>
              <a:rPr lang="hu-HU" sz="2400" dirty="0" smtClean="0"/>
              <a:t>, </a:t>
            </a:r>
            <a:r>
              <a:rPr lang="hu-HU" sz="2400" dirty="0" err="1" smtClean="0"/>
              <a:t>Moscow</a:t>
            </a:r>
            <a:r>
              <a:rPr lang="hu-HU" sz="2400" dirty="0" smtClean="0"/>
              <a:t>, </a:t>
            </a:r>
            <a:r>
              <a:rPr lang="hu-HU" sz="2400" dirty="0" err="1" smtClean="0"/>
              <a:t>Russia</a:t>
            </a:r>
            <a:endParaRPr lang="hu-HU" sz="2400" dirty="0"/>
          </a:p>
        </p:txBody>
      </p:sp>
      <p:pic>
        <p:nvPicPr>
          <p:cNvPr id="142338" name="Picture 2" descr="https://upload.wikimedia.org/wikipedia/commons/thumb/d/d5/Schedrin_NewRome.jpg/1280px-Schedrin_NewRome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673843" y="980728"/>
            <a:ext cx="7721579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Hegycsúcs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1120</Words>
  <Application>Microsoft Office PowerPoint</Application>
  <PresentationFormat>Diavetítés a képernyőre (4:3 oldalarány)</PresentationFormat>
  <Paragraphs>223</Paragraphs>
  <Slides>74</Slides>
  <Notes>5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74</vt:i4>
      </vt:variant>
    </vt:vector>
  </HeadingPairs>
  <TitlesOfParts>
    <vt:vector size="75" baseType="lpstr">
      <vt:lpstr>Office-téma</vt:lpstr>
      <vt:lpstr>EURÓPAI ROMANTIKA FESTÉSZET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EURÓPAI ROMANTIKA FESTÉSZET</dc:title>
  <dc:creator>.Piroska</dc:creator>
  <cp:lastModifiedBy>Judit</cp:lastModifiedBy>
  <cp:revision>63</cp:revision>
  <dcterms:created xsi:type="dcterms:W3CDTF">2024-04-25T16:06:06Z</dcterms:created>
  <dcterms:modified xsi:type="dcterms:W3CDTF">2024-05-02T04:17:16Z</dcterms:modified>
</cp:coreProperties>
</file>