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2" r:id="rId3"/>
    <p:sldId id="360" r:id="rId4"/>
    <p:sldId id="366" r:id="rId5"/>
    <p:sldId id="362" r:id="rId6"/>
    <p:sldId id="363" r:id="rId7"/>
    <p:sldId id="369" r:id="rId8"/>
    <p:sldId id="365" r:id="rId9"/>
    <p:sldId id="389" r:id="rId10"/>
    <p:sldId id="367" r:id="rId11"/>
    <p:sldId id="370" r:id="rId12"/>
    <p:sldId id="373" r:id="rId13"/>
    <p:sldId id="386" r:id="rId14"/>
    <p:sldId id="368" r:id="rId15"/>
    <p:sldId id="387" r:id="rId16"/>
    <p:sldId id="374" r:id="rId17"/>
    <p:sldId id="371" r:id="rId18"/>
    <p:sldId id="372" r:id="rId19"/>
    <p:sldId id="329" r:id="rId20"/>
    <p:sldId id="328" r:id="rId21"/>
    <p:sldId id="340" r:id="rId22"/>
    <p:sldId id="331" r:id="rId23"/>
    <p:sldId id="332" r:id="rId24"/>
    <p:sldId id="333" r:id="rId25"/>
    <p:sldId id="334" r:id="rId26"/>
    <p:sldId id="335" r:id="rId27"/>
    <p:sldId id="336" r:id="rId28"/>
    <p:sldId id="337" r:id="rId29"/>
    <p:sldId id="356" r:id="rId30"/>
    <p:sldId id="339" r:id="rId31"/>
    <p:sldId id="341" r:id="rId32"/>
    <p:sldId id="343" r:id="rId33"/>
    <p:sldId id="342" r:id="rId34"/>
    <p:sldId id="344" r:id="rId35"/>
    <p:sldId id="345" r:id="rId36"/>
    <p:sldId id="346" r:id="rId37"/>
    <p:sldId id="347" r:id="rId38"/>
    <p:sldId id="348" r:id="rId39"/>
    <p:sldId id="349" r:id="rId40"/>
    <p:sldId id="350" r:id="rId41"/>
    <p:sldId id="351" r:id="rId42"/>
    <p:sldId id="305" r:id="rId43"/>
    <p:sldId id="307" r:id="rId44"/>
    <p:sldId id="308" r:id="rId45"/>
    <p:sldId id="309" r:id="rId46"/>
    <p:sldId id="352" r:id="rId47"/>
    <p:sldId id="353" r:id="rId48"/>
    <p:sldId id="355" r:id="rId49"/>
    <p:sldId id="354" r:id="rId50"/>
    <p:sldId id="306" r:id="rId51"/>
    <p:sldId id="310" r:id="rId52"/>
    <p:sldId id="311" r:id="rId53"/>
    <p:sldId id="314" r:id="rId54"/>
    <p:sldId id="312" r:id="rId55"/>
    <p:sldId id="316" r:id="rId56"/>
    <p:sldId id="313" r:id="rId57"/>
    <p:sldId id="315" r:id="rId58"/>
    <p:sldId id="317" r:id="rId59"/>
    <p:sldId id="318" r:id="rId60"/>
    <p:sldId id="319" r:id="rId61"/>
    <p:sldId id="322" r:id="rId62"/>
    <p:sldId id="320" r:id="rId63"/>
    <p:sldId id="321" r:id="rId64"/>
    <p:sldId id="323" r:id="rId65"/>
    <p:sldId id="327" r:id="rId66"/>
    <p:sldId id="324" r:id="rId67"/>
    <p:sldId id="326" r:id="rId68"/>
    <p:sldId id="325" r:id="rId69"/>
    <p:sldId id="375" r:id="rId70"/>
    <p:sldId id="377" r:id="rId71"/>
    <p:sldId id="376" r:id="rId72"/>
    <p:sldId id="378" r:id="rId73"/>
    <p:sldId id="380" r:id="rId74"/>
    <p:sldId id="384" r:id="rId75"/>
    <p:sldId id="385" r:id="rId76"/>
    <p:sldId id="381" r:id="rId77"/>
    <p:sldId id="382" r:id="rId78"/>
    <p:sldId id="379" r:id="rId79"/>
    <p:sldId id="383" r:id="rId80"/>
    <p:sldId id="258" r:id="rId81"/>
    <p:sldId id="276" r:id="rId82"/>
    <p:sldId id="262" r:id="rId83"/>
    <p:sldId id="260" r:id="rId84"/>
    <p:sldId id="261" r:id="rId85"/>
    <p:sldId id="263" r:id="rId86"/>
    <p:sldId id="264" r:id="rId87"/>
    <p:sldId id="266" r:id="rId88"/>
    <p:sldId id="358" r:id="rId89"/>
    <p:sldId id="357" r:id="rId90"/>
    <p:sldId id="267" r:id="rId91"/>
    <p:sldId id="277" r:id="rId92"/>
    <p:sldId id="278" r:id="rId93"/>
    <p:sldId id="279" r:id="rId94"/>
    <p:sldId id="292" r:id="rId95"/>
    <p:sldId id="280" r:id="rId96"/>
    <p:sldId id="281" r:id="rId97"/>
    <p:sldId id="282" r:id="rId98"/>
    <p:sldId id="283" r:id="rId99"/>
    <p:sldId id="284" r:id="rId100"/>
    <p:sldId id="301" r:id="rId101"/>
    <p:sldId id="290" r:id="rId102"/>
    <p:sldId id="289" r:id="rId103"/>
    <p:sldId id="285" r:id="rId104"/>
    <p:sldId id="291" r:id="rId105"/>
    <p:sldId id="294" r:id="rId106"/>
    <p:sldId id="293" r:id="rId107"/>
    <p:sldId id="295" r:id="rId108"/>
    <p:sldId id="300" r:id="rId109"/>
    <p:sldId id="296" r:id="rId110"/>
    <p:sldId id="297" r:id="rId111"/>
    <p:sldId id="298" r:id="rId112"/>
    <p:sldId id="299" r:id="rId113"/>
    <p:sldId id="268" r:id="rId114"/>
    <p:sldId id="269" r:id="rId115"/>
    <p:sldId id="270" r:id="rId116"/>
    <p:sldId id="272" r:id="rId117"/>
    <p:sldId id="274" r:id="rId118"/>
    <p:sldId id="271" r:id="rId119"/>
    <p:sldId id="275" r:id="rId120"/>
    <p:sldId id="359" r:id="rId121"/>
    <p:sldId id="273" r:id="rId122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023" autoAdjust="0"/>
  </p:normalViewPr>
  <p:slideViewPr>
    <p:cSldViewPr showGuides="1">
      <p:cViewPr>
        <p:scale>
          <a:sx n="54" d="100"/>
          <a:sy n="54" d="100"/>
        </p:scale>
        <p:origin x="-1133" y="96"/>
      </p:cViewPr>
      <p:guideLst>
        <p:guide orient="horz" pos="2115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presProps" Target="presProp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viewProps" Target="viewProps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ED981-E2A7-44FD-9E6D-96EC6F25CC13}" type="datetimeFigureOut">
              <a:rPr lang="hu-HU" smtClean="0"/>
              <a:pPr/>
              <a:t>2024. 12. 20.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00730-C761-45A1-AA75-B2D7CD7BF887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ED981-E2A7-44FD-9E6D-96EC6F25CC13}" type="datetimeFigureOut">
              <a:rPr lang="hu-HU" smtClean="0"/>
              <a:pPr/>
              <a:t>2024. 12. 20.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00730-C761-45A1-AA75-B2D7CD7BF887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ED981-E2A7-44FD-9E6D-96EC6F25CC13}" type="datetimeFigureOut">
              <a:rPr lang="hu-HU" smtClean="0"/>
              <a:pPr/>
              <a:t>2024. 12. 20.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00730-C761-45A1-AA75-B2D7CD7BF887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ED981-E2A7-44FD-9E6D-96EC6F25CC13}" type="datetimeFigureOut">
              <a:rPr lang="hu-HU" smtClean="0"/>
              <a:pPr/>
              <a:t>2024. 12. 20.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00730-C761-45A1-AA75-B2D7CD7BF887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ED981-E2A7-44FD-9E6D-96EC6F25CC13}" type="datetimeFigureOut">
              <a:rPr lang="hu-HU" smtClean="0"/>
              <a:pPr/>
              <a:t>2024. 12. 20.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00730-C761-45A1-AA75-B2D7CD7BF887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ED981-E2A7-44FD-9E6D-96EC6F25CC13}" type="datetimeFigureOut">
              <a:rPr lang="hu-HU" smtClean="0"/>
              <a:pPr/>
              <a:t>2024. 12. 20.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00730-C761-45A1-AA75-B2D7CD7BF887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ED981-E2A7-44FD-9E6D-96EC6F25CC13}" type="datetimeFigureOut">
              <a:rPr lang="hu-HU" smtClean="0"/>
              <a:pPr/>
              <a:t>2024. 12. 20.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00730-C761-45A1-AA75-B2D7CD7BF887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ED981-E2A7-44FD-9E6D-96EC6F25CC13}" type="datetimeFigureOut">
              <a:rPr lang="hu-HU" smtClean="0"/>
              <a:pPr/>
              <a:t>2024. 12. 20.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00730-C761-45A1-AA75-B2D7CD7BF887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ED981-E2A7-44FD-9E6D-96EC6F25CC13}" type="datetimeFigureOut">
              <a:rPr lang="hu-HU" smtClean="0"/>
              <a:pPr/>
              <a:t>2024. 12. 20.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00730-C761-45A1-AA75-B2D7CD7BF887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ED981-E2A7-44FD-9E6D-96EC6F25CC13}" type="datetimeFigureOut">
              <a:rPr lang="hu-HU" smtClean="0"/>
              <a:pPr/>
              <a:t>2024. 12. 20.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00730-C761-45A1-AA75-B2D7CD7BF887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ED981-E2A7-44FD-9E6D-96EC6F25CC13}" type="datetimeFigureOut">
              <a:rPr lang="hu-HU" smtClean="0"/>
              <a:pPr/>
              <a:t>2024. 12. 20.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00730-C761-45A1-AA75-B2D7CD7BF887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6ED981-E2A7-44FD-9E6D-96EC6F25CC13}" type="datetimeFigureOut">
              <a:rPr lang="hu-HU" smtClean="0"/>
              <a:pPr/>
              <a:t>2024. 12. 20.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700730-C761-45A1-AA75-B2D7CD7BF887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7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7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7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7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7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7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7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7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7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7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7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7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lasdbudapestet.blogspot.com/2013/06/velence-ekszerdoboza-budapesten.html" TargetMode="Externa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s://hu.wikipedia.org/wiki/Historizmus" TargetMode="External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hyperlink" Target="https://hu.wikipedia.org/wiki/Historizmus" TargetMode="Externa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hyperlink" Target="https://welovebudapest.com/cikk/2014/03/14/regi-fenyeben-a-pesti-vigado/" TargetMode="External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hu-HU" b="1" dirty="0" smtClean="0">
                <a:latin typeface="Arial Black" pitchFamily="34" charset="0"/>
              </a:rPr>
              <a:t>MAGYAR ROMANTIKA </a:t>
            </a:r>
            <a:br>
              <a:rPr lang="hu-HU" b="1" dirty="0" smtClean="0">
                <a:latin typeface="Arial Black" pitchFamily="34" charset="0"/>
              </a:rPr>
            </a:br>
            <a:r>
              <a:rPr lang="hu-HU" b="1" dirty="0" smtClean="0">
                <a:latin typeface="Arial Black" pitchFamily="34" charset="0"/>
              </a:rPr>
              <a:t/>
            </a:r>
            <a:br>
              <a:rPr lang="hu-HU" b="1" dirty="0" smtClean="0">
                <a:latin typeface="Arial Black" pitchFamily="34" charset="0"/>
              </a:rPr>
            </a:br>
            <a:r>
              <a:rPr lang="hu-HU" b="1" dirty="0" smtClean="0">
                <a:latin typeface="Arial Black" pitchFamily="34" charset="0"/>
              </a:rPr>
              <a:t>ÉPÍTÉSZET</a:t>
            </a:r>
            <a:endParaRPr lang="hu-HU" b="1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8" name="Picture 6" descr="https://upload.wikimedia.org/wikipedia/commons/2/2e/Dvorac_Trakoscan_%2816%29.JPG"/>
          <p:cNvPicPr>
            <a:picLocks noChangeAspect="1" noChangeArrowheads="1"/>
          </p:cNvPicPr>
          <p:nvPr/>
        </p:nvPicPr>
        <p:blipFill>
          <a:blip r:embed="rId2" cstate="email">
            <a:lum bright="10000" contrast="20000"/>
          </a:blip>
          <a:srcRect/>
          <a:stretch>
            <a:fillRect/>
          </a:stretch>
        </p:blipFill>
        <p:spPr bwMode="auto">
          <a:xfrm>
            <a:off x="875589" y="1052736"/>
            <a:ext cx="7392821" cy="5544616"/>
          </a:xfrm>
          <a:prstGeom prst="rect">
            <a:avLst/>
          </a:prstGeom>
          <a:noFill/>
        </p:spPr>
      </p:pic>
      <p:sp>
        <p:nvSpPr>
          <p:cNvPr id="4" name="Téglalap 3"/>
          <p:cNvSpPr/>
          <p:nvPr/>
        </p:nvSpPr>
        <p:spPr>
          <a:xfrm>
            <a:off x="0" y="260648"/>
            <a:ext cx="9144000" cy="7121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dirty="0" err="1" smtClean="0"/>
              <a:t>Trakostyán</a:t>
            </a:r>
            <a:r>
              <a:rPr lang="hu-HU" sz="2400" b="1" dirty="0" smtClean="0"/>
              <a:t> vára -</a:t>
            </a:r>
            <a:r>
              <a:rPr lang="hu-HU" sz="2400" dirty="0" smtClean="0"/>
              <a:t> </a:t>
            </a:r>
            <a:r>
              <a:rPr lang="hu-HU" sz="2400" b="1" dirty="0" smtClean="0"/>
              <a:t>központi torony: Ismeretlen tervező </a:t>
            </a:r>
          </a:p>
          <a:p>
            <a:pPr algn="ctr">
              <a:lnSpc>
                <a:spcPts val="2400"/>
              </a:lnSpc>
            </a:pPr>
            <a:r>
              <a:rPr lang="hu-HU" sz="2400" b="1" dirty="0" smtClean="0"/>
              <a:t> </a:t>
            </a:r>
            <a:r>
              <a:rPr lang="hu-HU" sz="2400" dirty="0" smtClean="0"/>
              <a:t>(13. sz.), 1840-1862</a:t>
            </a:r>
            <a:endParaRPr lang="hu-H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https://pestbuda.hu/gallery/2021_DCS/Febru%C3%A1r/doh%C3%A1nyutcai_zsinag%C3%B3ga_A%20Doh%C3%A1ny%20utcai%20zsinag%C3%B3ga%20hagyma%20alak%C3%BA%20toronysisakjai.%20Fot%C3%B3%20Both%20Bal%C3%A1zs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5133" y="908720"/>
            <a:ext cx="8833734" cy="5672051"/>
          </a:xfrm>
          <a:prstGeom prst="rect">
            <a:avLst/>
          </a:prstGeom>
          <a:noFill/>
        </p:spPr>
      </p:pic>
      <p:sp>
        <p:nvSpPr>
          <p:cNvPr id="3" name="Téglalap 2"/>
          <p:cNvSpPr/>
          <p:nvPr/>
        </p:nvSpPr>
        <p:spPr>
          <a:xfrm>
            <a:off x="0" y="188640"/>
            <a:ext cx="9144000" cy="7121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 smtClean="0"/>
              <a:t>Ludwig Förster</a:t>
            </a:r>
            <a:r>
              <a:rPr lang="hu-HU" sz="2400" b="1" dirty="0" smtClean="0"/>
              <a:t>,  </a:t>
            </a:r>
            <a:r>
              <a:rPr lang="hu-HU" sz="2400" b="1" u="sng" dirty="0" smtClean="0"/>
              <a:t>Feszl Frigyes</a:t>
            </a:r>
            <a:r>
              <a:rPr lang="hu-HU" sz="2400" b="1" dirty="0" smtClean="0"/>
              <a:t>,  A Dohány utcai zsinagóga Budapest, </a:t>
            </a:r>
            <a:r>
              <a:rPr lang="hu-HU" sz="2400" dirty="0" smtClean="0"/>
              <a:t> 1854-1859</a:t>
            </a:r>
            <a:r>
              <a:rPr lang="hu-HU" sz="2400" b="1" dirty="0" smtClean="0"/>
              <a:t> </a:t>
            </a:r>
            <a:endParaRPr lang="hu-H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010" name="Picture 2" descr="https://upload.wikimedia.org/wikipedia/commons/b/bc/Dohany_utca_zsinagoga.jpg?uselang=fr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487316" y="0"/>
            <a:ext cx="5143500" cy="6858000"/>
          </a:xfrm>
          <a:prstGeom prst="rect">
            <a:avLst/>
          </a:prstGeom>
          <a:noFill/>
        </p:spPr>
      </p:pic>
      <p:sp>
        <p:nvSpPr>
          <p:cNvPr id="3" name="Téglalap 2"/>
          <p:cNvSpPr/>
          <p:nvPr/>
        </p:nvSpPr>
        <p:spPr>
          <a:xfrm>
            <a:off x="0" y="3212976"/>
            <a:ext cx="3491880" cy="7121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b="1" dirty="0" smtClean="0"/>
              <a:t> </a:t>
            </a:r>
            <a:r>
              <a:rPr lang="hu-HU" sz="2400" dirty="0" smtClean="0"/>
              <a:t>A Dohány utcai zsinagóga oromzatának részlete</a:t>
            </a:r>
            <a:endParaRPr lang="hu-HU" sz="2400" dirty="0"/>
          </a:p>
        </p:txBody>
      </p:sp>
      <p:sp>
        <p:nvSpPr>
          <p:cNvPr id="4" name="Téglalap 3"/>
          <p:cNvSpPr/>
          <p:nvPr/>
        </p:nvSpPr>
        <p:spPr>
          <a:xfrm>
            <a:off x="0" y="836712"/>
            <a:ext cx="345638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 smtClean="0"/>
              <a:t>Ludwig Förster </a:t>
            </a:r>
          </a:p>
          <a:p>
            <a:pPr algn="ctr">
              <a:lnSpc>
                <a:spcPts val="2400"/>
              </a:lnSpc>
            </a:pPr>
            <a:r>
              <a:rPr lang="hu-HU" sz="2400" b="1" dirty="0" smtClean="0"/>
              <a:t>Feszl Frigyes</a:t>
            </a:r>
          </a:p>
          <a:p>
            <a:pPr algn="ctr">
              <a:lnSpc>
                <a:spcPts val="2400"/>
              </a:lnSpc>
            </a:pPr>
            <a:r>
              <a:rPr lang="hu-HU" sz="2400" b="1" dirty="0" smtClean="0"/>
              <a:t>  A Dohány utcai zsinagóga, Budapest 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  1854-1859</a:t>
            </a:r>
            <a:r>
              <a:rPr lang="hu-HU" sz="2400" b="1" dirty="0" smtClean="0"/>
              <a:t> </a:t>
            </a:r>
            <a:endParaRPr lang="hu-H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82" name="Picture 2" descr="https://pestbuda.hu/gallery/zsinag%C3%B3ga6.jpg"/>
          <p:cNvPicPr>
            <a:picLocks noChangeAspect="1" noChangeArrowheads="1"/>
          </p:cNvPicPr>
          <p:nvPr/>
        </p:nvPicPr>
        <p:blipFill>
          <a:blip r:embed="rId2" cstate="email">
            <a:lum contrast="20000"/>
          </a:blip>
          <a:srcRect/>
          <a:stretch>
            <a:fillRect/>
          </a:stretch>
        </p:blipFill>
        <p:spPr bwMode="auto">
          <a:xfrm>
            <a:off x="1189372" y="1628800"/>
            <a:ext cx="6765256" cy="5229200"/>
          </a:xfrm>
          <a:prstGeom prst="rect">
            <a:avLst/>
          </a:prstGeom>
          <a:noFill/>
        </p:spPr>
      </p:pic>
      <p:sp>
        <p:nvSpPr>
          <p:cNvPr id="3" name="Téglalap 2"/>
          <p:cNvSpPr/>
          <p:nvPr/>
        </p:nvSpPr>
        <p:spPr>
          <a:xfrm>
            <a:off x="89756" y="188640"/>
            <a:ext cx="8964488" cy="13277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dirty="0" smtClean="0"/>
              <a:t>A Dohány utcai zsinagóga homlokzatán </a:t>
            </a:r>
            <a:r>
              <a:rPr lang="hu-HU" sz="2400" dirty="0" smtClean="0"/>
              <a:t>héberül a Mózes II. könyvéből vett idézet olvasható, amely magyarul a következőként hangzik: </a:t>
            </a:r>
            <a:r>
              <a:rPr lang="hu-HU" sz="2400" b="1" dirty="0" smtClean="0"/>
              <a:t>„És készítsenek számomra szentélyt, hogy közöttük lakozzam.</a:t>
            </a:r>
            <a:r>
              <a:rPr lang="hu-HU" sz="2400" dirty="0" smtClean="0"/>
              <a:t>” (Fotó: Both Balázs/</a:t>
            </a:r>
            <a:r>
              <a:rPr lang="hu-HU" sz="2400" dirty="0" err="1" smtClean="0"/>
              <a:t>pestbuda.hu</a:t>
            </a:r>
            <a:r>
              <a:rPr lang="hu-HU" sz="2400" dirty="0" smtClean="0"/>
              <a:t>)</a:t>
            </a:r>
            <a:endParaRPr lang="hu-H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154" name="Picture 2" descr="https://pestbuda.hu/gallery/zsinag%C3%B3ga5.jpg"/>
          <p:cNvPicPr>
            <a:picLocks noChangeAspect="1" noChangeArrowheads="1"/>
          </p:cNvPicPr>
          <p:nvPr/>
        </p:nvPicPr>
        <p:blipFill>
          <a:blip r:embed="rId2" cstate="email">
            <a:lum contrast="20000"/>
          </a:blip>
          <a:srcRect/>
          <a:stretch>
            <a:fillRect/>
          </a:stretch>
        </p:blipFill>
        <p:spPr bwMode="auto">
          <a:xfrm>
            <a:off x="4089664" y="0"/>
            <a:ext cx="4795241" cy="6858000"/>
          </a:xfrm>
          <a:prstGeom prst="rect">
            <a:avLst/>
          </a:prstGeom>
          <a:noFill/>
        </p:spPr>
      </p:pic>
      <p:sp>
        <p:nvSpPr>
          <p:cNvPr id="3" name="Téglalap 2"/>
          <p:cNvSpPr/>
          <p:nvPr/>
        </p:nvSpPr>
        <p:spPr>
          <a:xfrm>
            <a:off x="0" y="4149080"/>
            <a:ext cx="406794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400" dirty="0" smtClean="0"/>
              <a:t>A </a:t>
            </a:r>
            <a:r>
              <a:rPr lang="hu-HU" sz="2400" b="1" dirty="0" smtClean="0"/>
              <a:t>főhomlokzat</a:t>
            </a:r>
            <a:r>
              <a:rPr lang="hu-HU" sz="2400" dirty="0" smtClean="0"/>
              <a:t> gazdag kerámiadíszeit a kőbányai Lechner-gyárban készítették (Fotó: Both Balázs/</a:t>
            </a:r>
            <a:r>
              <a:rPr lang="hu-HU" sz="2400" dirty="0" err="1" smtClean="0"/>
              <a:t>pestbuda.hu</a:t>
            </a:r>
            <a:r>
              <a:rPr lang="hu-HU" sz="2400" dirty="0" smtClean="0"/>
              <a:t>)</a:t>
            </a:r>
            <a:endParaRPr lang="hu-HU" sz="2400" dirty="0"/>
          </a:p>
        </p:txBody>
      </p:sp>
      <p:sp>
        <p:nvSpPr>
          <p:cNvPr id="4" name="Téglalap 3"/>
          <p:cNvSpPr/>
          <p:nvPr/>
        </p:nvSpPr>
        <p:spPr>
          <a:xfrm>
            <a:off x="0" y="620688"/>
            <a:ext cx="406794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 smtClean="0"/>
              <a:t>Ludwig Förster </a:t>
            </a:r>
          </a:p>
          <a:p>
            <a:pPr algn="ctr">
              <a:lnSpc>
                <a:spcPts val="2400"/>
              </a:lnSpc>
            </a:pPr>
            <a:r>
              <a:rPr lang="hu-HU" sz="2400" b="1" dirty="0" smtClean="0"/>
              <a:t>Feszl Frigyes</a:t>
            </a:r>
          </a:p>
          <a:p>
            <a:pPr algn="ctr">
              <a:lnSpc>
                <a:spcPts val="2400"/>
              </a:lnSpc>
            </a:pPr>
            <a:r>
              <a:rPr lang="hu-HU" sz="2400" b="1" dirty="0" smtClean="0"/>
              <a:t>  A Dohány utcai zsinagóga, Budapest 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  1854-1859</a:t>
            </a:r>
            <a:r>
              <a:rPr lang="hu-HU" sz="2400" b="1" dirty="0" smtClean="0"/>
              <a:t> </a:t>
            </a:r>
            <a:endParaRPr lang="hu-H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545033" y="260648"/>
            <a:ext cx="80539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400" b="1" dirty="0" smtClean="0"/>
              <a:t>A Dohány utcai zsinagóga boltíves ablaka</a:t>
            </a:r>
            <a:endParaRPr lang="hu-HU" sz="2400" dirty="0"/>
          </a:p>
        </p:txBody>
      </p:sp>
      <p:pic>
        <p:nvPicPr>
          <p:cNvPr id="230402" name="Picture 2" descr="Vallás - A Dohány utcai zsinagóga boltíves ablaka"/>
          <p:cNvPicPr>
            <a:picLocks noChangeAspect="1" noChangeArrowheads="1"/>
          </p:cNvPicPr>
          <p:nvPr/>
        </p:nvPicPr>
        <p:blipFill>
          <a:blip r:embed="rId2" cstate="email">
            <a:lum contrast="10000"/>
          </a:blip>
          <a:srcRect/>
          <a:stretch>
            <a:fillRect/>
          </a:stretch>
        </p:blipFill>
        <p:spPr bwMode="auto">
          <a:xfrm>
            <a:off x="683568" y="764704"/>
            <a:ext cx="7776864" cy="58326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0" y="188640"/>
            <a:ext cx="9144000" cy="10199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 smtClean="0"/>
              <a:t>Ludwig Förster</a:t>
            </a:r>
            <a:r>
              <a:rPr lang="hu-HU" sz="2400" b="1" dirty="0" smtClean="0"/>
              <a:t>: Feszl Frigyes, A Dohány utcai zsinagóga, Budapest</a:t>
            </a:r>
            <a:endParaRPr lang="hu-HU" sz="2400" dirty="0" smtClean="0"/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1854-1859, </a:t>
            </a:r>
            <a:r>
              <a:rPr lang="hu-HU" sz="2400" b="1" dirty="0" smtClean="0"/>
              <a:t>A frigyszekrény, előtte a tóraolvasó-asztallal </a:t>
            </a:r>
            <a:r>
              <a:rPr lang="hu-HU" sz="2400" dirty="0" smtClean="0"/>
              <a:t>(Fotó: Both Balázs/</a:t>
            </a:r>
            <a:r>
              <a:rPr lang="hu-HU" sz="2400" dirty="0" err="1" smtClean="0"/>
              <a:t>pestbuda.hu</a:t>
            </a:r>
            <a:r>
              <a:rPr lang="hu-HU" sz="2400" dirty="0" smtClean="0"/>
              <a:t>)</a:t>
            </a:r>
            <a:endParaRPr lang="hu-HU" sz="2400" dirty="0"/>
          </a:p>
        </p:txBody>
      </p:sp>
      <p:pic>
        <p:nvPicPr>
          <p:cNvPr id="236546" name="Picture 2" descr="https://pestbuda.hu/gallery/2021_DCS/Febru%C3%A1r/doh%C3%A1nyutcaizsinag%C3%B3ga_DSC0014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33101" y="1268760"/>
            <a:ext cx="7877798" cy="540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0" y="0"/>
            <a:ext cx="9144000" cy="13277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 smtClean="0"/>
              <a:t>Ludwig Förster</a:t>
            </a:r>
            <a:r>
              <a:rPr lang="hu-HU" sz="2400" b="1" dirty="0" smtClean="0"/>
              <a:t>:  Feszl Frigyes, A Dohány utcai zsinagóga, Budapest</a:t>
            </a:r>
            <a:endParaRPr lang="hu-HU" sz="2400" dirty="0" smtClean="0"/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1854-1859, A zsidóság legfőbb szimbólumai a Dohány utcai zsinagógában: Mózes kőtáblái a Tízparancsolattal és a Dávid-csillag (Fotó: Both Balázs/</a:t>
            </a:r>
            <a:r>
              <a:rPr lang="hu-HU" sz="2400" dirty="0" err="1" smtClean="0"/>
              <a:t>pestbuda.hu</a:t>
            </a:r>
            <a:r>
              <a:rPr lang="hu-HU" sz="2400" dirty="0" smtClean="0"/>
              <a:t>)</a:t>
            </a:r>
            <a:endParaRPr lang="hu-HU" sz="2400" dirty="0"/>
          </a:p>
        </p:txBody>
      </p:sp>
      <p:pic>
        <p:nvPicPr>
          <p:cNvPr id="231426" name="Picture 2" descr="https://pestbuda.hu/gallery/2021_DCS/Febru%C3%A1r/doh%C3%A1ny%20utcai%20zsinag%C3%B3ga%20szimb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74388" y="1340767"/>
            <a:ext cx="7786044" cy="53072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22" name="Picture 2" descr="https://pestbuda.hu/gallery/2021_DCS/Febru%C3%A1r/doh%C3%A1nyutcaizsinag%C3%B3ga_DSC0013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4446" y="1052736"/>
            <a:ext cx="8755107" cy="5544616"/>
          </a:xfrm>
          <a:prstGeom prst="rect">
            <a:avLst/>
          </a:prstGeom>
          <a:noFill/>
        </p:spPr>
      </p:pic>
      <p:sp>
        <p:nvSpPr>
          <p:cNvPr id="3" name="Téglalap 2"/>
          <p:cNvSpPr/>
          <p:nvPr/>
        </p:nvSpPr>
        <p:spPr>
          <a:xfrm>
            <a:off x="0" y="332656"/>
            <a:ext cx="9144000" cy="7121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 smtClean="0"/>
              <a:t>Ludwig Förster</a:t>
            </a:r>
            <a:r>
              <a:rPr lang="hu-HU" sz="2400" b="1" dirty="0" smtClean="0"/>
              <a:t>:  Feszl Frigyes, A Dohány utcai zsinagóga- belsőtér, Budapest</a:t>
            </a:r>
            <a:r>
              <a:rPr lang="hu-HU" sz="2400" dirty="0" smtClean="0"/>
              <a:t>,1854-1859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https://pestbuda.hu/gallery/2021_DCS/Febru%C3%A1r/doh%C3%A1nyutcaizsinag%C3%B3ga_DSC0013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3666" y="1124744"/>
            <a:ext cx="7996667" cy="5517232"/>
          </a:xfrm>
          <a:prstGeom prst="rect">
            <a:avLst/>
          </a:prstGeom>
          <a:noFill/>
        </p:spPr>
      </p:pic>
      <p:sp>
        <p:nvSpPr>
          <p:cNvPr id="3" name="Téglalap 2"/>
          <p:cNvSpPr/>
          <p:nvPr/>
        </p:nvSpPr>
        <p:spPr>
          <a:xfrm>
            <a:off x="0" y="332656"/>
            <a:ext cx="9144000" cy="7121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 smtClean="0"/>
              <a:t>Ludwig Förster</a:t>
            </a:r>
            <a:r>
              <a:rPr lang="hu-HU" sz="2400" b="1" dirty="0" smtClean="0"/>
              <a:t>:  Feszl Frigyes, A Dohány utcai zsinagóga, ólomüveg ablak, Budapest</a:t>
            </a:r>
            <a:r>
              <a:rPr lang="hu-HU" sz="2400" dirty="0" smtClean="0"/>
              <a:t>,1854-1859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570" name="Picture 2" descr="https://pestbuda.hu/gallery/2021_DCS/Febru%C3%A1r/doh%C3%A1nyutcai_zsinag%C3%B3ga_A%20zsinag%C3%B3ga%20bels%C5%91%20tere%2C%20k%C3%B6z%C3%A9pen%20a%20Feszl%20Frigyes%20%C3%A1ltal%20tervezett%20frigyszekr%C3%A9ny%20l%C3%A1that%C3%B3.%20Fot%C3%B3%20Both%20Bal%C3%A1zs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87605" y="980728"/>
            <a:ext cx="8368789" cy="5635040"/>
          </a:xfrm>
          <a:prstGeom prst="rect">
            <a:avLst/>
          </a:prstGeom>
          <a:noFill/>
        </p:spPr>
      </p:pic>
      <p:sp>
        <p:nvSpPr>
          <p:cNvPr id="3" name="Téglalap 2"/>
          <p:cNvSpPr/>
          <p:nvPr/>
        </p:nvSpPr>
        <p:spPr>
          <a:xfrm>
            <a:off x="0" y="260648"/>
            <a:ext cx="9144000" cy="7121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 smtClean="0"/>
              <a:t>Ludwig Förster</a:t>
            </a:r>
            <a:r>
              <a:rPr lang="hu-HU" sz="2400" b="1" dirty="0" smtClean="0"/>
              <a:t>:  Feszl Frigyes, A Dohány utcai zsinagóga, belsőtér Budapest</a:t>
            </a:r>
            <a:r>
              <a:rPr lang="hu-HU" sz="2400" dirty="0" smtClean="0"/>
              <a:t>,1854-1859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Trakostyán - Trakostyán"/>
          <p:cNvPicPr>
            <a:picLocks noChangeAspect="1" noChangeArrowheads="1"/>
          </p:cNvPicPr>
          <p:nvPr/>
        </p:nvPicPr>
        <p:blipFill>
          <a:blip r:embed="rId2" cstate="email">
            <a:lum bright="20000" contrast="10000"/>
          </a:blip>
          <a:srcRect/>
          <a:stretch>
            <a:fillRect/>
          </a:stretch>
        </p:blipFill>
        <p:spPr bwMode="auto">
          <a:xfrm>
            <a:off x="713571" y="836712"/>
            <a:ext cx="7716857" cy="5787643"/>
          </a:xfrm>
          <a:prstGeom prst="rect">
            <a:avLst/>
          </a:prstGeom>
          <a:noFill/>
        </p:spPr>
      </p:pic>
      <p:sp>
        <p:nvSpPr>
          <p:cNvPr id="4" name="Téglalap 3"/>
          <p:cNvSpPr/>
          <p:nvPr/>
        </p:nvSpPr>
        <p:spPr>
          <a:xfrm>
            <a:off x="0" y="260648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400" b="1" dirty="0" err="1" smtClean="0"/>
              <a:t>Trakostyán</a:t>
            </a:r>
            <a:r>
              <a:rPr lang="hu-HU" sz="2400" b="1" dirty="0" smtClean="0"/>
              <a:t> vára: Ismeretlen tervező, </a:t>
            </a:r>
            <a:r>
              <a:rPr lang="hu-HU" sz="2400" dirty="0" smtClean="0"/>
              <a:t>(részlet), (13. sz.), 1840-1862</a:t>
            </a:r>
            <a:endParaRPr lang="hu-H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226" name="Picture 2" descr="http://www.dohany-zsinagoga.hu/wp-content/uploads/2015/06/zsinagoga-1024x68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73882" y="980728"/>
            <a:ext cx="8396236" cy="5616624"/>
          </a:xfrm>
          <a:prstGeom prst="rect">
            <a:avLst/>
          </a:prstGeom>
          <a:noFill/>
        </p:spPr>
      </p:pic>
      <p:sp>
        <p:nvSpPr>
          <p:cNvPr id="4" name="Téglalap 3"/>
          <p:cNvSpPr/>
          <p:nvPr/>
        </p:nvSpPr>
        <p:spPr>
          <a:xfrm>
            <a:off x="0" y="188640"/>
            <a:ext cx="9144000" cy="7121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 smtClean="0"/>
              <a:t>Ludwig Förster</a:t>
            </a:r>
            <a:r>
              <a:rPr lang="hu-HU" sz="2400" b="1" dirty="0" smtClean="0"/>
              <a:t>,  </a:t>
            </a:r>
            <a:r>
              <a:rPr lang="hu-HU" sz="2400" b="1" u="sng" dirty="0" smtClean="0"/>
              <a:t>Feszl Frigyes</a:t>
            </a:r>
            <a:r>
              <a:rPr lang="hu-HU" sz="2400" b="1" dirty="0" smtClean="0"/>
              <a:t>,  A Dohány utcai zsinagóga-belsőtér Budapest, </a:t>
            </a:r>
            <a:r>
              <a:rPr lang="hu-HU" sz="2400" dirty="0" smtClean="0"/>
              <a:t> 1854-1859</a:t>
            </a:r>
            <a:r>
              <a:rPr lang="hu-HU" sz="2400" b="1" dirty="0" smtClean="0"/>
              <a:t> </a:t>
            </a:r>
            <a:endParaRPr lang="hu-H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s://pestbuda.hu/gallery/2021_DCS/Febru%C3%A1r/doh%C3%A1nyutcai_zsinag%C3%B3ga_A%20Doh%C3%A1ny%20utcai%20zsinag%C3%B3ga%20mennyezet%C3%A9nek%20d%C3%ADsz%C3%ADt%C5%91fest%C3%A9se.%20Fot%C3%B3%20Both%20Bal%C3%A1zs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48680" y="1196752"/>
            <a:ext cx="8046640" cy="5308111"/>
          </a:xfrm>
          <a:prstGeom prst="rect">
            <a:avLst/>
          </a:prstGeom>
          <a:noFill/>
        </p:spPr>
      </p:pic>
      <p:sp>
        <p:nvSpPr>
          <p:cNvPr id="3" name="Téglalap 2"/>
          <p:cNvSpPr/>
          <p:nvPr/>
        </p:nvSpPr>
        <p:spPr>
          <a:xfrm>
            <a:off x="0" y="188640"/>
            <a:ext cx="9144000" cy="10199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 smtClean="0"/>
              <a:t>Ludwig Förster</a:t>
            </a:r>
            <a:r>
              <a:rPr lang="hu-HU" sz="2400" b="1" dirty="0" smtClean="0"/>
              <a:t>,  </a:t>
            </a:r>
            <a:r>
              <a:rPr lang="hu-HU" sz="2400" b="1" u="sng" dirty="0" smtClean="0"/>
              <a:t>Feszl Frigyes</a:t>
            </a:r>
            <a:r>
              <a:rPr lang="hu-HU" sz="2400" b="1" dirty="0" smtClean="0"/>
              <a:t>,  A Dohány utcai zsinagóga </a:t>
            </a:r>
          </a:p>
          <a:p>
            <a:pPr algn="ctr">
              <a:lnSpc>
                <a:spcPts val="2400"/>
              </a:lnSpc>
            </a:pPr>
            <a:r>
              <a:rPr lang="hu-HU" sz="2400" b="1" dirty="0" smtClean="0"/>
              <a:t>mennyezetének díszítőfestése</a:t>
            </a:r>
            <a:r>
              <a:rPr lang="hu-HU" sz="2400" dirty="0" smtClean="0"/>
              <a:t> (Fotó: Both Balázs/</a:t>
            </a:r>
            <a:r>
              <a:rPr lang="hu-HU" sz="2400" dirty="0" err="1" smtClean="0"/>
              <a:t>pestbuda.hu</a:t>
            </a:r>
            <a:r>
              <a:rPr lang="hu-HU" sz="2400" dirty="0" smtClean="0"/>
              <a:t>)</a:t>
            </a:r>
            <a:r>
              <a:rPr lang="hu-HU" sz="2400" b="1" dirty="0" smtClean="0"/>
              <a:t> </a:t>
            </a:r>
            <a:r>
              <a:rPr lang="hu-HU" sz="2400" dirty="0" smtClean="0"/>
              <a:t>Budapest,  1854-1859</a:t>
            </a:r>
            <a:r>
              <a:rPr lang="hu-HU" sz="2400" b="1" dirty="0" smtClean="0"/>
              <a:t> </a:t>
            </a:r>
            <a:endParaRPr lang="hu-H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986" name="Picture 2" descr="https://bagyinszki.eu/galleries/dohany_utcai_zsinagoga/image00015.jpg"/>
          <p:cNvPicPr>
            <a:picLocks noChangeAspect="1" noChangeArrowheads="1"/>
          </p:cNvPicPr>
          <p:nvPr/>
        </p:nvPicPr>
        <p:blipFill>
          <a:blip r:embed="rId2" cstate="email">
            <a:lum contrast="10000"/>
          </a:blip>
          <a:srcRect/>
          <a:stretch>
            <a:fillRect/>
          </a:stretch>
        </p:blipFill>
        <p:spPr bwMode="auto">
          <a:xfrm>
            <a:off x="405040" y="1124744"/>
            <a:ext cx="8224264" cy="5400600"/>
          </a:xfrm>
          <a:prstGeom prst="rect">
            <a:avLst/>
          </a:prstGeom>
          <a:noFill/>
        </p:spPr>
      </p:pic>
      <p:sp>
        <p:nvSpPr>
          <p:cNvPr id="3" name="Téglalap 2"/>
          <p:cNvSpPr/>
          <p:nvPr/>
        </p:nvSpPr>
        <p:spPr>
          <a:xfrm>
            <a:off x="539552" y="476672"/>
            <a:ext cx="80648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400" b="1" dirty="0" smtClean="0"/>
              <a:t> A Dohány utcai zsinagóga – csillár, Budapest</a:t>
            </a:r>
            <a:endParaRPr lang="hu-H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0" y="1916832"/>
            <a:ext cx="9144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3600" b="1" dirty="0" smtClean="0">
                <a:latin typeface="Arial Black" pitchFamily="34" charset="0"/>
              </a:rPr>
              <a:t>KECSKEMÉTI EVANGÉLIKUS TEMPLOM </a:t>
            </a:r>
          </a:p>
          <a:p>
            <a:pPr algn="ctr"/>
            <a:r>
              <a:rPr lang="hu-HU" sz="2800" b="1" dirty="0" smtClean="0">
                <a:latin typeface="Arial Black" pitchFamily="34" charset="0"/>
              </a:rPr>
              <a:t>1862-1863</a:t>
            </a:r>
          </a:p>
          <a:p>
            <a:pPr algn="ctr"/>
            <a:r>
              <a:rPr lang="hu-HU" sz="3600" b="1" dirty="0" smtClean="0">
                <a:latin typeface="Arial Black" pitchFamily="34" charset="0"/>
              </a:rPr>
              <a:t>Tervező: YBL MIKLÓS</a:t>
            </a:r>
          </a:p>
          <a:p>
            <a:pPr algn="ctr"/>
            <a:endParaRPr lang="hu-HU" sz="3600" b="1" dirty="0" smtClean="0">
              <a:latin typeface="Arial Black" pitchFamily="34" charset="0"/>
            </a:endParaRPr>
          </a:p>
          <a:p>
            <a:pPr algn="ctr"/>
            <a:endParaRPr lang="hu-HU" sz="3600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251520" y="1124744"/>
            <a:ext cx="856895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dirty="0" smtClean="0"/>
              <a:t>A tervezéssel Ybl Miklóst bízták meg. 1863-ban szentelhették fel a romantikus stílusú, 34 x 23 méteres alapterületű, 34 méter magas, görög kereszt alaprajzú épületet. </a:t>
            </a:r>
          </a:p>
          <a:p>
            <a:r>
              <a:rPr lang="hu-HU" sz="2400" dirty="0" smtClean="0"/>
              <a:t> A 20. században bazársort emeltek a templom köré, melyet csak az 1990-es években bontottak el.  </a:t>
            </a:r>
          </a:p>
          <a:p>
            <a:r>
              <a:rPr lang="hu-HU" sz="2400" dirty="0" smtClean="0"/>
              <a:t>A belsejében romantikus oltár, copf szószék, és egy neobarokk  </a:t>
            </a:r>
          </a:p>
          <a:p>
            <a:r>
              <a:rPr lang="hu-HU" sz="2400" dirty="0" smtClean="0"/>
              <a:t>orgona kapott helyet. </a:t>
            </a:r>
          </a:p>
          <a:p>
            <a:r>
              <a:rPr lang="hu-HU" sz="2400" dirty="0" smtClean="0"/>
              <a:t>A templom 400 hívő számára tud biztosítani ülőhelyet, jelenleg egy, 1993-ban felszentelt harangja van.</a:t>
            </a:r>
            <a:endParaRPr lang="hu-H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orszagut.com/data/articles/4/42/article-4254/Peto_fi_Sanyika6_Evange_likus_templom_Foto_Borza_k_Tibor_fit_800x10000.jpeg?key=b6eb8e3792545d56d14c3443dc7059f6"/>
          <p:cNvPicPr>
            <a:picLocks noChangeAspect="1" noChangeArrowheads="1"/>
          </p:cNvPicPr>
          <p:nvPr/>
        </p:nvPicPr>
        <p:blipFill>
          <a:blip r:embed="rId2" cstate="email">
            <a:lum contrast="10000"/>
          </a:blip>
          <a:srcRect/>
          <a:stretch>
            <a:fillRect/>
          </a:stretch>
        </p:blipFill>
        <p:spPr bwMode="auto">
          <a:xfrm>
            <a:off x="3851919" y="0"/>
            <a:ext cx="4969565" cy="6858000"/>
          </a:xfrm>
          <a:prstGeom prst="rect">
            <a:avLst/>
          </a:prstGeom>
          <a:noFill/>
        </p:spPr>
      </p:pic>
      <p:sp>
        <p:nvSpPr>
          <p:cNvPr id="3" name="Téglalap 2"/>
          <p:cNvSpPr/>
          <p:nvPr/>
        </p:nvSpPr>
        <p:spPr>
          <a:xfrm>
            <a:off x="0" y="1340768"/>
            <a:ext cx="3779912" cy="13277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 smtClean="0"/>
              <a:t>Ybl Miklós </a:t>
            </a:r>
          </a:p>
          <a:p>
            <a:pPr algn="ctr">
              <a:lnSpc>
                <a:spcPts val="2400"/>
              </a:lnSpc>
            </a:pPr>
            <a:r>
              <a:rPr lang="hu-HU" sz="2400" b="1" dirty="0" smtClean="0"/>
              <a:t>Kecskeméti Evangélikus templom 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1862-1863</a:t>
            </a:r>
            <a:endParaRPr lang="hu-H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upload.wikimedia.org/wikipedia/commons/thumb/6/6f/Evang%C3%A9likus_templom%2C_2010_Kecskem%C3%A9t_-_panoramio_-_Bocskai_L%C3%A1szl%C3%B3_%286%29.jpg/768px-Evang%C3%A9likus_templom%2C_2010_Kecskem%C3%A9t_-_panoramio_-_Bocskai_L%C3%A1szl%C3%B3_%286%29.jpg"/>
          <p:cNvPicPr>
            <a:picLocks noChangeAspect="1" noChangeArrowheads="1"/>
          </p:cNvPicPr>
          <p:nvPr/>
        </p:nvPicPr>
        <p:blipFill>
          <a:blip r:embed="rId2" cstate="email">
            <a:lum contrast="30000"/>
          </a:blip>
          <a:srcRect/>
          <a:stretch>
            <a:fillRect/>
          </a:stretch>
        </p:blipFill>
        <p:spPr bwMode="auto">
          <a:xfrm>
            <a:off x="3563887" y="58601"/>
            <a:ext cx="5099549" cy="6799399"/>
          </a:xfrm>
          <a:prstGeom prst="rect">
            <a:avLst/>
          </a:prstGeom>
          <a:noFill/>
        </p:spPr>
      </p:pic>
      <p:sp>
        <p:nvSpPr>
          <p:cNvPr id="3" name="Téglalap 2"/>
          <p:cNvSpPr/>
          <p:nvPr/>
        </p:nvSpPr>
        <p:spPr>
          <a:xfrm>
            <a:off x="0" y="1340768"/>
            <a:ext cx="3491880" cy="13277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 smtClean="0"/>
              <a:t>Ybl Miklós </a:t>
            </a:r>
          </a:p>
          <a:p>
            <a:pPr algn="ctr">
              <a:lnSpc>
                <a:spcPts val="2400"/>
              </a:lnSpc>
            </a:pPr>
            <a:r>
              <a:rPr lang="hu-HU" sz="2400" b="1" dirty="0" smtClean="0"/>
              <a:t>Kecskeméti  Evangélikus templom 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1862-1863</a:t>
            </a:r>
            <a:endParaRPr lang="hu-H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796" name="Picture 4" descr="Ybl Miklós | Kecskeméti Evangélikus Templom | Kitervezte.hu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69441" y="692696"/>
            <a:ext cx="7805117" cy="5892951"/>
          </a:xfrm>
          <a:prstGeom prst="rect">
            <a:avLst/>
          </a:prstGeom>
          <a:noFill/>
        </p:spPr>
      </p:pic>
      <p:sp>
        <p:nvSpPr>
          <p:cNvPr id="4" name="Téglalap 3"/>
          <p:cNvSpPr/>
          <p:nvPr/>
        </p:nvSpPr>
        <p:spPr>
          <a:xfrm>
            <a:off x="0" y="18864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400" b="1" u="sng" dirty="0" smtClean="0"/>
              <a:t>Ybl Miklós</a:t>
            </a:r>
            <a:r>
              <a:rPr lang="hu-HU" sz="2400" b="1" dirty="0" smtClean="0"/>
              <a:t>: Kecskeméti  Evangélikus templom</a:t>
            </a:r>
            <a:endParaRPr lang="hu-H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lum contrast="10000"/>
          </a:blip>
          <a:srcRect/>
          <a:stretch>
            <a:fillRect/>
          </a:stretch>
        </p:blipFill>
        <p:spPr bwMode="auto">
          <a:xfrm>
            <a:off x="743574" y="836712"/>
            <a:ext cx="7656851" cy="574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églalap 2"/>
          <p:cNvSpPr/>
          <p:nvPr/>
        </p:nvSpPr>
        <p:spPr>
          <a:xfrm>
            <a:off x="0" y="332656"/>
            <a:ext cx="9144000" cy="404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 smtClean="0"/>
              <a:t>Ybl Miklós</a:t>
            </a:r>
            <a:r>
              <a:rPr lang="hu-HU" sz="2400" b="1" dirty="0" smtClean="0"/>
              <a:t>: Kecskeméti  Evangélikus templom</a:t>
            </a:r>
            <a:r>
              <a:rPr lang="hu-HU" sz="2400" dirty="0" smtClean="0"/>
              <a:t>, (részlet), 1862-1863</a:t>
            </a:r>
            <a:endParaRPr lang="hu-H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796" name="Picture 4" descr="Ybl Miklós | Kecskeméti Evangélikus Templom | Kitervezte.hu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69441" y="692696"/>
            <a:ext cx="7805117" cy="5892951"/>
          </a:xfrm>
          <a:prstGeom prst="rect">
            <a:avLst/>
          </a:prstGeom>
          <a:noFill/>
        </p:spPr>
      </p:pic>
      <p:sp>
        <p:nvSpPr>
          <p:cNvPr id="4" name="Téglalap 3"/>
          <p:cNvSpPr/>
          <p:nvPr/>
        </p:nvSpPr>
        <p:spPr>
          <a:xfrm>
            <a:off x="0" y="18864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400" b="1" u="sng" dirty="0" smtClean="0"/>
              <a:t>Ybl Miklós</a:t>
            </a:r>
            <a:r>
              <a:rPr lang="hu-HU" sz="2400" b="1" dirty="0" smtClean="0"/>
              <a:t>: Kecskeméti  Evangélikus templom,</a:t>
            </a:r>
            <a:r>
              <a:rPr lang="hu-HU" sz="2400" dirty="0" smtClean="0"/>
              <a:t> (részlet), 1862-1863</a:t>
            </a:r>
            <a:endParaRPr lang="hu-H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gogogo.hu/wp-content/uploads/2023/10/Trakostyan-vara-2023.07_88-1024x877.jpg"/>
          <p:cNvPicPr>
            <a:picLocks noChangeAspect="1" noChangeArrowheads="1"/>
          </p:cNvPicPr>
          <p:nvPr/>
        </p:nvPicPr>
        <p:blipFill>
          <a:blip r:embed="rId2" cstate="email">
            <a:lum bright="10000" contrast="20000"/>
          </a:blip>
          <a:srcRect/>
          <a:stretch>
            <a:fillRect/>
          </a:stretch>
        </p:blipFill>
        <p:spPr bwMode="auto">
          <a:xfrm>
            <a:off x="1182838" y="1052736"/>
            <a:ext cx="6778323" cy="5805264"/>
          </a:xfrm>
          <a:prstGeom prst="rect">
            <a:avLst/>
          </a:prstGeom>
          <a:noFill/>
        </p:spPr>
      </p:pic>
      <p:sp>
        <p:nvSpPr>
          <p:cNvPr id="3" name="Téglalap 2"/>
          <p:cNvSpPr/>
          <p:nvPr/>
        </p:nvSpPr>
        <p:spPr>
          <a:xfrm>
            <a:off x="0" y="260648"/>
            <a:ext cx="9144000" cy="7121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dirty="0" err="1" smtClean="0"/>
              <a:t>Trakostyán</a:t>
            </a:r>
            <a:r>
              <a:rPr lang="hu-HU" sz="2400" b="1" dirty="0" smtClean="0"/>
              <a:t> vára </a:t>
            </a:r>
            <a:r>
              <a:rPr lang="hu-HU" sz="2400" dirty="0" smtClean="0"/>
              <a:t>: (részlet) </a:t>
            </a:r>
            <a:r>
              <a:rPr lang="hu-HU" sz="2400" b="1" dirty="0" smtClean="0"/>
              <a:t>,Ismeretlen tervező </a:t>
            </a:r>
          </a:p>
          <a:p>
            <a:pPr algn="ctr">
              <a:lnSpc>
                <a:spcPts val="2400"/>
              </a:lnSpc>
            </a:pPr>
            <a:r>
              <a:rPr lang="hu-HU" sz="2400" b="1" dirty="0" smtClean="0"/>
              <a:t> </a:t>
            </a:r>
            <a:r>
              <a:rPr lang="hu-HU" sz="2400" dirty="0" smtClean="0"/>
              <a:t>(13. sz.), 1840-1862</a:t>
            </a:r>
            <a:endParaRPr lang="hu-H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/>
          <p:cNvSpPr/>
          <p:nvPr/>
        </p:nvSpPr>
        <p:spPr>
          <a:xfrm>
            <a:off x="0" y="332656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400" b="1" u="sng" dirty="0" smtClean="0"/>
              <a:t>Ybl Miklós</a:t>
            </a:r>
            <a:r>
              <a:rPr lang="hu-HU" sz="2400" b="1" dirty="0" smtClean="0"/>
              <a:t>: Kecskeméti  Evangélikus templom, oltár</a:t>
            </a:r>
            <a:endParaRPr lang="hu-HU" sz="2400" dirty="0"/>
          </a:p>
        </p:txBody>
      </p:sp>
      <p:pic>
        <p:nvPicPr>
          <p:cNvPr id="128003" name="Picture 3" descr="Ybl Miklós | Kecskeméti Evangélikus Templom | Kitervezte.hu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9552" y="1052736"/>
            <a:ext cx="8064896" cy="54034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Lehet, hogy egy kép erről: 9 ember és hegedű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536" y="782706"/>
            <a:ext cx="7848872" cy="5886654"/>
          </a:xfrm>
          <a:prstGeom prst="rect">
            <a:avLst/>
          </a:prstGeom>
          <a:noFill/>
        </p:spPr>
      </p:pic>
      <p:sp>
        <p:nvSpPr>
          <p:cNvPr id="3" name="Téglalap 2"/>
          <p:cNvSpPr/>
          <p:nvPr/>
        </p:nvSpPr>
        <p:spPr>
          <a:xfrm>
            <a:off x="0" y="18864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400" b="1" u="sng" dirty="0" smtClean="0"/>
              <a:t>Ybl Miklós</a:t>
            </a:r>
            <a:r>
              <a:rPr lang="hu-HU" sz="2400" b="1" dirty="0" smtClean="0"/>
              <a:t>: Kecskeméti Evangélikus templom</a:t>
            </a:r>
            <a:endParaRPr lang="hu-H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upload.wikimedia.org/wikipedia/commons/thumb/0/0f/Dvorac_Trako%C5%A1%C4%87an_%28Trakostyan_Castle_-_Croatia%29_-_panoramio_%2830%29.jpg/1536px-Dvorac_Trako%C5%A1%C4%87an_%28Trakostyan_Castle_-_Croatia%29_-_panoramio_%2830%29.jpg?uselang=fr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604964" y="0"/>
            <a:ext cx="5143500" cy="6858000"/>
          </a:xfrm>
          <a:prstGeom prst="rect">
            <a:avLst/>
          </a:prstGeom>
          <a:noFill/>
        </p:spPr>
      </p:pic>
      <p:sp>
        <p:nvSpPr>
          <p:cNvPr id="3" name="Téglalap 2"/>
          <p:cNvSpPr/>
          <p:nvPr/>
        </p:nvSpPr>
        <p:spPr>
          <a:xfrm>
            <a:off x="0" y="1484784"/>
            <a:ext cx="406794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dirty="0" err="1" smtClean="0"/>
              <a:t>Trakostyán</a:t>
            </a:r>
            <a:r>
              <a:rPr lang="hu-HU" sz="2400" b="1" dirty="0" smtClean="0"/>
              <a:t> vára</a:t>
            </a:r>
          </a:p>
          <a:p>
            <a:pPr algn="ctr">
              <a:lnSpc>
                <a:spcPts val="2400"/>
              </a:lnSpc>
            </a:pPr>
            <a:r>
              <a:rPr lang="hu-HU" sz="2400" b="1" dirty="0" smtClean="0"/>
              <a:t> Ismeretlen tervező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(részlet) 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(13. sz.) 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1840-1862</a:t>
            </a:r>
            <a:endParaRPr lang="hu-H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s://gogogo.hu/wp-content/uploads/2023/10/Trakostyan-vara-2023.07_147-683x1024.jpg"/>
          <p:cNvPicPr>
            <a:picLocks noChangeAspect="1" noChangeArrowheads="1"/>
          </p:cNvPicPr>
          <p:nvPr/>
        </p:nvPicPr>
        <p:blipFill>
          <a:blip r:embed="rId2" cstate="email">
            <a:lum bright="10000" contrast="30000"/>
          </a:blip>
          <a:srcRect/>
          <a:stretch>
            <a:fillRect/>
          </a:stretch>
        </p:blipFill>
        <p:spPr bwMode="auto">
          <a:xfrm>
            <a:off x="4080214" y="0"/>
            <a:ext cx="4574232" cy="6858000"/>
          </a:xfrm>
          <a:prstGeom prst="rect">
            <a:avLst/>
          </a:prstGeom>
          <a:noFill/>
        </p:spPr>
      </p:pic>
      <p:sp>
        <p:nvSpPr>
          <p:cNvPr id="5" name="Téglalap 4"/>
          <p:cNvSpPr/>
          <p:nvPr/>
        </p:nvSpPr>
        <p:spPr>
          <a:xfrm>
            <a:off x="0" y="1484784"/>
            <a:ext cx="406794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dirty="0" err="1" smtClean="0"/>
              <a:t>Trakostyán</a:t>
            </a:r>
            <a:r>
              <a:rPr lang="hu-HU" sz="2400" b="1" dirty="0" smtClean="0"/>
              <a:t> vára</a:t>
            </a:r>
          </a:p>
          <a:p>
            <a:pPr algn="ctr">
              <a:lnSpc>
                <a:spcPts val="2400"/>
              </a:lnSpc>
            </a:pPr>
            <a:r>
              <a:rPr lang="hu-HU" sz="2400" b="1" dirty="0" smtClean="0"/>
              <a:t> Ismeretlen tervező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(részlet) 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(13. sz.) 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1840-1862</a:t>
            </a:r>
            <a:endParaRPr lang="hu-H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170" name="Picture 2" descr="File:Dvorac Trakoscan (15)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11960" y="0"/>
            <a:ext cx="4805772" cy="6407696"/>
          </a:xfrm>
          <a:prstGeom prst="rect">
            <a:avLst/>
          </a:prstGeom>
          <a:noFill/>
        </p:spPr>
      </p:pic>
      <p:sp>
        <p:nvSpPr>
          <p:cNvPr id="3" name="Téglalap 2"/>
          <p:cNvSpPr/>
          <p:nvPr/>
        </p:nvSpPr>
        <p:spPr>
          <a:xfrm>
            <a:off x="0" y="1484784"/>
            <a:ext cx="406794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dirty="0" err="1" smtClean="0"/>
              <a:t>Trakostyán</a:t>
            </a:r>
            <a:r>
              <a:rPr lang="hu-HU" sz="2400" b="1" dirty="0" smtClean="0"/>
              <a:t> vára</a:t>
            </a:r>
          </a:p>
          <a:p>
            <a:pPr algn="ctr">
              <a:lnSpc>
                <a:spcPts val="2400"/>
              </a:lnSpc>
            </a:pPr>
            <a:r>
              <a:rPr lang="hu-HU" sz="2400" b="1" dirty="0" smtClean="0"/>
              <a:t> Ismeretlen tervező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(részlet) 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(13. sz.) 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1840-1862</a:t>
            </a:r>
            <a:endParaRPr lang="hu-H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gogogo.hu/wp-content/uploads/2023/10/Trakostyan-vara-2023.07_47-1024x683.jpg"/>
          <p:cNvPicPr>
            <a:picLocks noChangeAspect="1" noChangeArrowheads="1"/>
          </p:cNvPicPr>
          <p:nvPr/>
        </p:nvPicPr>
        <p:blipFill>
          <a:blip r:embed="rId2" cstate="email">
            <a:lum bright="20000" contrast="10000"/>
          </a:blip>
          <a:srcRect/>
          <a:stretch>
            <a:fillRect/>
          </a:stretch>
        </p:blipFill>
        <p:spPr bwMode="auto">
          <a:xfrm>
            <a:off x="575608" y="1268760"/>
            <a:ext cx="7992783" cy="5331125"/>
          </a:xfrm>
          <a:prstGeom prst="rect">
            <a:avLst/>
          </a:prstGeom>
          <a:noFill/>
        </p:spPr>
      </p:pic>
      <p:sp>
        <p:nvSpPr>
          <p:cNvPr id="3" name="Téglalap 2"/>
          <p:cNvSpPr/>
          <p:nvPr/>
        </p:nvSpPr>
        <p:spPr>
          <a:xfrm>
            <a:off x="0" y="260648"/>
            <a:ext cx="9144000" cy="10199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dirty="0" err="1" smtClean="0"/>
              <a:t>Trakostyán</a:t>
            </a:r>
            <a:r>
              <a:rPr lang="hu-HU" sz="2400" b="1" dirty="0" smtClean="0"/>
              <a:t> vára:  Ismeretlen tervező, </a:t>
            </a:r>
            <a:r>
              <a:rPr lang="hu-HU" sz="2400" dirty="0" smtClean="0"/>
              <a:t>(részlet), (13. sz.), 1840-1862 A kastély összes védőműve jellegzetesen fogazott falkoronát és teraszt kapott</a:t>
            </a:r>
            <a:endParaRPr lang="hu-H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https://gogogo.hu/wp-content/uploads/2023/10/Trakostyan-vara-2023.07_144-1024x768.jpg"/>
          <p:cNvPicPr>
            <a:picLocks noChangeAspect="1" noChangeArrowheads="1"/>
          </p:cNvPicPr>
          <p:nvPr/>
        </p:nvPicPr>
        <p:blipFill>
          <a:blip r:embed="rId2" cstate="email">
            <a:lum bright="10000"/>
          </a:blip>
          <a:srcRect/>
          <a:stretch>
            <a:fillRect/>
          </a:stretch>
        </p:blipFill>
        <p:spPr bwMode="auto">
          <a:xfrm>
            <a:off x="549424" y="824136"/>
            <a:ext cx="8045152" cy="6033864"/>
          </a:xfrm>
          <a:prstGeom prst="rect">
            <a:avLst/>
          </a:prstGeom>
          <a:noFill/>
        </p:spPr>
      </p:pic>
      <p:sp>
        <p:nvSpPr>
          <p:cNvPr id="3" name="Téglalap 2"/>
          <p:cNvSpPr/>
          <p:nvPr/>
        </p:nvSpPr>
        <p:spPr>
          <a:xfrm>
            <a:off x="0" y="260648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400" b="1" dirty="0" err="1" smtClean="0"/>
              <a:t>Trakostyán</a:t>
            </a:r>
            <a:r>
              <a:rPr lang="hu-HU" sz="2400" b="1" dirty="0" smtClean="0"/>
              <a:t> vára - belsőtér: Ismeretlen tervező, </a:t>
            </a:r>
            <a:r>
              <a:rPr lang="hu-HU" sz="2400" dirty="0" smtClean="0"/>
              <a:t>(13. sz.), 1840-1862</a:t>
            </a:r>
            <a:endParaRPr lang="hu-H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0" y="404664"/>
            <a:ext cx="9144000" cy="404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dirty="0" err="1" smtClean="0"/>
              <a:t>Trakostyán</a:t>
            </a:r>
            <a:r>
              <a:rPr lang="hu-HU" sz="2400" b="1" dirty="0" smtClean="0"/>
              <a:t> vára:</a:t>
            </a:r>
            <a:r>
              <a:rPr lang="hu-HU" sz="2400" dirty="0" smtClean="0"/>
              <a:t> </a:t>
            </a:r>
            <a:r>
              <a:rPr lang="hu-HU" sz="2400" b="1" dirty="0" err="1" smtClean="0"/>
              <a:t>Draskovich</a:t>
            </a:r>
            <a:r>
              <a:rPr lang="hu-HU" sz="2400" b="1" dirty="0" smtClean="0"/>
              <a:t> család címere.  Ismeretlen tervező</a:t>
            </a:r>
          </a:p>
        </p:txBody>
      </p:sp>
      <p:pic>
        <p:nvPicPr>
          <p:cNvPr id="15362" name="Picture 2" descr="https://upload.wikimedia.org/wikipedia/commons/a/a9/Grb_obitelji_Dra%C5%A1kovi%C4%87_Trako%C5%A1%C4%87an.jpg?uselang=fr"/>
          <p:cNvPicPr>
            <a:picLocks noChangeAspect="1" noChangeArrowheads="1"/>
          </p:cNvPicPr>
          <p:nvPr/>
        </p:nvPicPr>
        <p:blipFill>
          <a:blip r:embed="rId2" cstate="email">
            <a:lum bright="10000" contrast="10000"/>
          </a:blip>
          <a:srcRect/>
          <a:stretch>
            <a:fillRect/>
          </a:stretch>
        </p:blipFill>
        <p:spPr bwMode="auto">
          <a:xfrm>
            <a:off x="305780" y="1484784"/>
            <a:ext cx="8532440" cy="44724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/>
          <p:cNvSpPr/>
          <p:nvPr/>
        </p:nvSpPr>
        <p:spPr>
          <a:xfrm>
            <a:off x="0" y="2996952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4000" dirty="0" smtClean="0"/>
              <a:t> </a:t>
            </a:r>
            <a:endParaRPr lang="hu-HU" sz="4000" b="1" dirty="0" smtClean="0"/>
          </a:p>
        </p:txBody>
      </p:sp>
      <p:sp>
        <p:nvSpPr>
          <p:cNvPr id="5" name="Téglalap 4"/>
          <p:cNvSpPr/>
          <p:nvPr/>
        </p:nvSpPr>
        <p:spPr>
          <a:xfrm>
            <a:off x="0" y="1628800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4000" b="1" dirty="0" smtClean="0">
                <a:latin typeface="Arial Black" pitchFamily="34" charset="0"/>
              </a:rPr>
              <a:t>UNGER-HÁZ, BUDAPEST</a:t>
            </a:r>
          </a:p>
          <a:p>
            <a:pPr algn="ctr"/>
            <a:r>
              <a:rPr lang="hu-HU" sz="4000" b="1" dirty="0" smtClean="0">
                <a:latin typeface="Arial Black" pitchFamily="34" charset="0"/>
              </a:rPr>
              <a:t> 1852 </a:t>
            </a:r>
            <a:endParaRPr lang="hu-HU" sz="4000" dirty="0">
              <a:latin typeface="Arial Black" pitchFamily="34" charset="0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755576" y="3645024"/>
            <a:ext cx="80648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>
                <a:latin typeface="Arial Black" pitchFamily="34" charset="0"/>
              </a:rPr>
              <a:t>TERVEZŐ:                         YBL MIKLÓS</a:t>
            </a:r>
          </a:p>
          <a:p>
            <a:r>
              <a:rPr lang="hu-HU" sz="2400" b="1" dirty="0" smtClean="0">
                <a:latin typeface="Arial Black" pitchFamily="34" charset="0"/>
              </a:rPr>
              <a:t>ÉPÍTÉSZ:                           WAGNER JÁNOS                          </a:t>
            </a:r>
            <a:endParaRPr lang="hu-HU" sz="2400" b="1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0" y="1628800"/>
            <a:ext cx="91440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4000" b="1" dirty="0" smtClean="0">
                <a:latin typeface="Arial Black" pitchFamily="34" charset="0"/>
              </a:rPr>
              <a:t>MAGYAR ROMANTIKUS STÍLUSÚ</a:t>
            </a:r>
          </a:p>
          <a:p>
            <a:pPr algn="ctr"/>
            <a:r>
              <a:rPr lang="hu-HU" sz="4000" b="1" dirty="0" smtClean="0">
                <a:latin typeface="Arial Black" pitchFamily="34" charset="0"/>
              </a:rPr>
              <a:t> VILÁGI ÉPÍTÉSZET</a:t>
            </a:r>
          </a:p>
          <a:p>
            <a:pPr algn="ctr"/>
            <a:r>
              <a:rPr lang="hu-HU" sz="4000" b="1" dirty="0" smtClean="0">
                <a:latin typeface="Arial Black" pitchFamily="34" charset="0"/>
              </a:rPr>
              <a:t> (</a:t>
            </a:r>
            <a:r>
              <a:rPr lang="hu-HU" sz="2800" b="1" dirty="0" smtClean="0">
                <a:latin typeface="Arial Black" pitchFamily="34" charset="0"/>
              </a:rPr>
              <a:t>KÖZÉPÜLET</a:t>
            </a:r>
          </a:p>
          <a:p>
            <a:pPr algn="ctr"/>
            <a:r>
              <a:rPr lang="hu-HU" sz="2800" b="1" dirty="0" smtClean="0">
                <a:latin typeface="Arial Black" pitchFamily="34" charset="0"/>
              </a:rPr>
              <a:t> KASTÉLY, PALOTA, LAKÓHÁZ STB</a:t>
            </a:r>
            <a:r>
              <a:rPr lang="hu-HU" sz="4000" b="1" dirty="0" smtClean="0">
                <a:latin typeface="Arial Black" pitchFamily="34" charset="0"/>
              </a:rPr>
              <a:t>.)</a:t>
            </a:r>
            <a:endParaRPr lang="hu-HU" sz="4000" b="1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395536" y="620688"/>
            <a:ext cx="835292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dirty="0" smtClean="0"/>
              <a:t>Az </a:t>
            </a:r>
            <a:r>
              <a:rPr lang="hu-HU" sz="2400" b="1" dirty="0" smtClean="0"/>
              <a:t>Unger-ház</a:t>
            </a:r>
            <a:r>
              <a:rPr lang="hu-HU" sz="2400" dirty="0" smtClean="0"/>
              <a:t> egy kétemeletes, kéthomlokzatos átjáró-ház,  </a:t>
            </a:r>
          </a:p>
          <a:p>
            <a:r>
              <a:rPr lang="hu-HU" sz="2400" dirty="0" smtClean="0"/>
              <a:t>Budapest V. kerületében.  </a:t>
            </a:r>
          </a:p>
          <a:p>
            <a:r>
              <a:rPr lang="hu-HU" sz="2400" dirty="0" smtClean="0"/>
              <a:t>Elülső homlokzata a Múzeum körútra, hátsó homlokzata pedig a Magyar utcára néz.</a:t>
            </a:r>
            <a:r>
              <a:rPr lang="hu-HU" sz="2400" baseline="30000" dirty="0" smtClean="0"/>
              <a:t> </a:t>
            </a:r>
          </a:p>
          <a:p>
            <a:r>
              <a:rPr lang="hu-HU" sz="2400" dirty="0" smtClean="0"/>
              <a:t>Unger Henrik megbízásából, Ybl Miklós tervei alapján, Wagner János kivitelezésében épült 1852-1853 körül. </a:t>
            </a:r>
          </a:p>
          <a:p>
            <a:endParaRPr lang="hu-HU" sz="2400" dirty="0" smtClean="0"/>
          </a:p>
          <a:p>
            <a:r>
              <a:rPr lang="hu-HU" sz="2400" dirty="0" smtClean="0"/>
              <a:t> A telek szabálytalan T-betű alakja miatt maga a bérház is hasonló alaprajzra épült.</a:t>
            </a:r>
            <a:r>
              <a:rPr lang="hu-HU" sz="2400" baseline="30000" dirty="0" smtClean="0"/>
              <a:t> </a:t>
            </a:r>
          </a:p>
          <a:p>
            <a:r>
              <a:rPr lang="hu-HU" sz="2400" dirty="0" smtClean="0"/>
              <a:t>Ybl Miklós sok stílus keveréséből alkotta meg a ház egyedi kinézetét: egyaránt találhatóak benne bizánci  gót, mór </a:t>
            </a:r>
          </a:p>
          <a:p>
            <a:r>
              <a:rPr lang="hu-HU" sz="2400" dirty="0" smtClean="0"/>
              <a:t>reneszánsz és romantikus elemek is. </a:t>
            </a:r>
          </a:p>
          <a:p>
            <a:r>
              <a:rPr lang="hu-HU" sz="2400" dirty="0" smtClean="0"/>
              <a:t> Az udvaron fakocka burkolat található, a legrégebbi a fővárosban.</a:t>
            </a:r>
            <a:endParaRPr lang="hu-H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estbuda.hu/gallery/1703/unger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853952" y="908720"/>
            <a:ext cx="5436096" cy="3528392"/>
          </a:xfrm>
          <a:prstGeom prst="rect">
            <a:avLst/>
          </a:prstGeom>
          <a:noFill/>
        </p:spPr>
      </p:pic>
      <p:sp>
        <p:nvSpPr>
          <p:cNvPr id="3" name="Téglalap 2"/>
          <p:cNvSpPr/>
          <p:nvPr/>
        </p:nvSpPr>
        <p:spPr>
          <a:xfrm>
            <a:off x="0" y="260648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400" b="1" u="sng" dirty="0" smtClean="0"/>
              <a:t>Ybl Miklós</a:t>
            </a:r>
            <a:r>
              <a:rPr lang="hu-HU" sz="2400" b="1" dirty="0" smtClean="0"/>
              <a:t>: Unger-ház, 1852, A felújítási terv</a:t>
            </a:r>
            <a:endParaRPr lang="hu-HU" sz="2400" dirty="0"/>
          </a:p>
        </p:txBody>
      </p:sp>
      <p:sp>
        <p:nvSpPr>
          <p:cNvPr id="4" name="Téglalap 3"/>
          <p:cNvSpPr/>
          <p:nvPr/>
        </p:nvSpPr>
        <p:spPr>
          <a:xfrm>
            <a:off x="395536" y="4549676"/>
            <a:ext cx="835292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dirty="0" smtClean="0"/>
              <a:t>Pár éve felröppentek a hírek egy műemléki rekonstrukcióról, amit a társasház tulajdonosa annyira komolyan gondolt, hogy az építészcsapat művészettörténészekkel és restaurátorokkal közösen dolgozta ki a felújítás és a bővítés terveit. Ebből végül semmi nem lett, és Ybl Miklós első pesti és egyik legszebb épülete azóta is várja a szebb napokat.</a:t>
            </a:r>
            <a:endParaRPr lang="hu-H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7506" name="Picture 2" descr="https://pestbuda.hu/uploads/media/news/0001/01/thumb_788_news_big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6582" y="1772816"/>
            <a:ext cx="8910836" cy="4455418"/>
          </a:xfrm>
          <a:prstGeom prst="rect">
            <a:avLst/>
          </a:prstGeom>
          <a:noFill/>
        </p:spPr>
      </p:pic>
      <p:sp>
        <p:nvSpPr>
          <p:cNvPr id="3" name="Téglalap 2"/>
          <p:cNvSpPr/>
          <p:nvPr/>
        </p:nvSpPr>
        <p:spPr>
          <a:xfrm>
            <a:off x="0" y="54868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400" b="1" u="sng" dirty="0" smtClean="0"/>
              <a:t>Ybl Miklós</a:t>
            </a:r>
            <a:r>
              <a:rPr lang="hu-HU" sz="2400" b="1" dirty="0" smtClean="0"/>
              <a:t>: Unger-ház, 1852, A felújítás után - elképzelés</a:t>
            </a:r>
            <a:endParaRPr lang="hu-H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3170" name="Picture 2" descr="https://welovebudapest.com/i/ad/ungerhaz-221108-majorkata-40.exact1980w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5197" y="1435596"/>
            <a:ext cx="8133606" cy="5422404"/>
          </a:xfrm>
          <a:prstGeom prst="rect">
            <a:avLst/>
          </a:prstGeom>
          <a:noFill/>
        </p:spPr>
      </p:pic>
      <p:sp>
        <p:nvSpPr>
          <p:cNvPr id="3" name="Téglalap 2"/>
          <p:cNvSpPr/>
          <p:nvPr/>
        </p:nvSpPr>
        <p:spPr>
          <a:xfrm>
            <a:off x="0" y="620688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400" b="1" u="sng" dirty="0" smtClean="0"/>
              <a:t>Ybl Miklós</a:t>
            </a:r>
            <a:r>
              <a:rPr lang="hu-HU" sz="2400" b="1" dirty="0" smtClean="0"/>
              <a:t>: Unger-ház, </a:t>
            </a:r>
            <a:r>
              <a:rPr lang="hu-HU" sz="2400" dirty="0" smtClean="0"/>
              <a:t>1852, </a:t>
            </a:r>
            <a:r>
              <a:rPr lang="hu-HU" sz="2400" b="1" dirty="0" smtClean="0"/>
              <a:t>A felújítás előtti - valóság</a:t>
            </a:r>
            <a:endParaRPr lang="hu-H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1122" name="Picture 2" descr="https://welovebudapest.com/i/99/ungerhaz-221108-majorkata-44.exact1980w.jpg"/>
          <p:cNvPicPr>
            <a:picLocks noChangeAspect="1" noChangeArrowheads="1"/>
          </p:cNvPicPr>
          <p:nvPr/>
        </p:nvPicPr>
        <p:blipFill>
          <a:blip r:embed="rId2" cstate="email">
            <a:lum/>
          </a:blip>
          <a:srcRect/>
          <a:stretch>
            <a:fillRect/>
          </a:stretch>
        </p:blipFill>
        <p:spPr bwMode="auto">
          <a:xfrm>
            <a:off x="791326" y="908720"/>
            <a:ext cx="7561347" cy="5688632"/>
          </a:xfrm>
          <a:prstGeom prst="rect">
            <a:avLst/>
          </a:prstGeom>
          <a:noFill/>
        </p:spPr>
      </p:pic>
      <p:sp>
        <p:nvSpPr>
          <p:cNvPr id="3" name="Téglalap 2"/>
          <p:cNvSpPr/>
          <p:nvPr/>
        </p:nvSpPr>
        <p:spPr>
          <a:xfrm>
            <a:off x="0" y="260648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400" b="1" u="sng" dirty="0" smtClean="0"/>
              <a:t>Ybl Miklós</a:t>
            </a:r>
            <a:r>
              <a:rPr lang="hu-HU" sz="2400" b="1" dirty="0" smtClean="0"/>
              <a:t>: Unger-ház,</a:t>
            </a:r>
            <a:r>
              <a:rPr lang="hu-HU" sz="2400" dirty="0" smtClean="0"/>
              <a:t>  </a:t>
            </a:r>
            <a:r>
              <a:rPr lang="hu-HU" sz="2400" b="1" dirty="0" smtClean="0"/>
              <a:t>csillagos pártázat,</a:t>
            </a:r>
            <a:r>
              <a:rPr lang="hu-HU" sz="2400" dirty="0" smtClean="0"/>
              <a:t>1852</a:t>
            </a:r>
            <a:endParaRPr lang="hu-H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5218" name="Picture 2" descr="Fotó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99077" y="836712"/>
            <a:ext cx="7745845" cy="5809384"/>
          </a:xfrm>
          <a:prstGeom prst="rect">
            <a:avLst/>
          </a:prstGeom>
          <a:noFill/>
        </p:spPr>
      </p:pic>
      <p:sp>
        <p:nvSpPr>
          <p:cNvPr id="4" name="Téglalap 3"/>
          <p:cNvSpPr/>
          <p:nvPr/>
        </p:nvSpPr>
        <p:spPr>
          <a:xfrm>
            <a:off x="0" y="260648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400" b="1" u="sng" dirty="0" smtClean="0"/>
              <a:t>Ybl Miklós</a:t>
            </a:r>
            <a:r>
              <a:rPr lang="hu-HU" sz="2400" b="1" dirty="0" smtClean="0"/>
              <a:t>: Unger-ház,</a:t>
            </a:r>
            <a:r>
              <a:rPr lang="hu-HU" sz="2400" dirty="0" smtClean="0"/>
              <a:t>1852</a:t>
            </a:r>
            <a:endParaRPr lang="hu-H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1362" name="Picture 2" descr="Fotó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79015" y="0"/>
            <a:ext cx="6420969" cy="6858000"/>
          </a:xfrm>
          <a:prstGeom prst="rect">
            <a:avLst/>
          </a:prstGeom>
          <a:noFill/>
        </p:spPr>
      </p:pic>
      <p:sp>
        <p:nvSpPr>
          <p:cNvPr id="3" name="Téglalap 2"/>
          <p:cNvSpPr/>
          <p:nvPr/>
        </p:nvSpPr>
        <p:spPr>
          <a:xfrm>
            <a:off x="0" y="1052736"/>
            <a:ext cx="255577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 smtClean="0"/>
              <a:t>Ybl Miklós</a:t>
            </a:r>
            <a:endParaRPr lang="hu-HU" sz="2400" b="1" dirty="0" smtClean="0"/>
          </a:p>
          <a:p>
            <a:pPr algn="ctr">
              <a:lnSpc>
                <a:spcPts val="2400"/>
              </a:lnSpc>
            </a:pPr>
            <a:r>
              <a:rPr lang="hu-HU" sz="2400" b="1" dirty="0" smtClean="0"/>
              <a:t> Unger-ház</a:t>
            </a:r>
          </a:p>
          <a:p>
            <a:pPr algn="ctr">
              <a:lnSpc>
                <a:spcPts val="2400"/>
              </a:lnSpc>
            </a:pPr>
            <a:r>
              <a:rPr lang="hu-HU" sz="2400" b="1" dirty="0" smtClean="0"/>
              <a:t>Múzeum  körúti homlokzat 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1852</a:t>
            </a:r>
            <a:endParaRPr lang="hu-H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1602" name="Picture 2" descr="https://static.wixstatic.com/media/1690d0_743a1c0f512d4334b48abec75ed89ad0~mv2_d_5184_3456_s_4_2.jpg/v1/fill/w_555,h_370,al_c,q_80,usm_0.66_1.00_0.01,enc_auto/1690d0_743a1c0f512d4334b48abec75ed89ad0~mv2_d_5184_3456_s_4_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08632" y="836712"/>
            <a:ext cx="8532945" cy="5688632"/>
          </a:xfrm>
          <a:prstGeom prst="rect">
            <a:avLst/>
          </a:prstGeom>
          <a:noFill/>
        </p:spPr>
      </p:pic>
      <p:sp>
        <p:nvSpPr>
          <p:cNvPr id="3" name="Téglalap 2"/>
          <p:cNvSpPr/>
          <p:nvPr/>
        </p:nvSpPr>
        <p:spPr>
          <a:xfrm>
            <a:off x="0" y="332656"/>
            <a:ext cx="9144000" cy="404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 smtClean="0"/>
              <a:t>Ybl Miklós: </a:t>
            </a:r>
            <a:r>
              <a:rPr lang="hu-HU" sz="2400" b="1" dirty="0" smtClean="0"/>
              <a:t>Unger-ház, Múzeum  körúti bejárat,</a:t>
            </a:r>
            <a:r>
              <a:rPr lang="hu-HU" sz="2400" dirty="0" smtClean="0"/>
              <a:t>1852</a:t>
            </a:r>
            <a:endParaRPr lang="hu-H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0578" name="Picture 2" descr="C:\Users\User\Downloads\mg_3206.jpg"/>
          <p:cNvPicPr>
            <a:picLocks noChangeAspect="1" noChangeArrowheads="1"/>
          </p:cNvPicPr>
          <p:nvPr/>
        </p:nvPicPr>
        <p:blipFill>
          <a:blip r:embed="rId2" cstate="email">
            <a:lum contrast="20000"/>
          </a:blip>
          <a:srcRect/>
          <a:stretch>
            <a:fillRect/>
          </a:stretch>
        </p:blipFill>
        <p:spPr bwMode="auto">
          <a:xfrm>
            <a:off x="234045" y="764704"/>
            <a:ext cx="8675909" cy="5786764"/>
          </a:xfrm>
          <a:prstGeom prst="rect">
            <a:avLst/>
          </a:prstGeom>
          <a:noFill/>
        </p:spPr>
      </p:pic>
      <p:sp>
        <p:nvSpPr>
          <p:cNvPr id="3" name="Téglalap 2"/>
          <p:cNvSpPr/>
          <p:nvPr/>
        </p:nvSpPr>
        <p:spPr>
          <a:xfrm>
            <a:off x="0" y="260648"/>
            <a:ext cx="9144000" cy="404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 smtClean="0"/>
              <a:t>Ybl Miklós</a:t>
            </a:r>
            <a:r>
              <a:rPr lang="hu-HU" sz="2400" b="1" dirty="0" smtClean="0"/>
              <a:t>:  Unger-ház  Magyar utcai kapu, </a:t>
            </a:r>
            <a:r>
              <a:rPr lang="hu-HU" sz="2400" dirty="0" smtClean="0"/>
              <a:t>1852</a:t>
            </a:r>
            <a:endParaRPr lang="hu-H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tatic.wixstatic.com/media/1690d0_ac93d254bfc3437092736ebc9d8485f2~mv2_d_5184_3456_s_4_2.jpg/v1/fill/w_555,h_370,al_c,q_80,usm_0.66_1.00_0.01,enc_auto/1690d0_ac93d254bfc3437092736ebc9d8485f2~mv2_d_5184_3456_s_4_2.jpg"/>
          <p:cNvPicPr>
            <a:picLocks noChangeAspect="1" noChangeArrowheads="1"/>
          </p:cNvPicPr>
          <p:nvPr/>
        </p:nvPicPr>
        <p:blipFill>
          <a:blip r:embed="rId2" cstate="email">
            <a:lum contrast="10000"/>
          </a:blip>
          <a:srcRect/>
          <a:stretch>
            <a:fillRect/>
          </a:stretch>
        </p:blipFill>
        <p:spPr bwMode="auto">
          <a:xfrm>
            <a:off x="253502" y="836712"/>
            <a:ext cx="8636996" cy="5757999"/>
          </a:xfrm>
          <a:prstGeom prst="rect">
            <a:avLst/>
          </a:prstGeom>
          <a:noFill/>
        </p:spPr>
      </p:pic>
      <p:sp>
        <p:nvSpPr>
          <p:cNvPr id="3" name="Téglalap 2"/>
          <p:cNvSpPr/>
          <p:nvPr/>
        </p:nvSpPr>
        <p:spPr>
          <a:xfrm>
            <a:off x="0" y="260648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400" b="1" u="sng" dirty="0" smtClean="0"/>
              <a:t>Ybl Miklós</a:t>
            </a:r>
            <a:r>
              <a:rPr lang="hu-HU" sz="2400" b="1" dirty="0" smtClean="0"/>
              <a:t>: </a:t>
            </a:r>
            <a:r>
              <a:rPr lang="hu-HU" sz="2400" b="1" dirty="0" err="1" smtClean="0"/>
              <a:t>Unger-ház-udvara</a:t>
            </a:r>
            <a:r>
              <a:rPr lang="hu-HU" sz="2400" b="1" dirty="0" smtClean="0"/>
              <a:t>, </a:t>
            </a:r>
            <a:r>
              <a:rPr lang="hu-HU" sz="2400" dirty="0" smtClean="0"/>
              <a:t>1852</a:t>
            </a:r>
            <a:endParaRPr lang="hu-H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/>
          <p:cNvSpPr/>
          <p:nvPr/>
        </p:nvSpPr>
        <p:spPr>
          <a:xfrm>
            <a:off x="179512" y="2060848"/>
            <a:ext cx="878497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4000" b="1" dirty="0" smtClean="0">
                <a:latin typeface="Arial Black" pitchFamily="34" charset="0"/>
              </a:rPr>
              <a:t>TRAKOSTYÁN VÁRA</a:t>
            </a:r>
          </a:p>
          <a:p>
            <a:pPr algn="ctr"/>
            <a:r>
              <a:rPr lang="hu-HU" sz="4000" b="1" dirty="0" smtClean="0">
                <a:latin typeface="Arial Black" pitchFamily="34" charset="0"/>
              </a:rPr>
              <a:t> </a:t>
            </a:r>
            <a:r>
              <a:rPr lang="hu-HU" sz="2800" b="1" dirty="0" smtClean="0">
                <a:latin typeface="Arial Black" pitchFamily="34" charset="0"/>
              </a:rPr>
              <a:t>13. SZÁZAD </a:t>
            </a:r>
          </a:p>
          <a:p>
            <a:pPr algn="ctr"/>
            <a:r>
              <a:rPr lang="hu-HU" sz="4000" b="1" dirty="0" smtClean="0">
                <a:latin typeface="Arial Black" pitchFamily="34" charset="0"/>
              </a:rPr>
              <a:t>ROMANRIKUS ÁTÉPÍTÉS</a:t>
            </a:r>
          </a:p>
          <a:p>
            <a:pPr algn="ctr"/>
            <a:r>
              <a:rPr lang="hu-HU" sz="4000" b="1" dirty="0" smtClean="0">
                <a:latin typeface="Arial Black" pitchFamily="34" charset="0"/>
              </a:rPr>
              <a:t> </a:t>
            </a:r>
            <a:r>
              <a:rPr lang="hu-HU" sz="2800" b="1" dirty="0" smtClean="0">
                <a:latin typeface="Arial Black" pitchFamily="34" charset="0"/>
              </a:rPr>
              <a:t>1840 – 1862</a:t>
            </a:r>
          </a:p>
          <a:p>
            <a:pPr algn="ctr"/>
            <a:r>
              <a:rPr lang="hu-HU" sz="2800" b="1" dirty="0" smtClean="0">
                <a:latin typeface="Arial Black" pitchFamily="34" charset="0"/>
              </a:rPr>
              <a:t>ISMERETLEN GRACZI TERVEZŐ</a:t>
            </a:r>
          </a:p>
          <a:p>
            <a:r>
              <a:rPr lang="hu-HU" sz="4000" b="1" dirty="0" smtClean="0"/>
              <a:t> </a:t>
            </a:r>
          </a:p>
          <a:p>
            <a:endParaRPr lang="hu-HU" sz="4000" b="1" dirty="0" smtClean="0"/>
          </a:p>
          <a:p>
            <a:r>
              <a:rPr lang="hu-HU" sz="4000" b="1" dirty="0" smtClean="0"/>
              <a:t> </a:t>
            </a:r>
            <a:endParaRPr lang="hu-H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9314" name="Picture 2" descr="https://welovebudapest.com/i/d3/ungerhaz-221108-majorkata-66.exact1980w.jpg"/>
          <p:cNvPicPr>
            <a:picLocks noChangeAspect="1" noChangeArrowheads="1"/>
          </p:cNvPicPr>
          <p:nvPr/>
        </p:nvPicPr>
        <p:blipFill>
          <a:blip r:embed="rId2" cstate="email">
            <a:lum bright="20000" contrast="40000"/>
          </a:blip>
          <a:srcRect/>
          <a:stretch>
            <a:fillRect/>
          </a:stretch>
        </p:blipFill>
        <p:spPr bwMode="auto">
          <a:xfrm>
            <a:off x="197943" y="836712"/>
            <a:ext cx="8748114" cy="5832077"/>
          </a:xfrm>
          <a:prstGeom prst="rect">
            <a:avLst/>
          </a:prstGeom>
          <a:noFill/>
        </p:spPr>
      </p:pic>
      <p:sp>
        <p:nvSpPr>
          <p:cNvPr id="3" name="Téglalap 2"/>
          <p:cNvSpPr/>
          <p:nvPr/>
        </p:nvSpPr>
        <p:spPr>
          <a:xfrm>
            <a:off x="0" y="260648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400" b="1" u="sng" dirty="0" smtClean="0"/>
              <a:t>Ybl Miklós</a:t>
            </a:r>
            <a:r>
              <a:rPr lang="hu-HU" sz="2400" b="1" dirty="0" smtClean="0"/>
              <a:t>: Unger-ház, lépcső </a:t>
            </a:r>
            <a:r>
              <a:rPr lang="hu-HU" sz="2400" dirty="0" smtClean="0"/>
              <a:t>1852</a:t>
            </a:r>
            <a:endParaRPr lang="hu-H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0" y="1628800"/>
            <a:ext cx="914400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4000" b="1" dirty="0" smtClean="0">
                <a:latin typeface="Arial Black" pitchFamily="34" charset="0"/>
              </a:rPr>
              <a:t>PICHLER HÁZ, BUDAPEST</a:t>
            </a:r>
          </a:p>
          <a:p>
            <a:pPr algn="ctr"/>
            <a:r>
              <a:rPr lang="hu-HU" sz="4000" b="1" dirty="0" smtClean="0">
                <a:latin typeface="Arial Black" pitchFamily="34" charset="0"/>
              </a:rPr>
              <a:t> </a:t>
            </a:r>
            <a:r>
              <a:rPr lang="hu-HU" sz="2800" b="1" dirty="0" smtClean="0">
                <a:latin typeface="Arial Black" pitchFamily="34" charset="0"/>
              </a:rPr>
              <a:t>Hercegprímás utca 9 </a:t>
            </a:r>
          </a:p>
          <a:p>
            <a:pPr algn="ctr"/>
            <a:r>
              <a:rPr lang="hu-HU" sz="3200" b="1" dirty="0" smtClean="0">
                <a:latin typeface="Arial Black" pitchFamily="34" charset="0"/>
              </a:rPr>
              <a:t>1855-1857</a:t>
            </a:r>
          </a:p>
          <a:p>
            <a:pPr algn="ctr"/>
            <a:r>
              <a:rPr lang="hu-HU" sz="2800" b="1" dirty="0" smtClean="0">
                <a:latin typeface="Arial Black" pitchFamily="34" charset="0"/>
              </a:rPr>
              <a:t>TERVEZŐ</a:t>
            </a:r>
            <a:r>
              <a:rPr lang="hu-HU" sz="4000" b="1" dirty="0" smtClean="0">
                <a:latin typeface="Arial Black" pitchFamily="34" charset="0"/>
              </a:rPr>
              <a:t>:  </a:t>
            </a:r>
            <a:r>
              <a:rPr lang="hu-HU" sz="3200" b="1" dirty="0" smtClean="0">
                <a:latin typeface="Arial Black" pitchFamily="34" charset="0"/>
              </a:rPr>
              <a:t>WIESER FERENC</a:t>
            </a:r>
            <a:endParaRPr lang="hu-HU" sz="3200" b="1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179512" y="764704"/>
            <a:ext cx="871296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dirty="0" smtClean="0"/>
              <a:t>Háromemeletes, romantikus sarokház az egykori </a:t>
            </a:r>
            <a:r>
              <a:rPr lang="hu-HU" sz="2400" dirty="0" err="1" smtClean="0"/>
              <a:t>Pichler</a:t>
            </a:r>
            <a:r>
              <a:rPr lang="hu-HU" sz="2400" dirty="0" smtClean="0"/>
              <a:t> bérház, </a:t>
            </a:r>
            <a:r>
              <a:rPr lang="hu-HU" sz="2400" dirty="0" err="1" smtClean="0"/>
              <a:t>Pichler</a:t>
            </a:r>
            <a:r>
              <a:rPr lang="hu-HU" sz="2400" dirty="0" smtClean="0"/>
              <a:t> Ferenc nagykereskedő és felesége Lechner Mária háza, </a:t>
            </a:r>
          </a:p>
          <a:p>
            <a:r>
              <a:rPr lang="hu-HU" sz="2400" b="1" dirty="0" err="1" smtClean="0"/>
              <a:t>Moreszk</a:t>
            </a:r>
            <a:r>
              <a:rPr lang="hu-HU" sz="2400" b="1" dirty="0" smtClean="0"/>
              <a:t> - </a:t>
            </a:r>
            <a:r>
              <a:rPr lang="hu-HU" sz="2400" b="1" dirty="0" err="1" smtClean="0"/>
              <a:t>gótizáló</a:t>
            </a:r>
            <a:r>
              <a:rPr lang="hu-HU" sz="2400" b="1" dirty="0" smtClean="0"/>
              <a:t> romantikus stílus</a:t>
            </a:r>
            <a:r>
              <a:rPr lang="hu-HU" sz="2400" dirty="0" smtClean="0"/>
              <a:t>. Az épület homlokzatát,</a:t>
            </a:r>
            <a:r>
              <a:rPr lang="hu-HU" sz="2400" dirty="0" err="1" smtClean="0"/>
              <a:t>-a</a:t>
            </a:r>
            <a:r>
              <a:rPr lang="hu-HU" sz="2400" dirty="0" smtClean="0"/>
              <a:t> harmadik emelet fölött, </a:t>
            </a:r>
            <a:r>
              <a:rPr lang="hu-HU" sz="2400" dirty="0" err="1" smtClean="0"/>
              <a:t>moreszk-gótizáló</a:t>
            </a:r>
            <a:r>
              <a:rPr lang="hu-HU" sz="2400" dirty="0" smtClean="0"/>
              <a:t> vakárkádsorral díszített magas térdfal zárja le. </a:t>
            </a:r>
          </a:p>
          <a:p>
            <a:endParaRPr lang="hu-HU" sz="2400" dirty="0" smtClean="0"/>
          </a:p>
          <a:p>
            <a:r>
              <a:rPr lang="hu-HU" sz="2400" dirty="0" smtClean="0"/>
              <a:t>1855 és 1857 között épült, tervezte </a:t>
            </a:r>
            <a:r>
              <a:rPr lang="hu-HU" sz="2400" dirty="0" err="1" smtClean="0"/>
              <a:t>Wieser</a:t>
            </a:r>
            <a:r>
              <a:rPr lang="hu-HU" sz="2400" dirty="0" smtClean="0"/>
              <a:t> Ferenc (1812 – 1869).  A romantikus homlokzatszerkesztés szabályai szerint a gótika – azon belül is a velencei (pl.  Dózse palota vagy a </a:t>
            </a:r>
            <a:r>
              <a:rPr lang="hu-HU" sz="2400" b="1" dirty="0" err="1" smtClean="0"/>
              <a:t>Ca</a:t>
            </a:r>
            <a:r>
              <a:rPr lang="hu-HU" sz="2400" b="1" dirty="0" smtClean="0"/>
              <a:t>' </a:t>
            </a:r>
            <a:r>
              <a:rPr lang="hu-HU" sz="2400" b="1" dirty="0" err="1" smtClean="0"/>
              <a:t>d'Oro</a:t>
            </a:r>
            <a:r>
              <a:rPr lang="hu-HU" sz="2400" dirty="0" smtClean="0"/>
              <a:t>) – stílusjegyeit viseli.  </a:t>
            </a:r>
          </a:p>
          <a:p>
            <a:r>
              <a:rPr lang="hu-HU" sz="2400" dirty="0" smtClean="0"/>
              <a:t>Az épület sarkán és végén páros és hármas nyílástengellyel kihangsúlyozott </a:t>
            </a:r>
            <a:r>
              <a:rPr lang="hu-HU" sz="2400" dirty="0" err="1" smtClean="0"/>
              <a:t>sarokrizalitok</a:t>
            </a:r>
            <a:r>
              <a:rPr lang="hu-HU" sz="2400" dirty="0" smtClean="0"/>
              <a:t> keretezik a hármas-négyes ablakcsoportokkal tagolt homlokzati mezőket..</a:t>
            </a:r>
            <a:endParaRPr lang="hu-H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2866" name="Picture 2" descr="C:\Users\User\Downloads\P1070896.JPG"/>
          <p:cNvPicPr>
            <a:picLocks noChangeAspect="1" noChangeArrowheads="1"/>
          </p:cNvPicPr>
          <p:nvPr/>
        </p:nvPicPr>
        <p:blipFill>
          <a:blip r:embed="rId2" cstate="email">
            <a:lum bright="10000" contrast="10000"/>
          </a:blip>
          <a:srcRect/>
          <a:stretch>
            <a:fillRect/>
          </a:stretch>
        </p:blipFill>
        <p:spPr bwMode="auto">
          <a:xfrm>
            <a:off x="683568" y="764704"/>
            <a:ext cx="7776864" cy="5832648"/>
          </a:xfrm>
          <a:prstGeom prst="rect">
            <a:avLst/>
          </a:prstGeom>
          <a:noFill/>
        </p:spPr>
      </p:pic>
      <p:sp>
        <p:nvSpPr>
          <p:cNvPr id="5" name="Téglalap 4"/>
          <p:cNvSpPr/>
          <p:nvPr/>
        </p:nvSpPr>
        <p:spPr>
          <a:xfrm>
            <a:off x="251520" y="551723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dirty="0" smtClean="0">
                <a:hlinkClick r:id="rId3"/>
              </a:rPr>
              <a:t>http://lasdbudapestet.blogspot.com/2013/06/velence-ekszerdoboza-budapesten.html</a:t>
            </a:r>
            <a:endParaRPr lang="hu-HU" dirty="0" smtClean="0"/>
          </a:p>
          <a:p>
            <a:endParaRPr lang="hu-HU" dirty="0"/>
          </a:p>
        </p:txBody>
      </p:sp>
      <p:sp>
        <p:nvSpPr>
          <p:cNvPr id="6" name="Téglalap 5"/>
          <p:cNvSpPr/>
          <p:nvPr/>
        </p:nvSpPr>
        <p:spPr>
          <a:xfrm>
            <a:off x="0" y="18864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400" b="1" u="sng" dirty="0" err="1" smtClean="0"/>
              <a:t>Wieser</a:t>
            </a:r>
            <a:r>
              <a:rPr lang="hu-HU" sz="2400" b="1" u="sng" dirty="0" smtClean="0"/>
              <a:t> Ferenc</a:t>
            </a:r>
            <a:r>
              <a:rPr lang="hu-HU" sz="2400" b="1" dirty="0" smtClean="0"/>
              <a:t>: </a:t>
            </a:r>
            <a:r>
              <a:rPr lang="hu-HU" sz="2400" b="1" dirty="0" err="1" smtClean="0"/>
              <a:t>Pichler</a:t>
            </a:r>
            <a:r>
              <a:rPr lang="hu-HU" sz="2400" b="1" dirty="0" smtClean="0"/>
              <a:t> ház, </a:t>
            </a:r>
            <a:r>
              <a:rPr lang="hu-HU" sz="2400" dirty="0" smtClean="0"/>
              <a:t>1855-1857</a:t>
            </a:r>
            <a:endParaRPr lang="hu-H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1842" name="Picture 2" descr="C:\Users\User\Downloads\250px-Ca'_d'Oro_facciata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88024" y="2132856"/>
            <a:ext cx="4139952" cy="3626598"/>
          </a:xfrm>
          <a:prstGeom prst="rect">
            <a:avLst/>
          </a:prstGeom>
          <a:noFill/>
        </p:spPr>
      </p:pic>
      <p:sp>
        <p:nvSpPr>
          <p:cNvPr id="3" name="Téglalap 2"/>
          <p:cNvSpPr/>
          <p:nvPr/>
        </p:nvSpPr>
        <p:spPr>
          <a:xfrm>
            <a:off x="4572000" y="1124744"/>
            <a:ext cx="457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dirty="0" smtClean="0"/>
              <a:t>Casa d’Oro</a:t>
            </a:r>
            <a:r>
              <a:rPr lang="hu-HU" sz="2400" b="1" dirty="0" smtClean="0"/>
              <a:t>, Velence</a:t>
            </a:r>
            <a:endParaRPr lang="hu-HU" sz="2400" b="1" dirty="0"/>
          </a:p>
        </p:txBody>
      </p:sp>
      <p:sp>
        <p:nvSpPr>
          <p:cNvPr id="5" name="Téglalap 4"/>
          <p:cNvSpPr/>
          <p:nvPr/>
        </p:nvSpPr>
        <p:spPr>
          <a:xfrm>
            <a:off x="0" y="1052736"/>
            <a:ext cx="457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400" b="1" dirty="0" err="1" smtClean="0"/>
              <a:t>Pichler</a:t>
            </a:r>
            <a:r>
              <a:rPr lang="hu-HU" sz="2400" b="1" dirty="0" smtClean="0"/>
              <a:t> ház, Budapest</a:t>
            </a:r>
            <a:endParaRPr lang="hu-HU" sz="2400" b="1" dirty="0"/>
          </a:p>
        </p:txBody>
      </p:sp>
      <p:pic>
        <p:nvPicPr>
          <p:cNvPr id="6" name="Picture 2" descr="https://upload.wikimedia.org/wikipedia/commons/thumb/5/58/Akademia_Italia%2C_Lip%C3%B3tv%C3%A1ros%2C_2016_Budapest.jpg/1280px-Akademia_Italia%2C_Lip%C3%B3tv%C3%A1ros%2C_2016_Budapest.jpg"/>
          <p:cNvPicPr>
            <a:picLocks noChangeAspect="1" noChangeArrowheads="1"/>
          </p:cNvPicPr>
          <p:nvPr/>
        </p:nvPicPr>
        <p:blipFill>
          <a:blip r:embed="rId3" cstate="email">
            <a:lum contrast="20000"/>
          </a:blip>
          <a:srcRect/>
          <a:stretch>
            <a:fillRect/>
          </a:stretch>
        </p:blipFill>
        <p:spPr bwMode="auto">
          <a:xfrm>
            <a:off x="0" y="2060848"/>
            <a:ext cx="4279911" cy="36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930" name="Picture 2" descr="https://bagyinszki.eu/galleries/romantikus_epuletek2017/image00014.jpg"/>
          <p:cNvPicPr>
            <a:picLocks noChangeAspect="1" noChangeArrowheads="1"/>
          </p:cNvPicPr>
          <p:nvPr/>
        </p:nvPicPr>
        <p:blipFill>
          <a:blip r:embed="rId2" cstate="email">
            <a:lum bright="20000" contrast="20000"/>
          </a:blip>
          <a:srcRect/>
          <a:stretch>
            <a:fillRect/>
          </a:stretch>
        </p:blipFill>
        <p:spPr bwMode="auto">
          <a:xfrm>
            <a:off x="323528" y="692696"/>
            <a:ext cx="8199156" cy="5951221"/>
          </a:xfrm>
          <a:prstGeom prst="rect">
            <a:avLst/>
          </a:prstGeom>
          <a:noFill/>
        </p:spPr>
      </p:pic>
      <p:sp>
        <p:nvSpPr>
          <p:cNvPr id="4" name="Téglalap 3"/>
          <p:cNvSpPr/>
          <p:nvPr/>
        </p:nvSpPr>
        <p:spPr>
          <a:xfrm>
            <a:off x="0" y="260648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400" b="1" u="sng" dirty="0" err="1" smtClean="0"/>
              <a:t>Wieser</a:t>
            </a:r>
            <a:r>
              <a:rPr lang="hu-HU" sz="2400" b="1" u="sng" dirty="0" smtClean="0"/>
              <a:t> Ferenc</a:t>
            </a:r>
            <a:r>
              <a:rPr lang="hu-HU" sz="2400" b="1" dirty="0" smtClean="0"/>
              <a:t>, </a:t>
            </a:r>
            <a:r>
              <a:rPr lang="hu-HU" sz="2400" b="1" dirty="0" err="1" smtClean="0"/>
              <a:t>Pichler-</a:t>
            </a:r>
            <a:r>
              <a:rPr lang="hu-HU" sz="2400" b="1" dirty="0" smtClean="0"/>
              <a:t> ház,  </a:t>
            </a:r>
            <a:r>
              <a:rPr lang="hu-HU" sz="2400" dirty="0" smtClean="0"/>
              <a:t>1855-1857</a:t>
            </a:r>
            <a:endParaRPr lang="hu-H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1058" name="Picture 2" descr="https://blogger.googleusercontent.com/img/b/R29vZ2xl/AVvXsEgIwWYk2TXBhgGlS5HYSliAVp8rN5_nIxU138PBq_Adz0t5r04I4Zk7mRoX_4UB7_Uf8mVqcHRl5IrLAvXyeBW9gW5HdeA9w72EY3TJobb9qc3tH5kSmG-QOhVWvNMhqOcJ0Us5IxmmFoA7/s1600/P1070922.JPG"/>
          <p:cNvPicPr>
            <a:picLocks noChangeAspect="1" noChangeArrowheads="1"/>
          </p:cNvPicPr>
          <p:nvPr/>
        </p:nvPicPr>
        <p:blipFill>
          <a:blip r:embed="rId2" cstate="email">
            <a:lum contrast="10000"/>
          </a:blip>
          <a:srcRect/>
          <a:stretch>
            <a:fillRect/>
          </a:stretch>
        </p:blipFill>
        <p:spPr bwMode="auto">
          <a:xfrm>
            <a:off x="3635896" y="0"/>
            <a:ext cx="5143500" cy="6858000"/>
          </a:xfrm>
          <a:prstGeom prst="rect">
            <a:avLst/>
          </a:prstGeom>
          <a:noFill/>
        </p:spPr>
      </p:pic>
      <p:sp>
        <p:nvSpPr>
          <p:cNvPr id="5" name="Téglalap 4"/>
          <p:cNvSpPr/>
          <p:nvPr/>
        </p:nvSpPr>
        <p:spPr>
          <a:xfrm>
            <a:off x="0" y="1268760"/>
            <a:ext cx="3635896" cy="10199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Wieser</a:t>
            </a:r>
            <a:r>
              <a:rPr lang="hu-HU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Ferenc</a:t>
            </a:r>
          </a:p>
          <a:p>
            <a:pPr algn="ctr">
              <a:lnSpc>
                <a:spcPts val="2400"/>
              </a:lnSpc>
            </a:pPr>
            <a:r>
              <a:rPr lang="hu-HU" sz="2400" b="1" dirty="0" smtClean="0"/>
              <a:t> </a:t>
            </a:r>
            <a:r>
              <a:rPr lang="hu-HU" sz="2400" b="1" dirty="0" err="1" smtClean="0"/>
              <a:t>Pichler</a:t>
            </a:r>
            <a:r>
              <a:rPr lang="hu-HU" sz="2400" b="1" dirty="0" smtClean="0"/>
              <a:t> ház</a:t>
            </a:r>
          </a:p>
          <a:p>
            <a:pPr algn="ctr">
              <a:lnSpc>
                <a:spcPts val="2400"/>
              </a:lnSpc>
            </a:pPr>
            <a:r>
              <a:rPr lang="hu-HU" sz="2400" b="1" dirty="0" smtClean="0"/>
              <a:t> </a:t>
            </a:r>
            <a:r>
              <a:rPr lang="hu-HU" sz="2400" dirty="0" smtClean="0"/>
              <a:t>1855-1857</a:t>
            </a:r>
            <a:endParaRPr lang="hu-H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0034" name="Picture 2" descr="https://blogger.googleusercontent.com/img/b/R29vZ2xl/AVvXsEiNVhqNiWlOPRmOi3IFARxIyEd9MEb3JfXay2_FczH0P4krJChTeRNqqILXDTr3-VFQ6UJGj4sk3_aRt9u41gU8MXzLR3MJ4QM0XxKOrOxQvIB-KWaxEy2kjE_1JgRByPXht0k5VTOPmL0D/s1600/P107091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703340" y="0"/>
            <a:ext cx="5143500" cy="6858000"/>
          </a:xfrm>
          <a:prstGeom prst="rect">
            <a:avLst/>
          </a:prstGeom>
          <a:noFill/>
        </p:spPr>
      </p:pic>
      <p:sp>
        <p:nvSpPr>
          <p:cNvPr id="4" name="Téglalap 3"/>
          <p:cNvSpPr/>
          <p:nvPr/>
        </p:nvSpPr>
        <p:spPr>
          <a:xfrm>
            <a:off x="0" y="1700808"/>
            <a:ext cx="363589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 err="1" smtClean="0"/>
              <a:t>Wieser</a:t>
            </a:r>
            <a:r>
              <a:rPr lang="hu-HU" sz="2400" b="1" u="sng" dirty="0" smtClean="0"/>
              <a:t> Ferenc</a:t>
            </a:r>
          </a:p>
          <a:p>
            <a:pPr algn="ctr">
              <a:lnSpc>
                <a:spcPts val="2400"/>
              </a:lnSpc>
            </a:pPr>
            <a:r>
              <a:rPr lang="hu-HU" sz="2400" b="1" dirty="0" smtClean="0"/>
              <a:t> </a:t>
            </a:r>
            <a:r>
              <a:rPr lang="hu-HU" sz="2400" b="1" dirty="0" err="1" smtClean="0"/>
              <a:t>Pichler</a:t>
            </a:r>
            <a:r>
              <a:rPr lang="hu-HU" sz="2400" b="1" dirty="0" smtClean="0"/>
              <a:t> ház</a:t>
            </a:r>
          </a:p>
          <a:p>
            <a:pPr algn="ctr">
              <a:lnSpc>
                <a:spcPts val="2400"/>
              </a:lnSpc>
            </a:pPr>
            <a:r>
              <a:rPr lang="hu-HU" sz="2400" b="1" dirty="0" smtClean="0"/>
              <a:t> </a:t>
            </a:r>
            <a:r>
              <a:rPr lang="hu-HU" sz="2400" dirty="0" smtClean="0"/>
              <a:t>1855-1857</a:t>
            </a:r>
            <a:endParaRPr lang="hu-H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9010" name="Picture 2" descr="https://blogger.googleusercontent.com/img/b/R29vZ2xl/AVvXsEiJuk43SHD4P_8UoqpmQ5YusziK3bxvEe_z0dZucMfpyWX_ETM9tkXvK9HaUV5sROtgKD5TRBo1RWu-FmGhzGB4iYR3t7ZybrYhUyOXwypZC_iuwfikBzfqKSDdovEryHN6lqpsevqf4pLi/s1600/P107088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53818" y="692696"/>
            <a:ext cx="7836363" cy="5877272"/>
          </a:xfrm>
          <a:prstGeom prst="rect">
            <a:avLst/>
          </a:prstGeom>
          <a:noFill/>
        </p:spPr>
      </p:pic>
      <p:sp>
        <p:nvSpPr>
          <p:cNvPr id="3" name="Téglalap 2"/>
          <p:cNvSpPr/>
          <p:nvPr/>
        </p:nvSpPr>
        <p:spPr>
          <a:xfrm>
            <a:off x="0" y="18864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400" b="1" u="sng" dirty="0" err="1" smtClean="0"/>
              <a:t>Wieser</a:t>
            </a:r>
            <a:r>
              <a:rPr lang="hu-HU" sz="2400" b="1" u="sng" dirty="0" smtClean="0"/>
              <a:t> Ferenc</a:t>
            </a:r>
            <a:r>
              <a:rPr lang="hu-HU" sz="2400" b="1" dirty="0" smtClean="0"/>
              <a:t>: </a:t>
            </a:r>
            <a:r>
              <a:rPr lang="hu-HU" sz="2400" b="1" dirty="0" err="1" smtClean="0"/>
              <a:t>Pichler</a:t>
            </a:r>
            <a:r>
              <a:rPr lang="hu-HU" sz="2400" b="1" dirty="0" smtClean="0"/>
              <a:t> ház</a:t>
            </a:r>
            <a:r>
              <a:rPr lang="hu-HU" sz="2400" dirty="0" smtClean="0"/>
              <a:t>, (részlet),1855-1857</a:t>
            </a:r>
            <a:endParaRPr lang="hu-H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5938" name="Picture 2" descr="https://blogger.googleusercontent.com/img/b/R29vZ2xl/AVvXsEgUq6TxAHJ_b2BZdIJeNfGuobbj7KeR_9PDXhvAoJiUq7vMAZDvNkRUdiEQtDar_LqC0qehfkm__GoSFa0StCbNJ-WL9yhpWIzLAxdtRAqSMr4ZFLuWz0Ytg2w1z-CWlyQPZMTWrwaM-Ltl/s1600/P1070812.JPG"/>
          <p:cNvPicPr>
            <a:picLocks noChangeAspect="1" noChangeArrowheads="1"/>
          </p:cNvPicPr>
          <p:nvPr/>
        </p:nvPicPr>
        <p:blipFill>
          <a:blip r:embed="rId2" cstate="email">
            <a:lum contrast="10000"/>
          </a:blip>
          <a:srcRect/>
          <a:stretch>
            <a:fillRect/>
          </a:stretch>
        </p:blipFill>
        <p:spPr bwMode="auto">
          <a:xfrm>
            <a:off x="762000" y="908720"/>
            <a:ext cx="7620000" cy="5715000"/>
          </a:xfrm>
          <a:prstGeom prst="rect">
            <a:avLst/>
          </a:prstGeom>
          <a:noFill/>
        </p:spPr>
      </p:pic>
      <p:sp>
        <p:nvSpPr>
          <p:cNvPr id="3" name="Téglalap 2"/>
          <p:cNvSpPr/>
          <p:nvPr/>
        </p:nvSpPr>
        <p:spPr>
          <a:xfrm>
            <a:off x="0" y="332656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400" b="1" u="sng" dirty="0" err="1" smtClean="0"/>
              <a:t>Wieser</a:t>
            </a:r>
            <a:r>
              <a:rPr lang="hu-HU" sz="2400" b="1" u="sng" dirty="0" smtClean="0"/>
              <a:t> Ferenc</a:t>
            </a:r>
            <a:r>
              <a:rPr lang="hu-HU" sz="2400" b="1" dirty="0" smtClean="0"/>
              <a:t>: </a:t>
            </a:r>
            <a:r>
              <a:rPr lang="hu-HU" sz="2400" b="1" dirty="0" err="1" smtClean="0"/>
              <a:t>Pichler</a:t>
            </a:r>
            <a:r>
              <a:rPr lang="hu-HU" sz="2400" b="1" dirty="0" smtClean="0"/>
              <a:t> ház– lépcsőház, </a:t>
            </a:r>
            <a:r>
              <a:rPr lang="hu-HU" sz="2400" dirty="0" smtClean="0"/>
              <a:t>1855-1857</a:t>
            </a:r>
            <a:endParaRPr lang="hu-H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s://gogogo.hu/wp-content/uploads/2023/10/Trakostyan-vara-2023.07_100-1024x683.jpg"/>
          <p:cNvPicPr>
            <a:picLocks noChangeAspect="1" noChangeArrowheads="1"/>
          </p:cNvPicPr>
          <p:nvPr/>
        </p:nvPicPr>
        <p:blipFill>
          <a:blip r:embed="rId2" cstate="email">
            <a:lum bright="20000" contrast="20000"/>
          </a:blip>
          <a:srcRect/>
          <a:stretch>
            <a:fillRect/>
          </a:stretch>
        </p:blipFill>
        <p:spPr bwMode="auto">
          <a:xfrm>
            <a:off x="530731" y="1268760"/>
            <a:ext cx="8082538" cy="5390990"/>
          </a:xfrm>
          <a:prstGeom prst="rect">
            <a:avLst/>
          </a:prstGeom>
          <a:noFill/>
        </p:spPr>
      </p:pic>
      <p:sp>
        <p:nvSpPr>
          <p:cNvPr id="3" name="Téglalap 2"/>
          <p:cNvSpPr/>
          <p:nvPr/>
        </p:nvSpPr>
        <p:spPr>
          <a:xfrm>
            <a:off x="0" y="260648"/>
            <a:ext cx="9144000" cy="10199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dirty="0" err="1" smtClean="0"/>
              <a:t>Trakostyán</a:t>
            </a:r>
            <a:r>
              <a:rPr lang="hu-HU" sz="2400" b="1" dirty="0" smtClean="0"/>
              <a:t> vára: Ismeretlen tervező, </a:t>
            </a:r>
            <a:r>
              <a:rPr lang="hu-HU" sz="2400" dirty="0" smtClean="0"/>
              <a:t>(13.sz.), 1840 - 1862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A kastély összes védőműve jellegzetesen fogazott falkoronát és teraszt kapott.</a:t>
            </a:r>
            <a:endParaRPr lang="hu-H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986" name="Picture 2" descr="https://blogger.googleusercontent.com/img/b/R29vZ2xl/AVvXsEiIncelNerVpkaAO1vci3N8NmBR4vHuPbxijUPFA5bonV1RcOH4xXRI5JwN9TQEAXcawBGx3X-MttxXegU2ccnfMX5TONiXckafXtlP1cpK9IFQS10qjcPWP2Dog05DLKkl7gbXgU-SgSSr/s1600/P107077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6780" y="764704"/>
            <a:ext cx="7770440" cy="5827830"/>
          </a:xfrm>
          <a:prstGeom prst="rect">
            <a:avLst/>
          </a:prstGeom>
          <a:noFill/>
        </p:spPr>
      </p:pic>
      <p:sp>
        <p:nvSpPr>
          <p:cNvPr id="3" name="Téglalap 2"/>
          <p:cNvSpPr/>
          <p:nvPr/>
        </p:nvSpPr>
        <p:spPr>
          <a:xfrm>
            <a:off x="0" y="18864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400" b="1" u="sng" dirty="0" err="1" smtClean="0"/>
              <a:t>Wieser</a:t>
            </a:r>
            <a:r>
              <a:rPr lang="hu-HU" sz="2400" b="1" u="sng" dirty="0" smtClean="0"/>
              <a:t> Ferenc</a:t>
            </a:r>
            <a:r>
              <a:rPr lang="hu-HU" sz="2400" b="1" dirty="0" smtClean="0"/>
              <a:t>:  </a:t>
            </a:r>
            <a:r>
              <a:rPr lang="hu-HU" sz="2400" b="1" dirty="0" err="1" smtClean="0"/>
              <a:t>Pichler</a:t>
            </a:r>
            <a:r>
              <a:rPr lang="hu-HU" sz="2400" b="1" dirty="0" smtClean="0"/>
              <a:t>  ház,  </a:t>
            </a:r>
            <a:r>
              <a:rPr lang="hu-HU" sz="2400" dirty="0" smtClean="0"/>
              <a:t>1855-1857</a:t>
            </a:r>
            <a:endParaRPr lang="hu-H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3890" name="Picture 2" descr="https://blogger.googleusercontent.com/img/b/R29vZ2xl/AVvXsEgEE0Ispul8aFyn1niGVOaS3vBWLWxCfRCUNkExUArs9qsI460IOWlP_KJhGm9b8UGJBMPUpdf3l6vUyVQDOVbTWwtOPk8GSHrOBC7Z0ZLi-UeqOYmyKPBfWnpBkwfFjk7U1NgnemkpMBZ3/s1600/P107076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62000" y="908720"/>
            <a:ext cx="7620000" cy="5715000"/>
          </a:xfrm>
          <a:prstGeom prst="rect">
            <a:avLst/>
          </a:prstGeom>
          <a:noFill/>
        </p:spPr>
      </p:pic>
      <p:sp>
        <p:nvSpPr>
          <p:cNvPr id="4" name="Téglalap 3"/>
          <p:cNvSpPr/>
          <p:nvPr/>
        </p:nvSpPr>
        <p:spPr>
          <a:xfrm>
            <a:off x="0" y="18864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400" b="1" u="sng" dirty="0" smtClean="0"/>
              <a:t>  </a:t>
            </a:r>
            <a:r>
              <a:rPr lang="hu-HU" sz="2400" b="1" u="sng" dirty="0" err="1" smtClean="0"/>
              <a:t>Wieser</a:t>
            </a:r>
            <a:r>
              <a:rPr lang="hu-HU" sz="2400" b="1" u="sng" dirty="0" smtClean="0"/>
              <a:t> Ferenc</a:t>
            </a:r>
            <a:r>
              <a:rPr lang="hu-HU" sz="2400" b="1" dirty="0" smtClean="0"/>
              <a:t>:  </a:t>
            </a:r>
            <a:r>
              <a:rPr lang="hu-HU" sz="2400" b="1" dirty="0" err="1" smtClean="0"/>
              <a:t>Pichler</a:t>
            </a:r>
            <a:r>
              <a:rPr lang="hu-HU" sz="2400" b="1" dirty="0" smtClean="0"/>
              <a:t> ház</a:t>
            </a:r>
            <a:r>
              <a:rPr lang="hu-HU" sz="2400" dirty="0" smtClean="0"/>
              <a:t>, (részlet),1855-1857</a:t>
            </a:r>
            <a:endParaRPr lang="hu-H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0" y="1340768"/>
            <a:ext cx="9144000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4000" b="1" dirty="0" smtClean="0">
                <a:latin typeface="Arial Black" pitchFamily="34" charset="0"/>
              </a:rPr>
              <a:t/>
            </a:r>
            <a:br>
              <a:rPr lang="hu-HU" sz="4000" b="1" dirty="0" smtClean="0">
                <a:latin typeface="Arial Black" pitchFamily="34" charset="0"/>
              </a:rPr>
            </a:br>
            <a:r>
              <a:rPr lang="hu-HU" sz="4000" b="1" dirty="0" smtClean="0">
                <a:latin typeface="Arial Black" pitchFamily="34" charset="0"/>
              </a:rPr>
              <a:t>RHÉDEY - KASTÉLY (ZSÁKA)</a:t>
            </a:r>
          </a:p>
          <a:p>
            <a:pPr algn="ctr"/>
            <a:r>
              <a:rPr lang="hu-HU" sz="2800" b="1" dirty="0" smtClean="0">
                <a:latin typeface="Arial Black" pitchFamily="34" charset="0"/>
              </a:rPr>
              <a:t>1858</a:t>
            </a:r>
          </a:p>
          <a:p>
            <a:pPr algn="ctr"/>
            <a:r>
              <a:rPr lang="hu-HU" sz="4000" dirty="0" smtClean="0">
                <a:latin typeface="Arial Black" pitchFamily="34" charset="0"/>
              </a:rPr>
              <a:t> </a:t>
            </a:r>
            <a:r>
              <a:rPr lang="hu-HU" sz="2800" dirty="0" smtClean="0">
                <a:latin typeface="Arial Black" pitchFamily="34" charset="0"/>
              </a:rPr>
              <a:t>ÉPÍTÉSZ</a:t>
            </a:r>
            <a:r>
              <a:rPr lang="hu-HU" sz="2800" b="1" dirty="0" smtClean="0">
                <a:latin typeface="Arial Black" pitchFamily="34" charset="0"/>
              </a:rPr>
              <a:t>: </a:t>
            </a:r>
            <a:r>
              <a:rPr lang="hu-HU" sz="3200" b="1" dirty="0" smtClean="0">
                <a:latin typeface="Arial Black" pitchFamily="34" charset="0"/>
              </a:rPr>
              <a:t>ISMERETLEN</a:t>
            </a:r>
            <a:endParaRPr lang="hu-HU" sz="3200" b="1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179512" y="0"/>
            <a:ext cx="8964488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dirty="0" smtClean="0"/>
              <a:t>A </a:t>
            </a:r>
            <a:r>
              <a:rPr lang="hu-HU" sz="2400" b="1" dirty="0" err="1" smtClean="0"/>
              <a:t>Rhédey-kastély</a:t>
            </a:r>
            <a:r>
              <a:rPr lang="hu-HU" sz="2400" dirty="0" smtClean="0"/>
              <a:t> </a:t>
            </a:r>
            <a:r>
              <a:rPr lang="hu-HU" sz="2400" dirty="0" err="1" smtClean="0"/>
              <a:t>a</a:t>
            </a:r>
            <a:r>
              <a:rPr lang="hu-HU" sz="2400" dirty="0" smtClean="0"/>
              <a:t> Hajdú-Bihar vármegyei Zsáka nagyközség</a:t>
            </a:r>
          </a:p>
          <a:p>
            <a:r>
              <a:rPr lang="hu-HU" sz="2400" dirty="0" smtClean="0"/>
              <a:t> központjában helyezkedik el. </a:t>
            </a:r>
          </a:p>
          <a:p>
            <a:r>
              <a:rPr lang="hu-HU" sz="2400" dirty="0" smtClean="0"/>
              <a:t>Az egykori vidéki úrilakként emelt épületet, 1858-ban építette gróf </a:t>
            </a:r>
            <a:r>
              <a:rPr lang="hu-HU" sz="2400" dirty="0" err="1" smtClean="0"/>
              <a:t>Rhédey</a:t>
            </a:r>
            <a:r>
              <a:rPr lang="hu-HU" sz="2400" dirty="0" smtClean="0"/>
              <a:t> Gábor, az ő unokatestvére volt </a:t>
            </a:r>
            <a:r>
              <a:rPr lang="hu-HU" sz="2400" dirty="0" err="1" smtClean="0"/>
              <a:t>Rhédey</a:t>
            </a:r>
            <a:r>
              <a:rPr lang="hu-HU" sz="2400" dirty="0" smtClean="0"/>
              <a:t> Klaudia grófnő, aki III. Károly brit király szépanyja volt. </a:t>
            </a:r>
          </a:p>
          <a:p>
            <a:r>
              <a:rPr lang="hu-HU" sz="2400" dirty="0" smtClean="0"/>
              <a:t> A kastély bástyaszerű elemekkel díszített formájával hívja fel magára a figyelmet, magán viselve a XIX. század kedvelt építészeti stílusának, a </a:t>
            </a:r>
            <a:r>
              <a:rPr lang="hu-HU" sz="2400" b="1" dirty="0" smtClean="0"/>
              <a:t>romantikus </a:t>
            </a:r>
            <a:r>
              <a:rPr lang="hu-HU" sz="2400" b="1" dirty="0" err="1" smtClean="0"/>
              <a:t>historicizmusnak</a:t>
            </a:r>
            <a:r>
              <a:rPr lang="hu-HU" sz="2400" b="1" dirty="0" smtClean="0"/>
              <a:t> </a:t>
            </a:r>
            <a:r>
              <a:rPr lang="hu-HU" sz="2400" dirty="0" smtClean="0"/>
              <a:t>a jegyeit. </a:t>
            </a:r>
          </a:p>
          <a:p>
            <a:r>
              <a:rPr lang="hu-HU" sz="2400" dirty="0" smtClean="0"/>
              <a:t>. A kastély az egyetlen </a:t>
            </a:r>
            <a:r>
              <a:rPr lang="hu-HU" sz="2400" dirty="0" err="1" smtClean="0"/>
              <a:t>Rhédey-emlékhely</a:t>
            </a:r>
            <a:r>
              <a:rPr lang="hu-HU" sz="2400" dirty="0" smtClean="0"/>
              <a:t> Magyarországon.</a:t>
            </a:r>
          </a:p>
          <a:p>
            <a:r>
              <a:rPr lang="hu-HU" sz="2400" dirty="0" smtClean="0"/>
              <a:t> </a:t>
            </a:r>
            <a:r>
              <a:rPr lang="hu-HU" sz="2400" dirty="0" err="1" smtClean="0"/>
              <a:t>Rhédey</a:t>
            </a:r>
            <a:r>
              <a:rPr lang="hu-HU" sz="2400" dirty="0" smtClean="0"/>
              <a:t> Gábor fontosnak tartott egy jelentősebb épületet emeltetni, katonás temperamentumának megfelelően, vagy inkább a kor divatját követve, vagy pedig éppen a múltat szimbolizáló vár emlékét idézve. Az eredeti építőjét nem ismerjük, a kutatások azonban a Dél-Németországi </a:t>
            </a:r>
            <a:r>
              <a:rPr lang="hu-HU" sz="2400" dirty="0" err="1" smtClean="0"/>
              <a:t>rundbogen</a:t>
            </a:r>
            <a:r>
              <a:rPr lang="hu-HU" sz="2400" dirty="0" smtClean="0"/>
              <a:t> stílust vélik felfedezni vonalaiban, a romantikus </a:t>
            </a:r>
            <a:r>
              <a:rPr lang="hu-HU" sz="2400" dirty="0" err="1" smtClean="0"/>
              <a:t>historicizmusnak</a:t>
            </a:r>
            <a:r>
              <a:rPr lang="hu-HU" sz="2400" dirty="0" smtClean="0"/>
              <a:t> a jegyeit. Az </a:t>
            </a:r>
            <a:r>
              <a:rPr lang="hu-HU" sz="2400" dirty="0" err="1" smtClean="0"/>
              <a:t>oldalrizalitokkal</a:t>
            </a:r>
            <a:r>
              <a:rPr lang="hu-HU" sz="2400" dirty="0" smtClean="0"/>
              <a:t> tagolt épület közepén álló torony egy ősibb megjelenést tükrözve "öregtoronyként" jelenik meg.</a:t>
            </a:r>
            <a:endParaRPr lang="hu-H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882" name="Picture 2" descr="Rhédey-kastély, Zsáka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31633" y="1070844"/>
            <a:ext cx="8680734" cy="5787156"/>
          </a:xfrm>
          <a:prstGeom prst="rect">
            <a:avLst/>
          </a:prstGeom>
          <a:noFill/>
        </p:spPr>
      </p:pic>
      <p:sp>
        <p:nvSpPr>
          <p:cNvPr id="3" name="Téglalap 2"/>
          <p:cNvSpPr/>
          <p:nvPr/>
        </p:nvSpPr>
        <p:spPr>
          <a:xfrm>
            <a:off x="0" y="188640"/>
            <a:ext cx="9144000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dirty="0" smtClean="0"/>
              <a:t>A </a:t>
            </a:r>
            <a:r>
              <a:rPr lang="hu-HU" sz="2400" b="1" dirty="0" err="1" smtClean="0"/>
              <a:t>zsákai</a:t>
            </a:r>
            <a:r>
              <a:rPr lang="hu-HU" sz="2400" b="1" dirty="0" smtClean="0"/>
              <a:t> </a:t>
            </a:r>
            <a:r>
              <a:rPr lang="hu-HU" sz="2400" b="1" dirty="0" err="1" smtClean="0"/>
              <a:t>Rhédey-kastély</a:t>
            </a:r>
            <a:r>
              <a:rPr lang="hu-HU" sz="2400" b="1" dirty="0" smtClean="0"/>
              <a:t>,  </a:t>
            </a:r>
            <a:r>
              <a:rPr lang="hu-HU" sz="2400" dirty="0" smtClean="0"/>
              <a:t>1858, Építész</a:t>
            </a:r>
            <a:r>
              <a:rPr lang="hu-HU" sz="2400" b="1" dirty="0" smtClean="0"/>
              <a:t>: ismeretlen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romantikus historizmus stílus </a:t>
            </a:r>
            <a:endParaRPr lang="hu-HU" sz="2400" dirty="0" smtClean="0">
              <a:hlinkClick r:id="rId3" tooltip="Historizmus"/>
            </a:endParaRPr>
          </a:p>
          <a:p>
            <a:r>
              <a:rPr lang="hu-HU" dirty="0" smtClean="0">
                <a:hlinkClick r:id="rId3" tooltip="Historizmus"/>
              </a:rPr>
              <a:t> </a:t>
            </a:r>
            <a:r>
              <a:rPr lang="hu-HU" dirty="0" smtClean="0"/>
              <a:t> 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0" y="188640"/>
            <a:ext cx="9144000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dirty="0" smtClean="0"/>
              <a:t>A Zsákai </a:t>
            </a:r>
            <a:r>
              <a:rPr lang="hu-HU" sz="2400" b="1" dirty="0" err="1" smtClean="0"/>
              <a:t>Rhédey-kastély</a:t>
            </a:r>
            <a:r>
              <a:rPr lang="hu-HU" sz="2400" b="1" dirty="0" smtClean="0"/>
              <a:t>,  </a:t>
            </a:r>
            <a:r>
              <a:rPr lang="hu-HU" sz="2400" dirty="0" smtClean="0"/>
              <a:t>1858, Építész: ismeretlen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romantikus historizmus  stílusban </a:t>
            </a:r>
            <a:endParaRPr lang="hu-HU" sz="2400" dirty="0" smtClean="0">
              <a:hlinkClick r:id="rId2" tooltip="Historizmus"/>
            </a:endParaRPr>
          </a:p>
          <a:p>
            <a:r>
              <a:rPr lang="hu-HU" dirty="0" smtClean="0">
                <a:hlinkClick r:id="rId2" tooltip="Historizmus"/>
              </a:rPr>
              <a:t> </a:t>
            </a:r>
            <a:r>
              <a:rPr lang="hu-HU" dirty="0" smtClean="0"/>
              <a:t> </a:t>
            </a:r>
            <a:endParaRPr lang="hu-HU" dirty="0"/>
          </a:p>
        </p:txBody>
      </p:sp>
      <p:pic>
        <p:nvPicPr>
          <p:cNvPr id="209922" name="Picture 2" descr="https://upload.wikimedia.org/wikipedia/commons/thumb/7/70/A_zs%C3%A1kai_Rh%C3%A9dey-kast%C3%A9ly_d%C3%A9li%2C_f%C5%91homlokzata.JPG/1280px-A_zs%C3%A1kai_Rh%C3%A9dey-kast%C3%A9ly_d%C3%A9li%2C_f%C5%91homlokzata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60683" y="1052736"/>
            <a:ext cx="7422634" cy="55669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0" y="908720"/>
            <a:ext cx="3275857" cy="10199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dirty="0" smtClean="0"/>
              <a:t>A Zsákai</a:t>
            </a:r>
          </a:p>
          <a:p>
            <a:pPr algn="ctr">
              <a:lnSpc>
                <a:spcPts val="2400"/>
              </a:lnSpc>
            </a:pPr>
            <a:r>
              <a:rPr lang="hu-HU" sz="2400" b="1" dirty="0" smtClean="0"/>
              <a:t> </a:t>
            </a:r>
            <a:r>
              <a:rPr lang="hu-HU" sz="2400" b="1" dirty="0" err="1" smtClean="0"/>
              <a:t>Rhédey</a:t>
            </a:r>
            <a:r>
              <a:rPr lang="hu-HU" sz="2400" b="1" dirty="0" smtClean="0"/>
              <a:t> - kastély „öregtornya”</a:t>
            </a:r>
            <a:endParaRPr lang="hu-HU" sz="2400" b="1" dirty="0"/>
          </a:p>
        </p:txBody>
      </p:sp>
      <p:pic>
        <p:nvPicPr>
          <p:cNvPr id="207874" name="Picture 2" descr="https://upload.wikimedia.org/wikipedia/commons/thumb/c/c6/Zs%C3%A1kai_Rh%C3%A9dey-kast%C3%A9ly_%E2%80%9E%C3%B6regtorony%E2%80%9D.JPG/831px-Zs%C3%A1kai_Rh%C3%A9dey-kast%C3%A9ly_%E2%80%9E%C3%B6regtorony%E2%80%9D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40369" y="0"/>
            <a:ext cx="5565427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0" y="260648"/>
            <a:ext cx="90657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400" b="1" dirty="0" smtClean="0"/>
              <a:t>A </a:t>
            </a:r>
            <a:r>
              <a:rPr lang="hu-HU" sz="2400" b="1" dirty="0" err="1" smtClean="0"/>
              <a:t>zsákai</a:t>
            </a:r>
            <a:r>
              <a:rPr lang="hu-HU" sz="2400" b="1" dirty="0" smtClean="0"/>
              <a:t> </a:t>
            </a:r>
            <a:r>
              <a:rPr lang="hu-HU" sz="2400" b="1" dirty="0" err="1" smtClean="0"/>
              <a:t>Rhédey-kastély</a:t>
            </a:r>
            <a:r>
              <a:rPr lang="hu-HU" sz="2400" b="1" dirty="0" smtClean="0"/>
              <a:t> délnyugat felől, </a:t>
            </a:r>
            <a:r>
              <a:rPr lang="hu-HU" sz="2400" dirty="0" smtClean="0"/>
              <a:t>2023-ban, 1858</a:t>
            </a:r>
            <a:endParaRPr lang="hu-HU" sz="2400" dirty="0"/>
          </a:p>
        </p:txBody>
      </p:sp>
      <p:pic>
        <p:nvPicPr>
          <p:cNvPr id="206850" name="Picture 2" descr="https://upload.wikimedia.org/wikipedia/commons/thumb/3/37/A_zs%C3%A1kai_Rh%C3%A9dey-kast%C3%A9ly_d%C3%A9lnyugat_fel%C5%91l_n%C3%A9zve.JPG/1280px-A_zs%C3%A1kai_Rh%C3%A9dey-kast%C3%A9ly_d%C3%A9lnyugat_fel%C5%91l_n%C3%A9zve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93716" y="980728"/>
            <a:ext cx="7556567" cy="54726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215516" y="260648"/>
            <a:ext cx="87129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400" b="1" dirty="0" smtClean="0"/>
              <a:t>A Zsákai </a:t>
            </a:r>
            <a:r>
              <a:rPr lang="hu-HU" sz="2400" b="1" dirty="0" err="1" smtClean="0"/>
              <a:t>Rhédey</a:t>
            </a:r>
            <a:r>
              <a:rPr lang="hu-HU" sz="2400" b="1" dirty="0" smtClean="0"/>
              <a:t> kastély - keleti szárnyának homlokzata, </a:t>
            </a:r>
            <a:r>
              <a:rPr lang="hu-HU" sz="2400" dirty="0" smtClean="0"/>
              <a:t>1858</a:t>
            </a:r>
            <a:endParaRPr lang="hu-HU" sz="2400" dirty="0"/>
          </a:p>
        </p:txBody>
      </p:sp>
      <p:pic>
        <p:nvPicPr>
          <p:cNvPr id="208898" name="Picture 2" descr="https://upload.wikimedia.org/wikipedia/commons/thumb/5/5c/Zs%C3%A1kai_Rh%C3%A9dey-kast%C3%A9ly_keleti_sz%C3%A1rnyanak_homlokzata.JPG/1280px-Zs%C3%A1kai_Rh%C3%A9dey-kast%C3%A9ly_keleti_sz%C3%A1rnyanak_homlokzata.JPG"/>
          <p:cNvPicPr>
            <a:picLocks noChangeAspect="1" noChangeArrowheads="1"/>
          </p:cNvPicPr>
          <p:nvPr/>
        </p:nvPicPr>
        <p:blipFill>
          <a:blip r:embed="rId2" cstate="email">
            <a:lum bright="-10000"/>
          </a:blip>
          <a:srcRect/>
          <a:stretch>
            <a:fillRect/>
          </a:stretch>
        </p:blipFill>
        <p:spPr bwMode="auto">
          <a:xfrm>
            <a:off x="777722" y="908720"/>
            <a:ext cx="7588555" cy="56914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7026" name="Picture 2" descr="Ismeretlen tervező | Rhédey-kastély, Zsáka | Kitervezte.hu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707904" y="41243"/>
            <a:ext cx="5112568" cy="6816758"/>
          </a:xfrm>
          <a:prstGeom prst="rect">
            <a:avLst/>
          </a:prstGeom>
          <a:noFill/>
        </p:spPr>
      </p:pic>
      <p:sp>
        <p:nvSpPr>
          <p:cNvPr id="5" name="Téglalap 4"/>
          <p:cNvSpPr/>
          <p:nvPr/>
        </p:nvSpPr>
        <p:spPr>
          <a:xfrm>
            <a:off x="0" y="908720"/>
            <a:ext cx="37079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400" b="1" dirty="0" smtClean="0"/>
              <a:t>Zsákai </a:t>
            </a:r>
            <a:r>
              <a:rPr lang="hu-HU" sz="2400" b="1" dirty="0" err="1" smtClean="0"/>
              <a:t>Rhédey</a:t>
            </a:r>
            <a:r>
              <a:rPr lang="hu-HU" sz="2400" b="1" dirty="0" smtClean="0"/>
              <a:t> - kastély  </a:t>
            </a:r>
            <a:r>
              <a:rPr lang="hu-HU" sz="2400" dirty="0" smtClean="0"/>
              <a:t>1858 </a:t>
            </a:r>
          </a:p>
          <a:p>
            <a:pPr algn="ctr"/>
            <a:r>
              <a:rPr lang="hu-HU" sz="2400" dirty="0" smtClean="0"/>
              <a:t>(részlet)</a:t>
            </a:r>
            <a:endParaRPr lang="hu-H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179512" y="332656"/>
            <a:ext cx="878497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dirty="0" smtClean="0"/>
              <a:t>  </a:t>
            </a:r>
            <a:r>
              <a:rPr lang="hu-HU" sz="2400" b="1" dirty="0" err="1" smtClean="0"/>
              <a:t>Trakostyán</a:t>
            </a:r>
            <a:r>
              <a:rPr lang="hu-HU" sz="2400" b="1" dirty="0" smtClean="0"/>
              <a:t> vára</a:t>
            </a:r>
            <a:r>
              <a:rPr lang="hu-HU" sz="2400" dirty="0" smtClean="0"/>
              <a:t> a </a:t>
            </a:r>
            <a:r>
              <a:rPr lang="hu-HU" sz="2400" dirty="0" err="1" smtClean="0"/>
              <a:t>Draskovich</a:t>
            </a:r>
            <a:r>
              <a:rPr lang="hu-HU" sz="2400" dirty="0" smtClean="0"/>
              <a:t> család ősi fészke a Horvát </a:t>
            </a:r>
            <a:r>
              <a:rPr lang="hu-HU" sz="2400" dirty="0" err="1" smtClean="0"/>
              <a:t>Zagorjén</a:t>
            </a:r>
            <a:r>
              <a:rPr lang="hu-HU" sz="2400" dirty="0" smtClean="0"/>
              <a:t>. Horvátország egyik leglátványosabb vára  </a:t>
            </a:r>
            <a:r>
              <a:rPr lang="hu-HU" sz="2400" dirty="0" err="1" smtClean="0"/>
              <a:t>Zagorje</a:t>
            </a:r>
            <a:r>
              <a:rPr lang="hu-HU" sz="2400" dirty="0" smtClean="0"/>
              <a:t> </a:t>
            </a:r>
          </a:p>
          <a:p>
            <a:r>
              <a:rPr lang="hu-HU" sz="2400" dirty="0" smtClean="0"/>
              <a:t>hegyei között </a:t>
            </a:r>
            <a:r>
              <a:rPr lang="hu-HU" sz="2400" dirty="0"/>
              <a:t>286 méteres magasságban található. </a:t>
            </a:r>
            <a:endParaRPr lang="hu-HU" sz="2400" dirty="0" smtClean="0"/>
          </a:p>
          <a:p>
            <a:r>
              <a:rPr lang="hu-HU" sz="2400" dirty="0" smtClean="0"/>
              <a:t>A </a:t>
            </a:r>
            <a:r>
              <a:rPr lang="hu-HU" sz="2400" dirty="0"/>
              <a:t>várkastély egy kúp formájú dombra épült, melyet gazdag növényzetű park és egy tó vesz körül</a:t>
            </a:r>
            <a:r>
              <a:rPr lang="hu-HU" sz="2400" dirty="0" smtClean="0"/>
              <a:t>.  </a:t>
            </a:r>
          </a:p>
          <a:p>
            <a:r>
              <a:rPr lang="hu-HU" sz="2400" dirty="0" smtClean="0"/>
              <a:t>A 13. században, mint megfigyelő erőd a </a:t>
            </a:r>
            <a:r>
              <a:rPr lang="hu-HU" sz="2400" dirty="0" err="1" smtClean="0"/>
              <a:t>zagorjei</a:t>
            </a:r>
            <a:r>
              <a:rPr lang="hu-HU" sz="2400" dirty="0" smtClean="0"/>
              <a:t> grófság védelme érdekében készült. </a:t>
            </a:r>
          </a:p>
          <a:p>
            <a:r>
              <a:rPr lang="hu-HU" sz="2400" dirty="0" smtClean="0"/>
              <a:t>Először 1394-ben említik, amikor Cillei Hermann kapta adományul. </a:t>
            </a:r>
          </a:p>
          <a:p>
            <a:r>
              <a:rPr lang="hu-HU" sz="2400" u="sng" dirty="0" smtClean="0"/>
              <a:t>1456</a:t>
            </a:r>
            <a:r>
              <a:rPr lang="hu-HU" sz="2400" dirty="0" smtClean="0"/>
              <a:t>-ig, a család kihalásáig, a </a:t>
            </a:r>
            <a:r>
              <a:rPr lang="hu-HU" sz="2400" dirty="0" err="1" smtClean="0"/>
              <a:t>Cilleiek</a:t>
            </a:r>
            <a:r>
              <a:rPr lang="hu-HU" sz="2400" dirty="0" smtClean="0"/>
              <a:t>  birtoka.  </a:t>
            </a:r>
          </a:p>
          <a:p>
            <a:r>
              <a:rPr lang="hu-HU" sz="2400" dirty="0" smtClean="0"/>
              <a:t>E nemzetiség kihalása után </a:t>
            </a:r>
            <a:r>
              <a:rPr lang="hu-HU" sz="2400" dirty="0" err="1" smtClean="0"/>
              <a:t>Trakostyán</a:t>
            </a:r>
            <a:r>
              <a:rPr lang="hu-HU" sz="2400" dirty="0" smtClean="0"/>
              <a:t> is osztozott a többi vár és birtok sorsában. Birtokaik feloszlottak, többszörösen gazdát cseréltek. A vár először </a:t>
            </a:r>
            <a:r>
              <a:rPr lang="hu-HU" sz="2400" dirty="0" err="1" smtClean="0"/>
              <a:t>Vitovec</a:t>
            </a:r>
            <a:r>
              <a:rPr lang="hu-HU" sz="2400" dirty="0" smtClean="0"/>
              <a:t> János hadvezéré, majd Corvin Jánosé lett, aki </a:t>
            </a:r>
            <a:r>
              <a:rPr lang="hu-HU" sz="2400" dirty="0" err="1" smtClean="0"/>
              <a:t>Gyulay</a:t>
            </a:r>
            <a:r>
              <a:rPr lang="hu-HU" sz="2400" dirty="0" smtClean="0"/>
              <a:t> Jánosnak adta. A </a:t>
            </a:r>
            <a:r>
              <a:rPr lang="hu-HU" sz="2400" dirty="0" err="1" smtClean="0"/>
              <a:t>Gyulayak</a:t>
            </a:r>
            <a:r>
              <a:rPr lang="hu-HU" sz="2400" dirty="0" smtClean="0"/>
              <a:t> három nemzedéken át birtokolták és sokat építettek is rajta, de 1566-ban kihaltak és a birtok a császárra szállt.</a:t>
            </a:r>
            <a:endParaRPr lang="hu-H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251520" y="2034124"/>
            <a:ext cx="8640960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4000" b="1" dirty="0" smtClean="0">
                <a:latin typeface="Arial Black" pitchFamily="34" charset="0"/>
              </a:rPr>
              <a:t>PESTI VIGADÓ, BUDAPEST</a:t>
            </a:r>
            <a:r>
              <a:rPr lang="hu-HU" sz="4000" dirty="0" smtClean="0">
                <a:latin typeface="Arial Black" pitchFamily="34" charset="0"/>
              </a:rPr>
              <a:t> </a:t>
            </a:r>
          </a:p>
          <a:p>
            <a:pPr algn="ctr"/>
            <a:r>
              <a:rPr lang="hu-HU" sz="2800" b="1" dirty="0" smtClean="0">
                <a:latin typeface="Arial Black" pitchFamily="34" charset="0"/>
              </a:rPr>
              <a:t>1859–1865</a:t>
            </a:r>
          </a:p>
          <a:p>
            <a:pPr algn="ctr"/>
            <a:r>
              <a:rPr lang="hu-HU" sz="2800" b="1" dirty="0" smtClean="0">
                <a:latin typeface="Arial Black" pitchFamily="34" charset="0"/>
              </a:rPr>
              <a:t> TERVEZŐ-ÉPÍTÉSZ</a:t>
            </a:r>
            <a:endParaRPr lang="hu-HU" sz="4000" b="1" dirty="0" smtClean="0">
              <a:latin typeface="Arial Black" pitchFamily="34" charset="0"/>
            </a:endParaRPr>
          </a:p>
          <a:p>
            <a:pPr algn="ctr"/>
            <a:r>
              <a:rPr lang="hu-HU" sz="4000" b="1" dirty="0" smtClean="0">
                <a:latin typeface="Arial Black" pitchFamily="34" charset="0"/>
              </a:rPr>
              <a:t> FESZL FRIGYES</a:t>
            </a:r>
            <a:endParaRPr lang="hu-HU" sz="4000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/>
          <p:cNvSpPr/>
          <p:nvPr/>
        </p:nvSpPr>
        <p:spPr>
          <a:xfrm>
            <a:off x="359532" y="2018735"/>
            <a:ext cx="842493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b="1" dirty="0" smtClean="0"/>
              <a:t>Építési adatok:</a:t>
            </a:r>
            <a:r>
              <a:rPr lang="hu-HU" sz="2400" dirty="0" smtClean="0"/>
              <a:t>                                1829–1833 (először)</a:t>
            </a:r>
          </a:p>
          <a:p>
            <a:r>
              <a:rPr lang="hu-HU" sz="2400" dirty="0" smtClean="0"/>
              <a:t>                                                           1859–1865 (újjáépítés)</a:t>
            </a:r>
            <a:r>
              <a:rPr lang="hu-HU" sz="2400" b="1" dirty="0" smtClean="0"/>
              <a:t>  </a:t>
            </a:r>
          </a:p>
          <a:p>
            <a:r>
              <a:rPr lang="hu-HU" sz="2400" b="1" dirty="0" smtClean="0"/>
              <a:t>Megnyitás:                                       </a:t>
            </a:r>
            <a:r>
              <a:rPr lang="hu-HU" sz="2400" dirty="0" smtClean="0"/>
              <a:t>1833 és 1865 </a:t>
            </a:r>
          </a:p>
          <a:p>
            <a:r>
              <a:rPr lang="hu-HU" sz="2400" b="1" dirty="0" smtClean="0"/>
              <a:t>Rekonstrukciók évei:                     </a:t>
            </a:r>
            <a:r>
              <a:rPr lang="hu-HU" sz="2400" dirty="0" smtClean="0"/>
              <a:t>2004–2014 </a:t>
            </a:r>
          </a:p>
          <a:p>
            <a:r>
              <a:rPr lang="hu-HU" sz="2400" dirty="0" smtClean="0"/>
              <a:t> </a:t>
            </a:r>
            <a:r>
              <a:rPr lang="hu-HU" sz="2400" b="1" dirty="0" smtClean="0"/>
              <a:t>Építési stílus:                                  </a:t>
            </a:r>
            <a:r>
              <a:rPr lang="hu-HU" sz="2400" dirty="0" smtClean="0"/>
              <a:t>klasszicista majd romantikus</a:t>
            </a:r>
            <a:r>
              <a:rPr lang="hu-HU" sz="2400" b="1" dirty="0" smtClean="0"/>
              <a:t> Tervező :                                           </a:t>
            </a:r>
            <a:r>
              <a:rPr lang="hu-HU" sz="2400" dirty="0" smtClean="0"/>
              <a:t>Pollack Mihály (először)</a:t>
            </a:r>
            <a:br>
              <a:rPr lang="hu-HU" sz="2400" dirty="0" smtClean="0"/>
            </a:br>
            <a:r>
              <a:rPr lang="hu-HU" sz="2400" b="1" dirty="0" smtClean="0"/>
              <a:t>                                                           Feszl Frigyes (mostani)                                        </a:t>
            </a:r>
            <a:endParaRPr lang="hu-H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323528" y="476672"/>
            <a:ext cx="849694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dirty="0" smtClean="0"/>
              <a:t> A mai Pesti Vigadó elődépülete a magyar klasszicizmus kiemelkedő építésze, Pollack Mihály (1773–1855) egyik ünnepelt pesti építész alkotása volt, amely francia elnevezéssel „</a:t>
            </a:r>
            <a:r>
              <a:rPr lang="hu-HU" sz="2400" dirty="0" err="1" smtClean="0"/>
              <a:t>Redoute</a:t>
            </a:r>
            <a:r>
              <a:rPr lang="hu-HU" sz="2400" dirty="0" smtClean="0"/>
              <a:t>"</a:t>
            </a:r>
            <a:r>
              <a:rPr lang="hu-HU" sz="2400" dirty="0" err="1" smtClean="0"/>
              <a:t>-ként</a:t>
            </a:r>
            <a:r>
              <a:rPr lang="hu-HU" sz="2400" dirty="0" smtClean="0"/>
              <a:t> vált ismerté. </a:t>
            </a:r>
          </a:p>
          <a:p>
            <a:endParaRPr lang="hu-HU" sz="2400" dirty="0" smtClean="0"/>
          </a:p>
          <a:p>
            <a:r>
              <a:rPr lang="hu-HU" sz="2400" dirty="0" smtClean="0"/>
              <a:t>Az épület, amelynek a szívében a nagy méretű táncterem helyezkedett el, az akkori pesti városmag északi részén, a Duna-parthoz közel emelkedett.</a:t>
            </a:r>
          </a:p>
          <a:p>
            <a:r>
              <a:rPr lang="hu-HU" sz="2400" dirty="0" smtClean="0"/>
              <a:t> A régi Vigadót a szabadságharc idején, 1849. május 15-én a budai Várat védő Heinrich </a:t>
            </a:r>
            <a:r>
              <a:rPr lang="hu-HU" sz="2400" dirty="0" err="1" smtClean="0"/>
              <a:t>Hentzi</a:t>
            </a:r>
            <a:r>
              <a:rPr lang="hu-HU" sz="2400" dirty="0" smtClean="0"/>
              <a:t> osztrák tábornok ágyúval szétlövette.   </a:t>
            </a:r>
          </a:p>
          <a:p>
            <a:endParaRPr lang="hu-HU" sz="2400" dirty="0" smtClean="0"/>
          </a:p>
          <a:p>
            <a:r>
              <a:rPr lang="hu-HU" sz="2400" dirty="0" smtClean="0"/>
              <a:t>Tizenhat évig állt az eredeti, Pollack tervezte épület, amelynek szétágyúzása után újabb tizenhat évnek kellett eltelnie, amíg a megsemmisült épület helyett felépült az új Vigadó palotája.</a:t>
            </a:r>
            <a:endParaRPr lang="hu-H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estbuda.hu/gallery/DCS/2019_12/2020_01/vigad%C3%B3_1.jpg"/>
          <p:cNvPicPr>
            <a:picLocks noChangeAspect="1" noChangeArrowheads="1"/>
          </p:cNvPicPr>
          <p:nvPr/>
        </p:nvPicPr>
        <p:blipFill>
          <a:blip r:embed="rId2" cstate="email">
            <a:lum contrast="10000"/>
          </a:blip>
          <a:srcRect/>
          <a:stretch>
            <a:fillRect/>
          </a:stretch>
        </p:blipFill>
        <p:spPr bwMode="auto">
          <a:xfrm>
            <a:off x="748975" y="980728"/>
            <a:ext cx="7664476" cy="5616624"/>
          </a:xfrm>
          <a:prstGeom prst="rect">
            <a:avLst/>
          </a:prstGeom>
          <a:noFill/>
        </p:spPr>
      </p:pic>
      <p:sp>
        <p:nvSpPr>
          <p:cNvPr id="4" name="Téglalap 3"/>
          <p:cNvSpPr/>
          <p:nvPr/>
        </p:nvSpPr>
        <p:spPr>
          <a:xfrm>
            <a:off x="0" y="260648"/>
            <a:ext cx="9144000" cy="7121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 smtClean="0"/>
              <a:t>Pollack Mihály</a:t>
            </a:r>
            <a:r>
              <a:rPr lang="hu-HU" sz="2400" b="1" dirty="0" smtClean="0"/>
              <a:t>:  A pesti</a:t>
            </a:r>
            <a:r>
              <a:rPr lang="hu-HU" sz="2400" dirty="0" smtClean="0"/>
              <a:t> </a:t>
            </a:r>
            <a:r>
              <a:rPr lang="hu-HU" sz="2400" b="1" dirty="0" err="1" smtClean="0"/>
              <a:t>Redoute</a:t>
            </a:r>
            <a:r>
              <a:rPr lang="hu-HU" sz="2400" b="1" dirty="0" smtClean="0"/>
              <a:t> épülete 1845-ben</a:t>
            </a:r>
            <a:r>
              <a:rPr lang="hu-HU" sz="2400" dirty="0" smtClean="0"/>
              <a:t>. 1829-1833, Rudolf Alt rajza, F. J. </a:t>
            </a:r>
            <a:r>
              <a:rPr lang="hu-HU" sz="2400" dirty="0" err="1" smtClean="0"/>
              <a:t>Sandmann</a:t>
            </a:r>
            <a:r>
              <a:rPr lang="hu-HU" sz="2400" dirty="0" smtClean="0"/>
              <a:t> metszete (Forrás: FSZEK Budapest Gyűjtemény)</a:t>
            </a:r>
            <a:endParaRPr lang="hu-H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287524" y="620688"/>
            <a:ext cx="856895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dirty="0" smtClean="0"/>
              <a:t>A megsemmisült </a:t>
            </a:r>
            <a:r>
              <a:rPr lang="hu-HU" sz="2400" dirty="0" err="1" smtClean="0"/>
              <a:t>Redoute</a:t>
            </a:r>
            <a:r>
              <a:rPr lang="hu-HU" sz="2400" dirty="0" smtClean="0"/>
              <a:t> helyén Feszl tervei alapján emelt új épületet ugyan az építkezés során szintén </a:t>
            </a:r>
            <a:r>
              <a:rPr lang="hu-HU" sz="2400" dirty="0" err="1" smtClean="0"/>
              <a:t>Redoute-nak</a:t>
            </a:r>
            <a:r>
              <a:rPr lang="hu-HU" sz="2400" dirty="0" smtClean="0"/>
              <a:t> nevezték, később a megnyitásakor </a:t>
            </a:r>
            <a:r>
              <a:rPr lang="hu-HU" sz="2400" dirty="0" err="1" smtClean="0"/>
              <a:t>Vigardának</a:t>
            </a:r>
            <a:r>
              <a:rPr lang="hu-HU" sz="2400" dirty="0" smtClean="0"/>
              <a:t> – az utóbbi nevet a pestiek sokat gúnyolták, és helyette sokáig továbbra is a </a:t>
            </a:r>
            <a:r>
              <a:rPr lang="hu-HU" sz="2400" dirty="0" err="1" smtClean="0"/>
              <a:t>Redoute</a:t>
            </a:r>
            <a:r>
              <a:rPr lang="hu-HU" sz="2400" dirty="0" smtClean="0"/>
              <a:t> nevet használták, míg végül a Vigadó név állandósult. </a:t>
            </a:r>
          </a:p>
          <a:p>
            <a:endParaRPr lang="hu-HU" sz="2400" dirty="0" smtClean="0"/>
          </a:p>
          <a:p>
            <a:r>
              <a:rPr lang="hu-HU" sz="2400" dirty="0" smtClean="0"/>
              <a:t> Három utcai homlokzata közül a Dunára tekintő a legmonumentálisabb, öttengelyes, középső részét egytengelyes szélső fogják közre. </a:t>
            </a:r>
          </a:p>
          <a:p>
            <a:r>
              <a:rPr lang="hu-HU" sz="2400" dirty="0" smtClean="0"/>
              <a:t> A II. világháborúban súlyosan megsérült az épület.  A főhomlokzat rekonstrukciója már zajlott, mikor 1954-ben felvették a műemlékjegyzékbe, forráshiány miatt csak az ötvenes évek végén engedélyezték az épület újjáépítését. </a:t>
            </a:r>
            <a:endParaRPr lang="hu-H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1" y="260648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400" b="1" u="sng" dirty="0" smtClean="0"/>
              <a:t>Pollack Mihály</a:t>
            </a:r>
            <a:r>
              <a:rPr lang="hu-HU" sz="2400" b="1" dirty="0" smtClean="0"/>
              <a:t>:  A szétbombázott  pesti</a:t>
            </a:r>
            <a:r>
              <a:rPr lang="hu-HU" sz="2400" dirty="0" smtClean="0"/>
              <a:t> </a:t>
            </a:r>
            <a:r>
              <a:rPr lang="hu-HU" sz="2400" b="1" dirty="0" err="1" smtClean="0"/>
              <a:t>Redoute</a:t>
            </a:r>
            <a:r>
              <a:rPr lang="hu-HU" sz="2400" b="1" dirty="0" smtClean="0"/>
              <a:t> épülete</a:t>
            </a:r>
            <a:r>
              <a:rPr lang="hu-HU" sz="2400" dirty="0" smtClean="0"/>
              <a:t>, 1849-ben</a:t>
            </a:r>
            <a:endParaRPr lang="hu-HU" sz="2400" dirty="0"/>
          </a:p>
        </p:txBody>
      </p:sp>
      <p:pic>
        <p:nvPicPr>
          <p:cNvPr id="188418" name="Picture 2" descr="https://upload.wikimedia.org/wikipedia/commons/5/53/A_sz%C3%A9tbomb%C3%A1zott_Redoute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78517" y="980728"/>
            <a:ext cx="8386966" cy="56163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323528" y="172075"/>
            <a:ext cx="8496944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dirty="0" smtClean="0"/>
              <a:t>A munkálatok 1968-ban kezdődtek és a Vigadó helyreállítása 1979 decemberére készült el, melynek során a díszterem belmagasságát öt méterrel csökkentették, hogy a Magyar Hanglemezgyártó Vállalat stúdiófelvételei, a Magyar Rádió és Televízió helyszíni közvetítései, élő hangversenyek és bálok tartására egyaránt alkalmas legyen. </a:t>
            </a:r>
          </a:p>
          <a:p>
            <a:r>
              <a:rPr lang="hu-HU" sz="2400" dirty="0" smtClean="0"/>
              <a:t> A felújítás során került a díszlépcsőházba a színes üvegablakú </a:t>
            </a:r>
            <a:r>
              <a:rPr lang="hu-HU" sz="2400" dirty="0" err="1" smtClean="0"/>
              <a:t>opeion</a:t>
            </a:r>
            <a:r>
              <a:rPr lang="hu-HU" sz="2400" dirty="0" smtClean="0"/>
              <a:t>, Hock József </a:t>
            </a:r>
            <a:r>
              <a:rPr lang="hu-HU" sz="2400" dirty="0" err="1" smtClean="0"/>
              <a:t>dunabogdányi</a:t>
            </a:r>
            <a:r>
              <a:rPr lang="hu-HU" sz="2400" dirty="0" smtClean="0"/>
              <a:t> művész munkája. </a:t>
            </a:r>
          </a:p>
          <a:p>
            <a:endParaRPr lang="hu-HU" sz="2400" dirty="0" smtClean="0"/>
          </a:p>
          <a:p>
            <a:r>
              <a:rPr lang="hu-HU" sz="2400" dirty="0" smtClean="0"/>
              <a:t>Eredeti tervek és fényképek alapján készültek a dísztermi, romantikus stílusú tükrös konzolasztalok, a sárgaréz csillárok, falikarok és a lépcsőházi kandeláberek. </a:t>
            </a:r>
          </a:p>
          <a:p>
            <a:r>
              <a:rPr lang="hu-HU" sz="2400" dirty="0" smtClean="0"/>
              <a:t>Az újjáépített Vigadó 1980. március 15-én nyílt meg a nagyközönség előtt bál- és koncertteremként, kiállítóhelyként. </a:t>
            </a:r>
          </a:p>
          <a:p>
            <a:r>
              <a:rPr lang="hu-HU" sz="2400" dirty="0" smtClean="0"/>
              <a:t> Az első bált 1833 januárjában rendezték, és mivel az épületben volt Pest egyedüli koncertterme, így itt koncertezett Erkel Ferenc és Liszt Ferenc is. </a:t>
            </a:r>
            <a:endParaRPr lang="hu-H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0" y="404664"/>
            <a:ext cx="9144000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 smtClean="0"/>
              <a:t>Feszl Frigyes:</a:t>
            </a:r>
            <a:r>
              <a:rPr lang="hu-HU" sz="2400" b="1" dirty="0" smtClean="0"/>
              <a:t>  </a:t>
            </a:r>
            <a:r>
              <a:rPr lang="it-IT" sz="2400" b="1" dirty="0" smtClean="0"/>
              <a:t>Az új pesti Redoute épülete 1862-ben</a:t>
            </a:r>
            <a:endParaRPr lang="hu-HU" sz="2400" b="1" dirty="0" smtClean="0"/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 Vasárnapi </a:t>
            </a:r>
            <a:r>
              <a:rPr lang="hu-HU" sz="2400" dirty="0" err="1" smtClean="0"/>
              <a:t>Ujság</a:t>
            </a:r>
            <a:r>
              <a:rPr lang="hu-HU" sz="2400" dirty="0" smtClean="0"/>
              <a:t> illusztrációja, 1862</a:t>
            </a:r>
            <a:r>
              <a:rPr lang="hu-HU" dirty="0" smtClean="0"/>
              <a:t>.</a:t>
            </a:r>
          </a:p>
          <a:p>
            <a:endParaRPr lang="hu-HU" dirty="0"/>
          </a:p>
        </p:txBody>
      </p:sp>
      <p:pic>
        <p:nvPicPr>
          <p:cNvPr id="192514" name="Picture 2" descr="https://upload.wikimedia.org/wikipedia/commons/8/89/1862_A_pesti_uj_redoute-%C3%A9p%C3%BClet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45812" y="1124744"/>
            <a:ext cx="7652376" cy="54726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estbuda.hu/gallery/DCS/2019_12/2020_01/vigad%C3%B3_3..jpg"/>
          <p:cNvPicPr>
            <a:picLocks noChangeAspect="1" noChangeArrowheads="1"/>
          </p:cNvPicPr>
          <p:nvPr/>
        </p:nvPicPr>
        <p:blipFill>
          <a:blip r:embed="rId2" cstate="email">
            <a:lum contrast="20000"/>
          </a:blip>
          <a:srcRect/>
          <a:stretch>
            <a:fillRect/>
          </a:stretch>
        </p:blipFill>
        <p:spPr bwMode="auto">
          <a:xfrm>
            <a:off x="317989" y="1052736"/>
            <a:ext cx="8508021" cy="5616624"/>
          </a:xfrm>
          <a:prstGeom prst="rect">
            <a:avLst/>
          </a:prstGeom>
          <a:noFill/>
        </p:spPr>
      </p:pic>
      <p:sp>
        <p:nvSpPr>
          <p:cNvPr id="3" name="Téglalap 2"/>
          <p:cNvSpPr/>
          <p:nvPr/>
        </p:nvSpPr>
        <p:spPr>
          <a:xfrm>
            <a:off x="0" y="260648"/>
            <a:ext cx="9144000" cy="7121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 smtClean="0"/>
              <a:t>Feszl Frigyes</a:t>
            </a:r>
            <a:r>
              <a:rPr lang="hu-HU" sz="2400" b="1" dirty="0" smtClean="0"/>
              <a:t>:  A Pesti Vigadó, </a:t>
            </a:r>
            <a:r>
              <a:rPr lang="hu-HU" sz="2400" dirty="0" smtClean="0"/>
              <a:t>1887, körül 1859-1867 (Fotó: FSZEK Budapest-képarchívum)</a:t>
            </a:r>
            <a:endParaRPr lang="hu-H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746" name="Picture 2" descr="https://i.szalas.hu/pois/2836/original/34715.jpg"/>
          <p:cNvPicPr>
            <a:picLocks noChangeAspect="1" noChangeArrowheads="1"/>
          </p:cNvPicPr>
          <p:nvPr/>
        </p:nvPicPr>
        <p:blipFill>
          <a:blip r:embed="rId2" cstate="email">
            <a:lum contrast="10000"/>
          </a:blip>
          <a:srcRect/>
          <a:stretch>
            <a:fillRect/>
          </a:stretch>
        </p:blipFill>
        <p:spPr bwMode="auto">
          <a:xfrm>
            <a:off x="119506" y="908720"/>
            <a:ext cx="8904988" cy="5544616"/>
          </a:xfrm>
          <a:prstGeom prst="rect">
            <a:avLst/>
          </a:prstGeom>
          <a:noFill/>
        </p:spPr>
      </p:pic>
      <p:sp>
        <p:nvSpPr>
          <p:cNvPr id="6" name="Téglalap 5"/>
          <p:cNvSpPr/>
          <p:nvPr/>
        </p:nvSpPr>
        <p:spPr>
          <a:xfrm>
            <a:off x="0" y="332656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400" b="1" u="sng" dirty="0" smtClean="0"/>
              <a:t>Feszl Frigyes</a:t>
            </a:r>
            <a:r>
              <a:rPr lang="hu-HU" sz="2400" b="1" dirty="0" smtClean="0"/>
              <a:t>: Pesti Vigadó, </a:t>
            </a:r>
            <a:r>
              <a:rPr lang="hu-HU" sz="2400" dirty="0" smtClean="0"/>
              <a:t>1859-1867</a:t>
            </a:r>
            <a:endParaRPr lang="hu-H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215516" y="243512"/>
            <a:ext cx="8712968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dirty="0"/>
              <a:t> I. Miksa császár szolgálataiért </a:t>
            </a:r>
            <a:r>
              <a:rPr lang="hu-HU" sz="2400" dirty="0" err="1"/>
              <a:t>Draskovich</a:t>
            </a:r>
            <a:r>
              <a:rPr lang="hu-HU" sz="2400" dirty="0"/>
              <a:t> Györgynek, horvát bánnak adta. Ezt követően a </a:t>
            </a:r>
            <a:r>
              <a:rPr lang="hu-HU" sz="2400" dirty="0" err="1" smtClean="0"/>
              <a:t>Draskovichok</a:t>
            </a:r>
            <a:r>
              <a:rPr lang="hu-HU" sz="2400" dirty="0" smtClean="0"/>
              <a:t> többször átépítették. Ekkor </a:t>
            </a:r>
            <a:r>
              <a:rPr lang="hu-HU" sz="2400" dirty="0"/>
              <a:t>emelték a nyugati bástyát, mely már alkalmas volt az erődítmény ágyúkkal és tűzfegyverekkel való hatékony védelmére is. Az itt elhelyezett címer és a felirat bizonyítják, hogy </a:t>
            </a:r>
            <a:r>
              <a:rPr lang="hu-HU" sz="2400" dirty="0" err="1"/>
              <a:t>Draskovich</a:t>
            </a:r>
            <a:r>
              <a:rPr lang="hu-HU" sz="2400" dirty="0"/>
              <a:t> II. János és Péter 1592-ben építtették. A várkastély, mint arról egy 1667-ből származó rajz is tanúskodik már ekkor megkapta napjainkig megőrzött </a:t>
            </a:r>
            <a:r>
              <a:rPr lang="hu-HU" sz="2400" dirty="0" smtClean="0"/>
              <a:t>formáját. </a:t>
            </a:r>
          </a:p>
          <a:p>
            <a:r>
              <a:rPr lang="hu-HU" sz="2400" dirty="0" smtClean="0"/>
              <a:t> A 19. század közepén a főúri családok egy részében újra divatba jött a romantika, a családi hagyományok felélesztése és a régi épületek felújítása.  </a:t>
            </a:r>
          </a:p>
          <a:p>
            <a:r>
              <a:rPr lang="hu-HU" sz="2400" dirty="0" smtClean="0"/>
              <a:t>A kastélyt neogótikus stílusban újították fel egy akkor még ismeretlen grazi építész tervei alapján. Ekkor 1840 és 1862 között </a:t>
            </a:r>
            <a:r>
              <a:rPr lang="hu-HU" sz="2400" dirty="0" err="1" smtClean="0"/>
              <a:t>Draskovich</a:t>
            </a:r>
            <a:r>
              <a:rPr lang="hu-HU" sz="2400" dirty="0" smtClean="0"/>
              <a:t> V. György a várat romantikus várkastéllyá építtette át és köréje díszes parkot építtetett. 1944-ben a család Ausztriába </a:t>
            </a:r>
          </a:p>
          <a:p>
            <a:r>
              <a:rPr lang="hu-HU" sz="2400" dirty="0" smtClean="0"/>
              <a:t>menekült és a várkastély állami tulajdon lett.</a:t>
            </a:r>
          </a:p>
          <a:p>
            <a:endParaRPr lang="hu-H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930" name="Picture 2" descr="https://upload.wikimedia.org/wikipedia/commons/7/72/Vigado_Budapest_bal_oldal_P8050096.jpg"/>
          <p:cNvPicPr>
            <a:picLocks noChangeAspect="1" noChangeArrowheads="1"/>
          </p:cNvPicPr>
          <p:nvPr/>
        </p:nvPicPr>
        <p:blipFill>
          <a:blip r:embed="rId2" cstate="email">
            <a:lum contrast="10000"/>
          </a:blip>
          <a:srcRect/>
          <a:stretch>
            <a:fillRect/>
          </a:stretch>
        </p:blipFill>
        <p:spPr bwMode="auto">
          <a:xfrm>
            <a:off x="822598" y="1052736"/>
            <a:ext cx="7498804" cy="5556615"/>
          </a:xfrm>
          <a:prstGeom prst="rect">
            <a:avLst/>
          </a:prstGeom>
          <a:noFill/>
        </p:spPr>
      </p:pic>
      <p:sp>
        <p:nvSpPr>
          <p:cNvPr id="3" name="Téglalap 2"/>
          <p:cNvSpPr/>
          <p:nvPr/>
        </p:nvSpPr>
        <p:spPr>
          <a:xfrm>
            <a:off x="0" y="260648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400" b="1" u="sng" dirty="0" smtClean="0"/>
              <a:t>Feszl Frigyes</a:t>
            </a:r>
            <a:r>
              <a:rPr lang="hu-HU" sz="2400" b="1" dirty="0" smtClean="0"/>
              <a:t>: Pesti Vigadó:</a:t>
            </a:r>
            <a:r>
              <a:rPr lang="it-IT" sz="2400" b="1" dirty="0" smtClean="0"/>
              <a:t> A bal oldali rizalit részlete</a:t>
            </a:r>
            <a:r>
              <a:rPr lang="hu-HU" sz="2400" b="1" dirty="0" smtClean="0"/>
              <a:t>, </a:t>
            </a:r>
            <a:r>
              <a:rPr lang="hu-HU" sz="2400" dirty="0" smtClean="0"/>
              <a:t>1859-1867 </a:t>
            </a:r>
            <a:endParaRPr lang="hu-H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635" name="Picture 3" descr="C:\Users\User\Downloads\IMG_611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82165" y="1052736"/>
            <a:ext cx="8179670" cy="5455776"/>
          </a:xfrm>
          <a:prstGeom prst="rect">
            <a:avLst/>
          </a:prstGeom>
          <a:noFill/>
        </p:spPr>
      </p:pic>
      <p:sp>
        <p:nvSpPr>
          <p:cNvPr id="4" name="Téglalap 3"/>
          <p:cNvSpPr/>
          <p:nvPr/>
        </p:nvSpPr>
        <p:spPr>
          <a:xfrm>
            <a:off x="0" y="332656"/>
            <a:ext cx="9144000" cy="7121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 smtClean="0"/>
              <a:t> Feszl Frigyes</a:t>
            </a:r>
            <a:r>
              <a:rPr lang="hu-HU" sz="2400" b="1" dirty="0" smtClean="0"/>
              <a:t>: Pesti Vigadó:</a:t>
            </a:r>
            <a:r>
              <a:rPr lang="hu-HU" sz="2400" dirty="0" smtClean="0"/>
              <a:t> 1859-1867, </a:t>
            </a:r>
            <a:r>
              <a:rPr lang="hu-HU" sz="2400" b="1" dirty="0" smtClean="0"/>
              <a:t>Díszterem </a:t>
            </a:r>
            <a:r>
              <a:rPr lang="hu-HU" sz="2400" dirty="0" smtClean="0"/>
              <a:t>befogadóképessége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széksoros elrendezés esetén: max.600 fő, állófogadás esetén: 500 fő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/>
          <p:cNvSpPr/>
          <p:nvPr/>
        </p:nvSpPr>
        <p:spPr>
          <a:xfrm>
            <a:off x="0" y="476672"/>
            <a:ext cx="9144000" cy="404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 smtClean="0"/>
              <a:t> Feszl Frigyes:</a:t>
            </a:r>
            <a:r>
              <a:rPr lang="hu-HU" sz="2400" b="1" dirty="0" smtClean="0"/>
              <a:t> Pesti Vigadó –</a:t>
            </a:r>
            <a:r>
              <a:rPr lang="hu-HU" sz="2400" dirty="0" smtClean="0"/>
              <a:t> </a:t>
            </a:r>
            <a:r>
              <a:rPr lang="hu-HU" sz="2400" b="1" dirty="0" smtClean="0"/>
              <a:t>Díszlépcső, </a:t>
            </a:r>
            <a:r>
              <a:rPr lang="hu-HU" sz="2400" dirty="0" smtClean="0"/>
              <a:t>(</a:t>
            </a:r>
            <a:r>
              <a:rPr lang="hu-HU" sz="2400" b="1" dirty="0" smtClean="0"/>
              <a:t>főlépcső),</a:t>
            </a:r>
            <a:r>
              <a:rPr lang="hu-HU" sz="2400" dirty="0" smtClean="0"/>
              <a:t> 1859-1867 </a:t>
            </a:r>
          </a:p>
        </p:txBody>
      </p:sp>
      <p:pic>
        <p:nvPicPr>
          <p:cNvPr id="153602" name="Picture 2" descr="https://i.szalas.hu/pois/2836/original/1493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43033" y="1124744"/>
            <a:ext cx="8257934" cy="55080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676" name="Picture 4" descr="https://welovebudapest.com/i/5c/vigado_balkanyi-laszlo_20140313.exact1980w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059832" y="2420888"/>
            <a:ext cx="5832647" cy="3888432"/>
          </a:xfrm>
          <a:prstGeom prst="rect">
            <a:avLst/>
          </a:prstGeom>
          <a:noFill/>
        </p:spPr>
      </p:pic>
      <p:sp>
        <p:nvSpPr>
          <p:cNvPr id="7" name="Téglalap 6"/>
          <p:cNvSpPr/>
          <p:nvPr/>
        </p:nvSpPr>
        <p:spPr>
          <a:xfrm>
            <a:off x="0" y="476672"/>
            <a:ext cx="91440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 smtClean="0"/>
              <a:t> Feszl Frigyes:</a:t>
            </a:r>
            <a:r>
              <a:rPr lang="hu-HU" sz="2400" b="1" dirty="0" smtClean="0"/>
              <a:t> Pesti Vigadó, </a:t>
            </a:r>
            <a:r>
              <a:rPr lang="hu-HU" sz="2400" dirty="0" smtClean="0"/>
              <a:t>1859-1867</a:t>
            </a:r>
          </a:p>
          <a:p>
            <a:pPr algn="ctr">
              <a:lnSpc>
                <a:spcPts val="2400"/>
              </a:lnSpc>
            </a:pPr>
            <a:endParaRPr lang="hu-HU" sz="2400" dirty="0" smtClean="0"/>
          </a:p>
          <a:p>
            <a:pPr algn="ctr">
              <a:lnSpc>
                <a:spcPts val="2400"/>
              </a:lnSpc>
            </a:pPr>
            <a:r>
              <a:rPr lang="hu-HU" sz="2400" b="1" dirty="0" smtClean="0">
                <a:latin typeface="Arial Black" pitchFamily="34" charset="0"/>
              </a:rPr>
              <a:t>HA MEGNYITOD AZ ALÁBBI LINKET, TOVÁBBI JÓ </a:t>
            </a:r>
          </a:p>
          <a:p>
            <a:pPr algn="ctr">
              <a:lnSpc>
                <a:spcPts val="2400"/>
              </a:lnSpc>
            </a:pPr>
            <a:endParaRPr lang="hu-HU" sz="2400" b="1" dirty="0" smtClean="0">
              <a:latin typeface="Arial Black" pitchFamily="34" charset="0"/>
            </a:endParaRPr>
          </a:p>
          <a:p>
            <a:pPr algn="ctr">
              <a:lnSpc>
                <a:spcPts val="2400"/>
              </a:lnSpc>
            </a:pPr>
            <a:r>
              <a:rPr lang="hu-HU" sz="2400" b="1" dirty="0" smtClean="0">
                <a:latin typeface="Arial Black" pitchFamily="34" charset="0"/>
              </a:rPr>
              <a:t>MINŐSÉGÚ KÉPRÉSZLETEKET TALÁLSZ!!! </a:t>
            </a:r>
          </a:p>
        </p:txBody>
      </p:sp>
      <p:sp>
        <p:nvSpPr>
          <p:cNvPr id="8" name="Téglalap 7"/>
          <p:cNvSpPr/>
          <p:nvPr/>
        </p:nvSpPr>
        <p:spPr>
          <a:xfrm>
            <a:off x="0" y="3357563"/>
            <a:ext cx="31318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 smtClean="0">
                <a:hlinkClick r:id="rId3"/>
              </a:rPr>
              <a:t>https://welovebudapest.com/cikk/2014/03/14/regi-fenyeben-a-pesti-vigado/</a:t>
            </a:r>
            <a:endParaRPr lang="hu-HU" dirty="0" smtClean="0"/>
          </a:p>
          <a:p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Picture 2" descr="https://pestbuda.hu/gallery/DCS/2019_12/2020_01/vigad%C3%B3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63888" y="0"/>
            <a:ext cx="5538638" cy="6858000"/>
          </a:xfrm>
          <a:prstGeom prst="rect">
            <a:avLst/>
          </a:prstGeom>
          <a:noFill/>
        </p:spPr>
      </p:pic>
      <p:sp>
        <p:nvSpPr>
          <p:cNvPr id="5" name="Téglalap 4"/>
          <p:cNvSpPr/>
          <p:nvPr/>
        </p:nvSpPr>
        <p:spPr>
          <a:xfrm>
            <a:off x="0" y="1484784"/>
            <a:ext cx="370790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 smtClean="0"/>
              <a:t> Feszl Frigyes</a:t>
            </a:r>
            <a:r>
              <a:rPr lang="hu-HU" sz="2400" b="1" dirty="0" smtClean="0"/>
              <a:t> </a:t>
            </a:r>
          </a:p>
          <a:p>
            <a:pPr algn="ctr">
              <a:lnSpc>
                <a:spcPts val="2400"/>
              </a:lnSpc>
            </a:pPr>
            <a:r>
              <a:rPr lang="hu-HU" sz="2400" b="1" dirty="0" smtClean="0"/>
              <a:t> Pesti Vigadó</a:t>
            </a:r>
            <a:endParaRPr lang="hu-HU" sz="2400" dirty="0" smtClean="0"/>
          </a:p>
          <a:p>
            <a:pPr algn="ctr">
              <a:lnSpc>
                <a:spcPts val="2400"/>
              </a:lnSpc>
            </a:pPr>
            <a:r>
              <a:rPr lang="hu-HU" sz="2400" b="1" dirty="0" smtClean="0"/>
              <a:t>A Vigadó lépcsőháza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1893 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 </a:t>
            </a:r>
            <a:r>
              <a:rPr lang="hu-HU" sz="2400" dirty="0" err="1" smtClean="0"/>
              <a:t>Weinwurm</a:t>
            </a:r>
            <a:r>
              <a:rPr lang="hu-HU" sz="2400" dirty="0" smtClean="0"/>
              <a:t> Antal 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felvétele 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(Fotó: FSZEK Budapest Gyűjtemény)</a:t>
            </a:r>
            <a:endParaRPr lang="hu-H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8052" name="Picture 4" descr="https://upload.wikimedia.org/wikipedia/commons/d/d7/VigadoFotoThalerTamas2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49349" y="0"/>
            <a:ext cx="5643765" cy="6858000"/>
          </a:xfrm>
          <a:prstGeom prst="rect">
            <a:avLst/>
          </a:prstGeom>
          <a:noFill/>
        </p:spPr>
      </p:pic>
      <p:sp>
        <p:nvSpPr>
          <p:cNvPr id="4" name="Téglalap 3"/>
          <p:cNvSpPr/>
          <p:nvPr/>
        </p:nvSpPr>
        <p:spPr>
          <a:xfrm>
            <a:off x="0" y="1484784"/>
            <a:ext cx="320384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 smtClean="0"/>
              <a:t> Feszl Frigyes</a:t>
            </a:r>
            <a:r>
              <a:rPr lang="hu-HU" sz="2400" b="1" dirty="0" smtClean="0"/>
              <a:t> </a:t>
            </a:r>
          </a:p>
          <a:p>
            <a:pPr algn="ctr">
              <a:lnSpc>
                <a:spcPts val="2400"/>
              </a:lnSpc>
            </a:pPr>
            <a:r>
              <a:rPr lang="hu-HU" sz="2400" b="1" dirty="0" smtClean="0"/>
              <a:t> Pesti Vigadó</a:t>
            </a:r>
            <a:r>
              <a:rPr lang="hu-HU" sz="2400" dirty="0" smtClean="0"/>
              <a:t> 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1859-1867</a:t>
            </a:r>
          </a:p>
          <a:p>
            <a:pPr algn="ctr">
              <a:lnSpc>
                <a:spcPts val="2400"/>
              </a:lnSpc>
            </a:pPr>
            <a:r>
              <a:rPr lang="hu-HU" sz="2400" b="1" dirty="0" smtClean="0"/>
              <a:t>A Vigadó lépcsőháza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0" y="908720"/>
            <a:ext cx="3707904" cy="10199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 smtClean="0"/>
              <a:t> Feszl Frigyes</a:t>
            </a:r>
            <a:endParaRPr lang="hu-HU" sz="2400" b="1" dirty="0" smtClean="0"/>
          </a:p>
          <a:p>
            <a:pPr algn="ctr">
              <a:lnSpc>
                <a:spcPts val="2400"/>
              </a:lnSpc>
            </a:pPr>
            <a:r>
              <a:rPr lang="hu-HU" sz="2400" b="1" dirty="0" smtClean="0"/>
              <a:t> Pesti Vigadó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 1859-1867</a:t>
            </a:r>
            <a:endParaRPr lang="hu-HU" sz="2400" dirty="0"/>
          </a:p>
        </p:txBody>
      </p:sp>
      <p:pic>
        <p:nvPicPr>
          <p:cNvPr id="152578" name="Picture 2" descr="https://i.szalas.hu/pois/2836/original/9040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784476" y="0"/>
            <a:ext cx="51435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0" y="188640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endParaRPr lang="hu-HU" sz="2400" b="1" dirty="0" smtClean="0"/>
          </a:p>
          <a:p>
            <a:pPr algn="ctr">
              <a:lnSpc>
                <a:spcPts val="2400"/>
              </a:lnSpc>
            </a:pPr>
            <a:r>
              <a:rPr lang="hu-HU" sz="2400" b="1" u="sng" dirty="0" smtClean="0"/>
              <a:t> Feszl Frigyes</a:t>
            </a:r>
            <a:r>
              <a:rPr lang="hu-HU" sz="2400" b="1" dirty="0" smtClean="0"/>
              <a:t>: Pesti Vigadó, </a:t>
            </a:r>
            <a:r>
              <a:rPr lang="hu-HU" sz="2400" dirty="0" smtClean="0"/>
              <a:t>1859-1867, </a:t>
            </a:r>
            <a:r>
              <a:rPr lang="hu-HU" sz="2400" b="1" dirty="0" smtClean="0"/>
              <a:t> A dísz-lépcső feletti színes ablak, </a:t>
            </a:r>
            <a:r>
              <a:rPr lang="hu-HU" sz="2400" dirty="0" smtClean="0"/>
              <a:t>2020-ban, Fotó:</a:t>
            </a:r>
            <a:r>
              <a:rPr lang="hu-HU" sz="2400" dirty="0" err="1" smtClean="0"/>
              <a:t>Thaler</a:t>
            </a:r>
            <a:r>
              <a:rPr lang="hu-HU" sz="2400" dirty="0" smtClean="0"/>
              <a:t> </a:t>
            </a:r>
            <a:r>
              <a:rPr lang="hu-HU" sz="2400" dirty="0" err="1" smtClean="0"/>
              <a:t>Tamas</a:t>
            </a:r>
            <a:endParaRPr lang="hu-HU" sz="2400" dirty="0" smtClean="0"/>
          </a:p>
          <a:p>
            <a:pPr>
              <a:lnSpc>
                <a:spcPts val="2400"/>
              </a:lnSpc>
            </a:pPr>
            <a:r>
              <a:rPr lang="hu-HU" sz="2400" dirty="0" smtClean="0"/>
              <a:t> </a:t>
            </a:r>
            <a:endParaRPr lang="hu-HU" sz="2400" dirty="0"/>
          </a:p>
        </p:txBody>
      </p:sp>
      <p:pic>
        <p:nvPicPr>
          <p:cNvPr id="196610" name="Picture 2" descr="https://upload.wikimedia.org/wikipedia/commons/thumb/0/0c/VigadoFotoThalerTamas22.jpg/1280px-VigadoFotoThalerTamas2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68635" y="1377343"/>
            <a:ext cx="8606729" cy="39604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0" y="188640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endParaRPr lang="hu-HU" sz="2400" b="1" dirty="0" smtClean="0"/>
          </a:p>
          <a:p>
            <a:pPr algn="ctr">
              <a:lnSpc>
                <a:spcPts val="2400"/>
              </a:lnSpc>
            </a:pPr>
            <a:r>
              <a:rPr lang="hu-HU" sz="2400" b="1" u="sng" dirty="0" smtClean="0"/>
              <a:t> Feszl Frigyes</a:t>
            </a:r>
            <a:r>
              <a:rPr lang="hu-HU" sz="2400" b="1" dirty="0" smtClean="0"/>
              <a:t>: Pesti Vigadó, </a:t>
            </a:r>
            <a:r>
              <a:rPr lang="hu-HU" sz="2400" dirty="0" smtClean="0"/>
              <a:t>1859-1867, </a:t>
            </a:r>
            <a:r>
              <a:rPr lang="hu-HU" sz="2400" b="1" dirty="0" smtClean="0"/>
              <a:t> A dísz-lépcső feletti színes ablak, </a:t>
            </a:r>
            <a:r>
              <a:rPr lang="hu-HU" sz="2400" dirty="0" smtClean="0"/>
              <a:t>2020-ban, Fotó:</a:t>
            </a:r>
            <a:r>
              <a:rPr lang="hu-HU" sz="2400" dirty="0" err="1" smtClean="0"/>
              <a:t>Thaler</a:t>
            </a:r>
            <a:r>
              <a:rPr lang="hu-HU" sz="2400" dirty="0" smtClean="0"/>
              <a:t> </a:t>
            </a:r>
            <a:r>
              <a:rPr lang="hu-HU" sz="2400" dirty="0" err="1" smtClean="0"/>
              <a:t>Tamas</a:t>
            </a:r>
            <a:endParaRPr lang="hu-HU" sz="2400" dirty="0" smtClean="0"/>
          </a:p>
          <a:p>
            <a:pPr>
              <a:lnSpc>
                <a:spcPts val="2400"/>
              </a:lnSpc>
            </a:pPr>
            <a:r>
              <a:rPr lang="hu-HU" sz="2400" dirty="0" smtClean="0"/>
              <a:t> </a:t>
            </a:r>
            <a:endParaRPr lang="hu-HU" sz="2400" dirty="0"/>
          </a:p>
        </p:txBody>
      </p:sp>
      <p:pic>
        <p:nvPicPr>
          <p:cNvPr id="196610" name="Picture 2" descr="https://upload.wikimedia.org/wikipedia/commons/thumb/0/0c/VigadoFotoThalerTamas22.jpg/1280px-VigadoFotoThalerTamas2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68635" y="1377343"/>
            <a:ext cx="8606729" cy="39604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0" y="1916832"/>
            <a:ext cx="9144000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4000" b="1" dirty="0" smtClean="0">
                <a:latin typeface="Arial Black" pitchFamily="34" charset="0"/>
              </a:rPr>
              <a:t>VÁRKASTÉLY, VASVÖRÖSVÁR</a:t>
            </a:r>
          </a:p>
          <a:p>
            <a:pPr algn="ctr"/>
            <a:r>
              <a:rPr lang="hu-HU" sz="4000" b="1" dirty="0" smtClean="0">
                <a:latin typeface="Arial Black" pitchFamily="34" charset="0"/>
              </a:rPr>
              <a:t> (ERDŐDY-KASTÉLY)</a:t>
            </a:r>
          </a:p>
          <a:p>
            <a:pPr algn="ctr"/>
            <a:r>
              <a:rPr lang="hu-HU" sz="4000" b="1" dirty="0" smtClean="0">
                <a:latin typeface="Arial Black" pitchFamily="34" charset="0"/>
              </a:rPr>
              <a:t> BURGENLAND, AUSZTRIA </a:t>
            </a:r>
          </a:p>
          <a:p>
            <a:pPr algn="ctr"/>
            <a:r>
              <a:rPr lang="hu-HU" sz="2800" b="1" dirty="0" smtClean="0">
                <a:latin typeface="Arial Black" pitchFamily="34" charset="0"/>
              </a:rPr>
              <a:t>1862-1864 </a:t>
            </a:r>
          </a:p>
          <a:p>
            <a:pPr algn="ctr"/>
            <a:endParaRPr lang="hu-HU" sz="2800" b="1" dirty="0" smtClean="0">
              <a:latin typeface="Arial Black" pitchFamily="34" charset="0"/>
            </a:endParaRPr>
          </a:p>
          <a:p>
            <a:pPr algn="ctr"/>
            <a:r>
              <a:rPr lang="hu-HU" sz="2800" b="1" dirty="0" smtClean="0">
                <a:latin typeface="Arial Black" pitchFamily="34" charset="0"/>
              </a:rPr>
              <a:t>TERVEZŐ: WÉBER ANTAL</a:t>
            </a:r>
          </a:p>
          <a:p>
            <a:pPr algn="ctr"/>
            <a:endParaRPr lang="hu-H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 descr="Trakostyán - Trakostyán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051720" y="168477"/>
            <a:ext cx="6912768" cy="6521046"/>
          </a:xfrm>
          <a:prstGeom prst="rect">
            <a:avLst/>
          </a:prstGeom>
          <a:noFill/>
        </p:spPr>
      </p:pic>
      <p:sp>
        <p:nvSpPr>
          <p:cNvPr id="3" name="Téglalap 2"/>
          <p:cNvSpPr/>
          <p:nvPr/>
        </p:nvSpPr>
        <p:spPr>
          <a:xfrm>
            <a:off x="0" y="1844824"/>
            <a:ext cx="2051720" cy="10199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dirty="0" err="1" smtClean="0"/>
              <a:t>Trakostyán</a:t>
            </a:r>
            <a:r>
              <a:rPr lang="hu-HU" sz="2400" b="1" dirty="0" smtClean="0"/>
              <a:t> vára  </a:t>
            </a:r>
          </a:p>
          <a:p>
            <a:pPr algn="ctr">
              <a:lnSpc>
                <a:spcPts val="2400"/>
              </a:lnSpc>
            </a:pPr>
            <a:r>
              <a:rPr lang="hu-HU" sz="2400" b="1" dirty="0" smtClean="0"/>
              <a:t>Alaprajz</a:t>
            </a:r>
            <a:endParaRPr lang="hu-H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Nem érhető el leírás a fényképhez.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33772" y="908720"/>
            <a:ext cx="8676456" cy="5768921"/>
          </a:xfrm>
          <a:prstGeom prst="rect">
            <a:avLst/>
          </a:prstGeom>
          <a:noFill/>
        </p:spPr>
      </p:pic>
      <p:sp>
        <p:nvSpPr>
          <p:cNvPr id="3" name="Téglalap 2"/>
          <p:cNvSpPr/>
          <p:nvPr/>
        </p:nvSpPr>
        <p:spPr>
          <a:xfrm>
            <a:off x="215516" y="188640"/>
            <a:ext cx="8712968" cy="7121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 smtClean="0"/>
              <a:t>Wéber Antal</a:t>
            </a:r>
            <a:r>
              <a:rPr lang="hu-HU" sz="2400" b="1" dirty="0" smtClean="0"/>
              <a:t>: </a:t>
            </a:r>
            <a:r>
              <a:rPr lang="hu-HU" sz="2400" b="1" dirty="0" err="1" smtClean="0"/>
              <a:t>Erdődy</a:t>
            </a:r>
            <a:r>
              <a:rPr lang="hu-HU" sz="2400" b="1" dirty="0" smtClean="0"/>
              <a:t> - kastély,</a:t>
            </a:r>
            <a:r>
              <a:rPr lang="hu-HU" sz="2400" dirty="0" smtClean="0"/>
              <a:t> </a:t>
            </a:r>
            <a:r>
              <a:rPr lang="hu-HU" sz="2400" b="1" dirty="0"/>
              <a:t> </a:t>
            </a:r>
            <a:r>
              <a:rPr lang="hu-HU" sz="2400" b="1" dirty="0" err="1"/>
              <a:t>Vasvörösvár</a:t>
            </a:r>
            <a:r>
              <a:rPr lang="hu-HU" sz="2400" b="1" dirty="0"/>
              <a:t> </a:t>
            </a:r>
            <a:r>
              <a:rPr lang="hu-HU" sz="2400" b="1" dirty="0" smtClean="0"/>
              <a:t>– Várkastély, </a:t>
            </a:r>
            <a:r>
              <a:rPr lang="hu-HU" sz="2400" dirty="0" smtClean="0"/>
              <a:t>Burgenland, Ausztria, 1862-1864</a:t>
            </a:r>
            <a:endParaRPr lang="hu-H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251520" y="332656"/>
            <a:ext cx="864096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dirty="0"/>
              <a:t>Mai kastélyának elődje egy középkori </a:t>
            </a:r>
            <a:r>
              <a:rPr lang="hu-HU" sz="2400" dirty="0" err="1" smtClean="0"/>
              <a:t>vizivár</a:t>
            </a:r>
            <a:r>
              <a:rPr lang="hu-HU" sz="2400" dirty="0" smtClean="0"/>
              <a:t> </a:t>
            </a:r>
            <a:r>
              <a:rPr lang="hu-HU" sz="2400" dirty="0"/>
              <a:t>volt, melyet a Pinka vize vett körül és 1540 körül pusztult el. Helyette az </a:t>
            </a:r>
            <a:r>
              <a:rPr lang="hu-HU" sz="2400" dirty="0" err="1"/>
              <a:t>Erdődyek</a:t>
            </a:r>
            <a:r>
              <a:rPr lang="hu-HU" sz="2400" dirty="0"/>
              <a:t> a 17. században építették fel a régi kastélyt, melyet 1810-ben bontottak </a:t>
            </a:r>
            <a:r>
              <a:rPr lang="hu-HU" sz="2400" dirty="0" smtClean="0"/>
              <a:t>le </a:t>
            </a:r>
          </a:p>
          <a:p>
            <a:endParaRPr lang="hu-HU" sz="2400" dirty="0" smtClean="0"/>
          </a:p>
          <a:p>
            <a:r>
              <a:rPr lang="hu-HU" sz="2400" dirty="0"/>
              <a:t> </a:t>
            </a:r>
            <a:r>
              <a:rPr lang="hu-HU" sz="2400" dirty="0" smtClean="0"/>
              <a:t>1860-ban Gróf </a:t>
            </a:r>
            <a:r>
              <a:rPr lang="hu-HU" sz="2400" dirty="0" err="1" smtClean="0"/>
              <a:t>Erdődy</a:t>
            </a:r>
            <a:r>
              <a:rPr lang="hu-HU" sz="2400" dirty="0" smtClean="0"/>
              <a:t> </a:t>
            </a:r>
            <a:r>
              <a:rPr lang="hu-HU" sz="2400" dirty="0"/>
              <a:t>István először Ybl Miklóst bízta meg az új kastély tervezésével, aki azt nem fogadta el. </a:t>
            </a:r>
            <a:endParaRPr lang="hu-HU" sz="2400" dirty="0" smtClean="0"/>
          </a:p>
          <a:p>
            <a:endParaRPr lang="hu-HU" sz="2400" dirty="0" smtClean="0"/>
          </a:p>
          <a:p>
            <a:r>
              <a:rPr lang="hu-HU" sz="2400" dirty="0" smtClean="0"/>
              <a:t>Végül</a:t>
            </a:r>
            <a:r>
              <a:rPr lang="hu-HU" sz="2400" dirty="0"/>
              <a:t> 1862 és 1864 között épült fel a mai kastély </a:t>
            </a:r>
            <a:r>
              <a:rPr lang="hu-HU" sz="2400" dirty="0" smtClean="0"/>
              <a:t>Wéber </a:t>
            </a:r>
            <a:r>
              <a:rPr lang="hu-HU" sz="2400" dirty="0"/>
              <a:t>Antal tervei szerint bizánci-mór stílusban. A kastély 1971-óta a tartomány birtoka</a:t>
            </a:r>
            <a:r>
              <a:rPr lang="hu-HU" sz="2400" dirty="0" smtClean="0"/>
              <a:t>. </a:t>
            </a:r>
            <a:r>
              <a:rPr lang="hu-HU" sz="2400" dirty="0"/>
              <a:t>Az </a:t>
            </a:r>
            <a:r>
              <a:rPr lang="hu-HU" sz="2400" dirty="0" err="1"/>
              <a:t>Erdődy-kastély</a:t>
            </a:r>
            <a:r>
              <a:rPr lang="hu-HU" sz="2400" dirty="0"/>
              <a:t> </a:t>
            </a:r>
            <a:r>
              <a:rPr lang="hu-HU" sz="2400" dirty="0" err="1"/>
              <a:t>Vasvörösváron</a:t>
            </a:r>
            <a:r>
              <a:rPr lang="hu-HU" sz="2400" dirty="0"/>
              <a:t>, Burgenland (Ausztria) területén található</a:t>
            </a:r>
            <a:r>
              <a:rPr lang="hu-HU" sz="2400" dirty="0" smtClean="0"/>
              <a:t>. </a:t>
            </a:r>
          </a:p>
          <a:p>
            <a:r>
              <a:rPr lang="hu-HU" sz="2400" dirty="0" smtClean="0"/>
              <a:t> </a:t>
            </a:r>
          </a:p>
          <a:p>
            <a:r>
              <a:rPr lang="hu-HU" sz="2400" dirty="0" smtClean="0"/>
              <a:t>Az épület Ausztria egyik legszebb kastélyai közé tartozik.</a:t>
            </a:r>
          </a:p>
          <a:p>
            <a:r>
              <a:rPr lang="hu-HU" sz="2400" dirty="0" smtClean="0"/>
              <a:t>Thaly Kálmán</a:t>
            </a:r>
            <a:r>
              <a:rPr lang="hu-HU" sz="2400" dirty="0"/>
              <a:t> itt akadt rá az addig a széles szakmai közönség előtt lappangó Rákóczi levéltárra. </a:t>
            </a:r>
            <a:endParaRPr lang="hu-HU" sz="2400" dirty="0" smtClean="0"/>
          </a:p>
          <a:p>
            <a:r>
              <a:rPr lang="hu-HU" sz="2400" dirty="0" smtClean="0"/>
              <a:t>1924-ben </a:t>
            </a:r>
            <a:r>
              <a:rPr lang="hu-HU" sz="2400" dirty="0"/>
              <a:t>a kastély a gyűjteményeivel együtt kiégett.</a:t>
            </a:r>
          </a:p>
          <a:p>
            <a:endParaRPr lang="hu-HU" sz="2400" dirty="0" smtClean="0"/>
          </a:p>
          <a:p>
            <a:endParaRPr lang="hu-H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Nem érhető el leírás a fényképhez."/>
          <p:cNvPicPr>
            <a:picLocks noChangeAspect="1" noChangeArrowheads="1"/>
          </p:cNvPicPr>
          <p:nvPr/>
        </p:nvPicPr>
        <p:blipFill>
          <a:blip r:embed="rId2" cstate="email">
            <a:lum contrast="10000"/>
          </a:blip>
          <a:srcRect/>
          <a:stretch>
            <a:fillRect/>
          </a:stretch>
        </p:blipFill>
        <p:spPr bwMode="auto">
          <a:xfrm>
            <a:off x="239999" y="908720"/>
            <a:ext cx="8664002" cy="5760640"/>
          </a:xfrm>
          <a:prstGeom prst="rect">
            <a:avLst/>
          </a:prstGeom>
          <a:noFill/>
        </p:spPr>
      </p:pic>
      <p:sp>
        <p:nvSpPr>
          <p:cNvPr id="3" name="Téglalap 2"/>
          <p:cNvSpPr/>
          <p:nvPr/>
        </p:nvSpPr>
        <p:spPr>
          <a:xfrm>
            <a:off x="0" y="188640"/>
            <a:ext cx="9144000" cy="7121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 smtClean="0"/>
              <a:t>Wéber Antal</a:t>
            </a:r>
            <a:r>
              <a:rPr lang="hu-HU" sz="2400" b="1" dirty="0" smtClean="0"/>
              <a:t>:</a:t>
            </a:r>
            <a:r>
              <a:rPr lang="hu-HU" sz="2400" b="1" dirty="0"/>
              <a:t> </a:t>
            </a:r>
            <a:r>
              <a:rPr lang="hu-HU" sz="2400" b="1" dirty="0" err="1"/>
              <a:t>Vasvörösvár</a:t>
            </a:r>
            <a:r>
              <a:rPr lang="hu-HU" sz="2400" b="1" dirty="0"/>
              <a:t> </a:t>
            </a:r>
            <a:r>
              <a:rPr lang="hu-HU" sz="2400" b="1" dirty="0" smtClean="0"/>
              <a:t>– Várkastély, </a:t>
            </a:r>
            <a:r>
              <a:rPr lang="hu-HU" sz="2400" dirty="0" smtClean="0"/>
              <a:t>Burgenland, Ausztria 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1862-1864</a:t>
            </a:r>
            <a:endParaRPr lang="hu-H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Nem érhető el leírás a fényképhez."/>
          <p:cNvPicPr>
            <a:picLocks noChangeAspect="1" noChangeArrowheads="1"/>
          </p:cNvPicPr>
          <p:nvPr/>
        </p:nvPicPr>
        <p:blipFill>
          <a:blip r:embed="rId2" cstate="email">
            <a:lum bright="20000" contrast="40000"/>
          </a:blip>
          <a:srcRect/>
          <a:stretch>
            <a:fillRect/>
          </a:stretch>
        </p:blipFill>
        <p:spPr bwMode="auto">
          <a:xfrm>
            <a:off x="353771" y="980728"/>
            <a:ext cx="8436458" cy="5609347"/>
          </a:xfrm>
          <a:prstGeom prst="rect">
            <a:avLst/>
          </a:prstGeom>
          <a:noFill/>
        </p:spPr>
      </p:pic>
      <p:sp>
        <p:nvSpPr>
          <p:cNvPr id="3" name="Téglalap 2"/>
          <p:cNvSpPr/>
          <p:nvPr/>
        </p:nvSpPr>
        <p:spPr>
          <a:xfrm>
            <a:off x="0" y="260648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 smtClean="0"/>
              <a:t>Wéber Antal</a:t>
            </a:r>
            <a:r>
              <a:rPr lang="hu-HU" sz="2400" b="1" dirty="0" smtClean="0"/>
              <a:t>:</a:t>
            </a:r>
            <a:r>
              <a:rPr lang="hu-HU" sz="2400" b="1" dirty="0"/>
              <a:t> </a:t>
            </a:r>
            <a:r>
              <a:rPr lang="hu-HU" sz="2400" b="1" dirty="0" err="1"/>
              <a:t>Vasvörösvár</a:t>
            </a:r>
            <a:r>
              <a:rPr lang="hu-HU" sz="2400" b="1" dirty="0"/>
              <a:t> </a:t>
            </a:r>
            <a:r>
              <a:rPr lang="hu-HU" sz="2400" b="1" dirty="0" smtClean="0"/>
              <a:t>– Várkastély – bejárat ,  </a:t>
            </a:r>
            <a:r>
              <a:rPr lang="hu-HU" sz="2400" dirty="0" smtClean="0"/>
              <a:t>Burgenland, Ausztria 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1862-1864</a:t>
            </a:r>
            <a:endParaRPr lang="hu-H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Nem érhető el leírás a fényképhez.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7768" y="1041202"/>
            <a:ext cx="8748464" cy="5816798"/>
          </a:xfrm>
          <a:prstGeom prst="rect">
            <a:avLst/>
          </a:prstGeom>
          <a:noFill/>
        </p:spPr>
      </p:pic>
      <p:sp>
        <p:nvSpPr>
          <p:cNvPr id="4" name="Téglalap 3"/>
          <p:cNvSpPr/>
          <p:nvPr/>
        </p:nvSpPr>
        <p:spPr>
          <a:xfrm>
            <a:off x="0" y="188640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 smtClean="0"/>
              <a:t>Wéber Antal</a:t>
            </a:r>
            <a:r>
              <a:rPr lang="hu-HU" sz="2400" b="1" dirty="0" smtClean="0"/>
              <a:t>:</a:t>
            </a:r>
            <a:r>
              <a:rPr lang="hu-HU" sz="2400" b="1" dirty="0"/>
              <a:t> </a:t>
            </a:r>
            <a:r>
              <a:rPr lang="hu-HU" sz="2400" b="1" dirty="0" err="1"/>
              <a:t>Vasvörösvár</a:t>
            </a:r>
            <a:r>
              <a:rPr lang="hu-HU" sz="2400" b="1" dirty="0"/>
              <a:t> </a:t>
            </a:r>
            <a:r>
              <a:rPr lang="hu-HU" sz="2400" b="1" dirty="0" smtClean="0"/>
              <a:t>– Várkastély</a:t>
            </a:r>
            <a:r>
              <a:rPr lang="hu-HU" sz="2400" dirty="0" smtClean="0"/>
              <a:t>, (részlet), Ausztria 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1862-1864</a:t>
            </a:r>
            <a:endParaRPr lang="hu-H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Nem érhető el leírás a fényképhez.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1475" y="908720"/>
            <a:ext cx="8581049" cy="5705485"/>
          </a:xfrm>
          <a:prstGeom prst="rect">
            <a:avLst/>
          </a:prstGeom>
          <a:noFill/>
        </p:spPr>
      </p:pic>
      <p:sp>
        <p:nvSpPr>
          <p:cNvPr id="3" name="Téglalap 2"/>
          <p:cNvSpPr/>
          <p:nvPr/>
        </p:nvSpPr>
        <p:spPr>
          <a:xfrm>
            <a:off x="0" y="188640"/>
            <a:ext cx="9144000" cy="7121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 smtClean="0"/>
              <a:t>Wéber Antal</a:t>
            </a:r>
            <a:r>
              <a:rPr lang="hu-HU" sz="2400" b="1" dirty="0" smtClean="0"/>
              <a:t>:</a:t>
            </a:r>
            <a:r>
              <a:rPr lang="hu-HU" sz="2400" b="1" dirty="0"/>
              <a:t> </a:t>
            </a:r>
            <a:r>
              <a:rPr lang="hu-HU" sz="2400" b="1" dirty="0" err="1"/>
              <a:t>Vasvörösvár</a:t>
            </a:r>
            <a:r>
              <a:rPr lang="hu-HU" sz="2400" b="1" dirty="0"/>
              <a:t> </a:t>
            </a:r>
            <a:r>
              <a:rPr lang="hu-HU" sz="2400" b="1" dirty="0" smtClean="0"/>
              <a:t>– Várkastély, </a:t>
            </a:r>
            <a:r>
              <a:rPr lang="hu-HU" sz="2400" dirty="0" smtClean="0"/>
              <a:t>(részlet), Burgenland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 Ausztria, 1862-1864</a:t>
            </a:r>
            <a:endParaRPr lang="hu-H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0" y="188640"/>
            <a:ext cx="9144000" cy="10199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 smtClean="0"/>
              <a:t>Wéber Antal</a:t>
            </a:r>
            <a:r>
              <a:rPr lang="hu-HU" sz="2400" b="1" dirty="0" smtClean="0"/>
              <a:t>:</a:t>
            </a:r>
            <a:r>
              <a:rPr lang="hu-HU" sz="2400" b="1" dirty="0"/>
              <a:t> </a:t>
            </a:r>
            <a:r>
              <a:rPr lang="hu-HU" sz="2400" b="1" dirty="0" err="1"/>
              <a:t>Vasvörösvár</a:t>
            </a:r>
            <a:r>
              <a:rPr lang="hu-HU" sz="2400" b="1" dirty="0"/>
              <a:t> </a:t>
            </a:r>
            <a:r>
              <a:rPr lang="hu-HU" sz="2400" b="1" dirty="0" smtClean="0"/>
              <a:t>– Várkastély, </a:t>
            </a:r>
            <a:r>
              <a:rPr lang="hu-HU" sz="2400" dirty="0" smtClean="0"/>
              <a:t>A kastély elölnézete 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Burgenland, Ausztria 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1862-1864</a:t>
            </a:r>
            <a:endParaRPr lang="hu-HU" sz="2400" dirty="0"/>
          </a:p>
        </p:txBody>
      </p:sp>
      <p:pic>
        <p:nvPicPr>
          <p:cNvPr id="15362" name="Picture 2" descr="https://rolunk.at/wp-content/uploads/2023/07/rot1-960x540.jpg"/>
          <p:cNvPicPr>
            <a:picLocks noChangeAspect="1" noChangeArrowheads="1"/>
          </p:cNvPicPr>
          <p:nvPr/>
        </p:nvPicPr>
        <p:blipFill>
          <a:blip r:embed="rId2" cstate="email">
            <a:lum bright="10000" contrast="30000"/>
          </a:blip>
          <a:srcRect/>
          <a:stretch>
            <a:fillRect/>
          </a:stretch>
        </p:blipFill>
        <p:spPr bwMode="auto">
          <a:xfrm>
            <a:off x="161764" y="1412776"/>
            <a:ext cx="8820472" cy="4961516"/>
          </a:xfrm>
          <a:prstGeom prst="rect">
            <a:avLst/>
          </a:prstGeom>
          <a:noFill/>
        </p:spPr>
      </p:pic>
      <p:pic>
        <p:nvPicPr>
          <p:cNvPr id="5" name="Picture 2" descr="Nem érhető el leírás a fényképhez.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39999" y="908720"/>
            <a:ext cx="8664002" cy="5760640"/>
          </a:xfrm>
          <a:prstGeom prst="rect">
            <a:avLst/>
          </a:prstGeom>
          <a:noFill/>
        </p:spPr>
      </p:pic>
      <p:pic>
        <p:nvPicPr>
          <p:cNvPr id="6" name="Picture 2" descr="Nem érhető el leírás a fényképhez.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2399" y="1061120"/>
            <a:ext cx="8664002" cy="57606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0" y="3429000"/>
            <a:ext cx="35638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dirty="0"/>
              <a:t>A kastély hátsó része, ahol a mór elemek nagyon jól láthatók</a:t>
            </a:r>
          </a:p>
        </p:txBody>
      </p:sp>
      <p:pic>
        <p:nvPicPr>
          <p:cNvPr id="61442" name="Picture 2" descr="https://rolunk.at/wp-content/uploads/2023/07/IMG_6040-768x1024.jpg"/>
          <p:cNvPicPr>
            <a:picLocks noChangeAspect="1" noChangeArrowheads="1"/>
          </p:cNvPicPr>
          <p:nvPr/>
        </p:nvPicPr>
        <p:blipFill>
          <a:blip r:embed="rId2" cstate="email">
            <a:lum contrast="20000"/>
          </a:blip>
          <a:srcRect/>
          <a:stretch>
            <a:fillRect/>
          </a:stretch>
        </p:blipFill>
        <p:spPr bwMode="auto">
          <a:xfrm>
            <a:off x="3635896" y="0"/>
            <a:ext cx="5143499" cy="6858000"/>
          </a:xfrm>
          <a:prstGeom prst="rect">
            <a:avLst/>
          </a:prstGeom>
          <a:noFill/>
        </p:spPr>
      </p:pic>
      <p:sp>
        <p:nvSpPr>
          <p:cNvPr id="5" name="Téglalap 4"/>
          <p:cNvSpPr/>
          <p:nvPr/>
        </p:nvSpPr>
        <p:spPr>
          <a:xfrm>
            <a:off x="0" y="1196752"/>
            <a:ext cx="3707904" cy="16355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 smtClean="0"/>
              <a:t>Wéber Antal</a:t>
            </a:r>
            <a:endParaRPr lang="hu-HU" sz="2400" b="1" dirty="0" smtClean="0"/>
          </a:p>
          <a:p>
            <a:pPr algn="ctr">
              <a:lnSpc>
                <a:spcPts val="2400"/>
              </a:lnSpc>
            </a:pPr>
            <a:r>
              <a:rPr lang="hu-HU" sz="2400" b="1" dirty="0"/>
              <a:t> </a:t>
            </a:r>
            <a:r>
              <a:rPr lang="hu-HU" sz="2400" b="1" dirty="0" err="1"/>
              <a:t>Vasvörösvár</a:t>
            </a:r>
            <a:r>
              <a:rPr lang="hu-HU" sz="2400" b="1" dirty="0"/>
              <a:t> </a:t>
            </a:r>
            <a:r>
              <a:rPr lang="hu-HU" sz="2400" b="1" dirty="0" smtClean="0"/>
              <a:t>– Várkastély 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(részlet)</a:t>
            </a:r>
          </a:p>
          <a:p>
            <a:pPr algn="ctr">
              <a:lnSpc>
                <a:spcPts val="2400"/>
              </a:lnSpc>
            </a:pPr>
            <a:r>
              <a:rPr lang="hu-HU" sz="2400" b="1" dirty="0" smtClean="0"/>
              <a:t> </a:t>
            </a:r>
            <a:r>
              <a:rPr lang="hu-HU" sz="2400" dirty="0" smtClean="0"/>
              <a:t>Burgenland, Ausztria 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1862-1864</a:t>
            </a:r>
            <a:endParaRPr lang="hu-H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Nem érhető el leírás a fényképhez.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6599" y="1052736"/>
            <a:ext cx="8230802" cy="5472608"/>
          </a:xfrm>
          <a:prstGeom prst="rect">
            <a:avLst/>
          </a:prstGeom>
          <a:noFill/>
        </p:spPr>
      </p:pic>
      <p:sp>
        <p:nvSpPr>
          <p:cNvPr id="3" name="Téglalap 2"/>
          <p:cNvSpPr/>
          <p:nvPr/>
        </p:nvSpPr>
        <p:spPr>
          <a:xfrm>
            <a:off x="0" y="260648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dirty="0" smtClean="0"/>
              <a:t>Wéber Antal:</a:t>
            </a:r>
            <a:r>
              <a:rPr lang="hu-HU" sz="2400" b="1" dirty="0"/>
              <a:t> </a:t>
            </a:r>
            <a:r>
              <a:rPr lang="hu-HU" sz="2400" b="1" dirty="0" err="1"/>
              <a:t>Vasvörösvár</a:t>
            </a:r>
            <a:r>
              <a:rPr lang="hu-HU" sz="2400" b="1" dirty="0"/>
              <a:t> </a:t>
            </a:r>
            <a:r>
              <a:rPr lang="hu-HU" sz="2400" b="1" dirty="0" smtClean="0"/>
              <a:t>– Várkastély, </a:t>
            </a:r>
            <a:r>
              <a:rPr lang="hu-HU" sz="2400" dirty="0" smtClean="0"/>
              <a:t>(részlet) 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Burgenland, Ausztria , 1862-1864</a:t>
            </a:r>
            <a:endParaRPr lang="hu-H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https://rolunk.at/wp-content/uploads/2023/07/IMG_6061-1024x768.jpg"/>
          <p:cNvPicPr>
            <a:picLocks noChangeAspect="1" noChangeArrowheads="1"/>
          </p:cNvPicPr>
          <p:nvPr/>
        </p:nvPicPr>
        <p:blipFill>
          <a:blip r:embed="rId2" cstate="email">
            <a:lum bright="10000" contrast="10000"/>
          </a:blip>
          <a:srcRect/>
          <a:stretch>
            <a:fillRect/>
          </a:stretch>
        </p:blipFill>
        <p:spPr bwMode="auto">
          <a:xfrm>
            <a:off x="973088" y="1268760"/>
            <a:ext cx="7200800" cy="5400600"/>
          </a:xfrm>
          <a:prstGeom prst="rect">
            <a:avLst/>
          </a:prstGeom>
          <a:noFill/>
        </p:spPr>
      </p:pic>
      <p:sp>
        <p:nvSpPr>
          <p:cNvPr id="3" name="Téglalap 2"/>
          <p:cNvSpPr/>
          <p:nvPr/>
        </p:nvSpPr>
        <p:spPr>
          <a:xfrm>
            <a:off x="0" y="260648"/>
            <a:ext cx="9144000" cy="10199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dirty="0" smtClean="0"/>
              <a:t>  </a:t>
            </a:r>
            <a:r>
              <a:rPr lang="hu-HU" sz="2400" b="1" u="sng" dirty="0" smtClean="0"/>
              <a:t>Wéber Antal</a:t>
            </a:r>
            <a:r>
              <a:rPr lang="hu-HU" sz="2400" b="1" dirty="0" smtClean="0"/>
              <a:t>: </a:t>
            </a:r>
            <a:r>
              <a:rPr lang="hu-HU" sz="2400" b="1" dirty="0" err="1" smtClean="0"/>
              <a:t>Vasvörösvár</a:t>
            </a:r>
            <a:r>
              <a:rPr lang="hu-HU" sz="2400" b="1" dirty="0" smtClean="0"/>
              <a:t> – Várkastély, Kápolna, </a:t>
            </a:r>
            <a:r>
              <a:rPr lang="hu-HU" sz="2400" dirty="0" smtClean="0"/>
              <a:t>Ausztria , 1862-1864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  A </a:t>
            </a:r>
            <a:r>
              <a:rPr lang="hu-HU" sz="2400" dirty="0"/>
              <a:t>kastély kápolnája, ahol közel száz házasságkötési ceremónia kerül megtartásra egy év alatt</a:t>
            </a:r>
            <a:r>
              <a:rPr lang="hu-HU" dirty="0" smtClean="0"/>
              <a:t>.  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 descr="https://upload.wikimedia.org/wikipedia/commons/thumb/6/6d/When_the_world_turns.jpg/1200px-When_the_world_turns.jpg"/>
          <p:cNvPicPr>
            <a:picLocks noChangeAspect="1" noChangeArrowheads="1"/>
          </p:cNvPicPr>
          <p:nvPr/>
        </p:nvPicPr>
        <p:blipFill>
          <a:blip r:embed="rId2" cstate="email">
            <a:lum bright="10000"/>
          </a:blip>
          <a:srcRect/>
          <a:stretch>
            <a:fillRect/>
          </a:stretch>
        </p:blipFill>
        <p:spPr bwMode="auto">
          <a:xfrm>
            <a:off x="786848" y="1556792"/>
            <a:ext cx="7570303" cy="5040560"/>
          </a:xfrm>
          <a:prstGeom prst="rect">
            <a:avLst/>
          </a:prstGeom>
          <a:noFill/>
        </p:spPr>
      </p:pic>
      <p:sp>
        <p:nvSpPr>
          <p:cNvPr id="3" name="Téglalap 2"/>
          <p:cNvSpPr/>
          <p:nvPr/>
        </p:nvSpPr>
        <p:spPr>
          <a:xfrm>
            <a:off x="0" y="188640"/>
            <a:ext cx="9144000" cy="13277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dirty="0" smtClean="0"/>
              <a:t> </a:t>
            </a:r>
            <a:r>
              <a:rPr lang="hu-HU" sz="2400" b="1" dirty="0" err="1" smtClean="0"/>
              <a:t>Trakostyán</a:t>
            </a:r>
            <a:r>
              <a:rPr lang="hu-HU" sz="2400" b="1" dirty="0" smtClean="0"/>
              <a:t> vára: Ismeretlen tervező, </a:t>
            </a:r>
            <a:r>
              <a:rPr lang="hu-HU" sz="2400" dirty="0" smtClean="0"/>
              <a:t>(13. sz.), 1840-1862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A tavat ugyancsak a kastély romantikus felújításának keretében alakították ki. Vizét több patak táplálja, közülük a legnagyobb a </a:t>
            </a:r>
            <a:r>
              <a:rPr lang="hu-HU" sz="2400" dirty="0" err="1" smtClean="0"/>
              <a:t>Cemernica</a:t>
            </a:r>
            <a:r>
              <a:rPr lang="hu-HU" sz="2400" dirty="0" smtClean="0"/>
              <a:t> patak. Sajnos 2023-ban a tó nem volt feltöltve. </a:t>
            </a:r>
            <a:endParaRPr lang="hu-H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179512" y="2348880"/>
            <a:ext cx="87129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3600" dirty="0" smtClean="0">
                <a:latin typeface="Arial Black" pitchFamily="34" charset="0"/>
              </a:rPr>
              <a:t>MAGYAR ROMANTIKA</a:t>
            </a:r>
          </a:p>
          <a:p>
            <a:pPr algn="ctr"/>
            <a:r>
              <a:rPr lang="hu-HU" sz="3600" dirty="0" smtClean="0">
                <a:latin typeface="Arial Black" pitchFamily="34" charset="0"/>
              </a:rPr>
              <a:t> VALLÁSI ÉPÍTMÉNYEI</a:t>
            </a:r>
            <a:endParaRPr lang="hu-HU" sz="3600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359532" y="1988840"/>
            <a:ext cx="8424936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4000" b="1" dirty="0" smtClean="0">
                <a:latin typeface="Arial Black" pitchFamily="34" charset="0"/>
              </a:rPr>
              <a:t>SZEPLŐTELEN FOGANTATÁS TEMPLOM, FÓT </a:t>
            </a:r>
          </a:p>
          <a:p>
            <a:pPr algn="ctr"/>
            <a:r>
              <a:rPr lang="hu-HU" sz="2800" b="1" dirty="0" smtClean="0">
                <a:latin typeface="Arial Black" pitchFamily="34" charset="0"/>
              </a:rPr>
              <a:t>1845-1855</a:t>
            </a:r>
          </a:p>
          <a:p>
            <a:pPr algn="ctr"/>
            <a:r>
              <a:rPr lang="hu-HU" sz="2800" b="1" dirty="0" smtClean="0">
                <a:latin typeface="Arial Black" pitchFamily="34" charset="0"/>
              </a:rPr>
              <a:t>TERVEZŐ: </a:t>
            </a:r>
            <a:r>
              <a:rPr lang="hu-HU" sz="4000" b="1" dirty="0" smtClean="0">
                <a:latin typeface="Arial Black" pitchFamily="34" charset="0"/>
              </a:rPr>
              <a:t>YBL MIKLÓS</a:t>
            </a:r>
            <a:endParaRPr lang="hu-HU" sz="4000" b="1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0" y="404664"/>
            <a:ext cx="91439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400" b="1" u="sng" dirty="0" smtClean="0"/>
              <a:t> Ybl Miklós:</a:t>
            </a:r>
            <a:r>
              <a:rPr lang="hu-HU" sz="2400" dirty="0" smtClean="0"/>
              <a:t> </a:t>
            </a:r>
            <a:r>
              <a:rPr lang="hu-HU" sz="2400" b="1" dirty="0" smtClean="0"/>
              <a:t>Szeplőtelen Fogantatás templom, Fót</a:t>
            </a:r>
            <a:r>
              <a:rPr lang="hu-HU" sz="2400" dirty="0" smtClean="0"/>
              <a:t>.1845-1855</a:t>
            </a:r>
            <a:endParaRPr lang="hu-HU" sz="2400" dirty="0"/>
          </a:p>
        </p:txBody>
      </p:sp>
      <p:pic>
        <p:nvPicPr>
          <p:cNvPr id="98306" name="Picture 2" descr="https://upload.wikimedia.org/wikipedia/commons/thumb/d/d7/R%C3%B3mai_katolikus_templom_%287024._sz%C3%A1m%C3%BA_m%C5%B1eml%C3%A9k%29_2.jpg/1280px-R%C3%B3mai_katolikus_templom_%287024._sz%C3%A1m%C3%BA_m%C5%B1eml%C3%A9k%29_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8880" y="1196752"/>
            <a:ext cx="8066240" cy="540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323528" y="12680"/>
            <a:ext cx="8496944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b="1" dirty="0" smtClean="0"/>
              <a:t>A Szeplőtelen fogantatás templom Fót</a:t>
            </a:r>
            <a:r>
              <a:rPr lang="hu-HU" sz="2400" dirty="0" smtClean="0"/>
              <a:t> egyik legismertebb nevezetessége.  </a:t>
            </a:r>
          </a:p>
          <a:p>
            <a:r>
              <a:rPr lang="hu-HU" sz="2400" dirty="0" smtClean="0"/>
              <a:t>Ybl Miklós tervei alapján, romantikus stílusban épült </a:t>
            </a:r>
          </a:p>
          <a:p>
            <a:r>
              <a:rPr lang="hu-HU" sz="2400" dirty="0" smtClean="0"/>
              <a:t>1845 és 1855 között. </a:t>
            </a:r>
          </a:p>
          <a:p>
            <a:r>
              <a:rPr lang="hu-HU" sz="2400" dirty="0" smtClean="0"/>
              <a:t>A templomot Károlyi István gróf építtette a XIX. század derekán, méghozzá egy mesterséges dombra.  </a:t>
            </a:r>
          </a:p>
          <a:p>
            <a:r>
              <a:rPr lang="hu-HU" sz="2400" dirty="0" smtClean="0"/>
              <a:t>Ki kellett ugyanis védeni az altemplom beázását, mert itt kapott helyet a Károlyi család síremléke. A jobboldali mellékhajó oltárképe Szent Franciskát ábrázolja, de a hagyomány úgy tartja: valójában Károlyi grófot és családját örökítette meg a képen a festményt készítő Karl von </a:t>
            </a:r>
            <a:r>
              <a:rPr lang="hu-HU" sz="2400" dirty="0" err="1" smtClean="0"/>
              <a:t>Blaas</a:t>
            </a:r>
            <a:r>
              <a:rPr lang="hu-HU" sz="2400" dirty="0" smtClean="0"/>
              <a:t>.</a:t>
            </a:r>
          </a:p>
          <a:p>
            <a:r>
              <a:rPr lang="hu-HU" sz="2400" dirty="0" smtClean="0"/>
              <a:t> A templom orgonáját maga Liszt Ferenc is kipróbálta 1856-ban</a:t>
            </a:r>
          </a:p>
          <a:p>
            <a:r>
              <a:rPr lang="hu-HU" sz="2400" dirty="0" smtClean="0"/>
              <a:t>A templom tornyai 45 méter magasak. A homlokzaton a Szeplőtelen Szűz 3 méter magas szobra látható – a 18 mázsás ércszobor Anton </a:t>
            </a:r>
            <a:r>
              <a:rPr lang="hu-HU" sz="2400" dirty="0" err="1" smtClean="0"/>
              <a:t>Fernkorn</a:t>
            </a:r>
            <a:r>
              <a:rPr lang="hu-HU" sz="2400" dirty="0" smtClean="0"/>
              <a:t> alkotása.  </a:t>
            </a:r>
          </a:p>
          <a:p>
            <a:r>
              <a:rPr lang="hu-HU" sz="2400" dirty="0" smtClean="0"/>
              <a:t>A templom arab és mór motívumokkal díszített. Leggyakrabban használt elemei a virágminta és a hatágú csillag.</a:t>
            </a:r>
            <a:endParaRPr lang="hu-H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532" name="Picture 4" descr="http://www.mezos.hu/iroda/wp-content/uploads/2017/03/09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86584" y="1196752"/>
            <a:ext cx="7570831" cy="3605910"/>
          </a:xfrm>
          <a:prstGeom prst="rect">
            <a:avLst/>
          </a:prstGeom>
          <a:noFill/>
        </p:spPr>
      </p:pic>
      <p:sp>
        <p:nvSpPr>
          <p:cNvPr id="4" name="Téglalap 3"/>
          <p:cNvSpPr/>
          <p:nvPr/>
        </p:nvSpPr>
        <p:spPr>
          <a:xfrm>
            <a:off x="0" y="404664"/>
            <a:ext cx="91439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400" b="1" u="sng" dirty="0" smtClean="0"/>
              <a:t> Ybl Miklós:</a:t>
            </a:r>
            <a:r>
              <a:rPr lang="hu-HU" sz="2400" dirty="0" smtClean="0"/>
              <a:t> </a:t>
            </a:r>
            <a:r>
              <a:rPr lang="hu-HU" sz="2400" b="1" dirty="0" smtClean="0"/>
              <a:t>Szeplőtelen Fogantatás templom, Fót</a:t>
            </a:r>
            <a:r>
              <a:rPr lang="hu-HU" sz="2400" dirty="0" smtClean="0"/>
              <a:t>.1845-1855</a:t>
            </a:r>
            <a:endParaRPr lang="hu-HU" sz="2400" dirty="0"/>
          </a:p>
        </p:txBody>
      </p:sp>
      <p:sp>
        <p:nvSpPr>
          <p:cNvPr id="5" name="Téglalap 4"/>
          <p:cNvSpPr/>
          <p:nvPr/>
        </p:nvSpPr>
        <p:spPr>
          <a:xfrm>
            <a:off x="323528" y="4941168"/>
            <a:ext cx="84969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dirty="0" smtClean="0"/>
              <a:t>A templom alaprajzi elrendezése (a háromhajós </a:t>
            </a:r>
            <a:r>
              <a:rPr lang="hu-HU" sz="2400" dirty="0" err="1" smtClean="0"/>
              <a:t>bazilikális</a:t>
            </a:r>
            <a:r>
              <a:rPr lang="hu-HU" sz="2400" dirty="0" smtClean="0"/>
              <a:t> elrendezés, a főhajónál rövidebb egyenes záródású két mellékhajó, a kripta feletti emelt szentély) német román kori templomokra emlékeztet.  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218" name="Picture 2" descr="https://bagyinszki.eu/galleries/romantikus_epuletek2017/image0003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015101" y="0"/>
            <a:ext cx="4932045" cy="6858000"/>
          </a:xfrm>
          <a:prstGeom prst="rect">
            <a:avLst/>
          </a:prstGeom>
          <a:noFill/>
        </p:spPr>
      </p:pic>
      <p:sp>
        <p:nvSpPr>
          <p:cNvPr id="3" name="Téglalap 2"/>
          <p:cNvSpPr/>
          <p:nvPr/>
        </p:nvSpPr>
        <p:spPr>
          <a:xfrm>
            <a:off x="179512" y="2420888"/>
            <a:ext cx="374441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dirty="0" smtClean="0"/>
              <a:t>Ma a Vigadó mellett ez a templom a magyar romantika legjelentősebb alkotása.  </a:t>
            </a:r>
          </a:p>
          <a:p>
            <a:r>
              <a:rPr lang="hu-HU" sz="2400" dirty="0" smtClean="0"/>
              <a:t>A homlokzaton a Szeplőtlen Szűz 3 méter magas ércszobra látható.</a:t>
            </a:r>
            <a:endParaRPr lang="hu-HU" sz="2400" dirty="0"/>
          </a:p>
        </p:txBody>
      </p:sp>
      <p:sp>
        <p:nvSpPr>
          <p:cNvPr id="4" name="Téglalap 3"/>
          <p:cNvSpPr/>
          <p:nvPr/>
        </p:nvSpPr>
        <p:spPr>
          <a:xfrm>
            <a:off x="1" y="404664"/>
            <a:ext cx="3995936" cy="13277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 smtClean="0"/>
              <a:t> Ybl Miklós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 </a:t>
            </a:r>
            <a:r>
              <a:rPr lang="hu-HU" sz="2400" b="1" dirty="0" smtClean="0"/>
              <a:t>Szeplőtelen Fogantatás templom,Fót</a:t>
            </a:r>
            <a:r>
              <a:rPr lang="hu-HU" sz="2400" dirty="0" smtClean="0"/>
              <a:t>. 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1845-1855</a:t>
            </a:r>
            <a:endParaRPr lang="hu-H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/>
          <p:cNvSpPr/>
          <p:nvPr/>
        </p:nvSpPr>
        <p:spPr>
          <a:xfrm>
            <a:off x="0" y="404664"/>
            <a:ext cx="3275856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 smtClean="0"/>
              <a:t>Anton </a:t>
            </a:r>
            <a:r>
              <a:rPr lang="hu-HU" sz="2400" b="1" u="sng" dirty="0" err="1" smtClean="0"/>
              <a:t>Fernkorn</a:t>
            </a:r>
            <a:r>
              <a:rPr lang="hu-HU" sz="2400" b="1" u="sng" dirty="0" smtClean="0"/>
              <a:t> </a:t>
            </a:r>
          </a:p>
          <a:p>
            <a:pPr algn="ctr">
              <a:lnSpc>
                <a:spcPts val="2400"/>
              </a:lnSpc>
            </a:pPr>
            <a:r>
              <a:rPr lang="hu-HU" sz="2400" b="1" dirty="0" smtClean="0"/>
              <a:t>Mária </a:t>
            </a:r>
            <a:r>
              <a:rPr lang="hu-HU" sz="2400" b="1" dirty="0" err="1" smtClean="0"/>
              <a:t>Immaculata</a:t>
            </a:r>
            <a:r>
              <a:rPr lang="hu-HU" sz="2400" b="1" dirty="0" smtClean="0"/>
              <a:t> </a:t>
            </a:r>
          </a:p>
          <a:p>
            <a:pPr algn="ctr">
              <a:lnSpc>
                <a:spcPts val="2400"/>
              </a:lnSpc>
            </a:pPr>
            <a:r>
              <a:rPr lang="hu-HU" sz="2400" b="1" dirty="0" smtClean="0"/>
              <a:t>(Szeplőtelen Boldogasszony) 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1853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Ércszobor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3 m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 Szeplőtelen Fogantatás templom, Fót.</a:t>
            </a:r>
          </a:p>
          <a:p>
            <a:endParaRPr lang="hu-HU" sz="2400" dirty="0"/>
          </a:p>
        </p:txBody>
      </p:sp>
      <p:pic>
        <p:nvPicPr>
          <p:cNvPr id="156674" name="Picture 2" descr="https://s3.eu-central-1.amazonaws.com/kozterkep/photos/6f3e3eaa945b9126ec217fa28c3adf54_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75856" y="12280"/>
            <a:ext cx="5400600" cy="68457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556" name="Picture 4" descr="https://upload.wikimedia.org/wikipedia/commons/thumb/0/0a/F%C3%B3t_Katholische_Kirche_Innen_Chor_1.JPG/770px-F%C3%B3t_Katholische_Kirche_Innen_Chor_1.JPG"/>
          <p:cNvPicPr>
            <a:picLocks noChangeAspect="1" noChangeArrowheads="1"/>
          </p:cNvPicPr>
          <p:nvPr/>
        </p:nvPicPr>
        <p:blipFill>
          <a:blip r:embed="rId2" cstate="email">
            <a:lum contrast="20000"/>
          </a:blip>
          <a:srcRect/>
          <a:stretch>
            <a:fillRect/>
          </a:stretch>
        </p:blipFill>
        <p:spPr bwMode="auto">
          <a:xfrm>
            <a:off x="3653012" y="0"/>
            <a:ext cx="5156894" cy="6858000"/>
          </a:xfrm>
          <a:prstGeom prst="rect">
            <a:avLst/>
          </a:prstGeom>
          <a:noFill/>
        </p:spPr>
      </p:pic>
      <p:sp>
        <p:nvSpPr>
          <p:cNvPr id="5" name="Téglalap 4"/>
          <p:cNvSpPr/>
          <p:nvPr/>
        </p:nvSpPr>
        <p:spPr>
          <a:xfrm>
            <a:off x="251519" y="908720"/>
            <a:ext cx="331236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400" b="1" u="sng" dirty="0" smtClean="0"/>
              <a:t> Ybl Miklós  </a:t>
            </a:r>
          </a:p>
          <a:p>
            <a:pPr algn="ctr"/>
            <a:r>
              <a:rPr lang="hu-HU" sz="2400" b="1" dirty="0" smtClean="0"/>
              <a:t> Szentély</a:t>
            </a:r>
          </a:p>
          <a:p>
            <a:pPr algn="ctr"/>
            <a:r>
              <a:rPr lang="hu-HU" sz="2400" b="1" dirty="0" smtClean="0"/>
              <a:t>Szeplőtelen Fogantatás templom, Fót</a:t>
            </a:r>
            <a:endParaRPr lang="hu-HU" sz="2400" dirty="0" smtClean="0"/>
          </a:p>
          <a:p>
            <a:pPr algn="ctr"/>
            <a:r>
              <a:rPr lang="hu-HU" sz="2400" dirty="0" smtClean="0"/>
              <a:t>1845-1855</a:t>
            </a:r>
            <a:endParaRPr lang="hu-H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287524" y="764704"/>
            <a:ext cx="856895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dirty="0" smtClean="0"/>
              <a:t>Károlyi István a kép megrendelésekor arra kérte fel az oltárképet készítő Karl </a:t>
            </a:r>
            <a:r>
              <a:rPr lang="hu-HU" sz="2400" dirty="0" err="1" smtClean="0"/>
              <a:t>Blass-t</a:t>
            </a:r>
            <a:r>
              <a:rPr lang="hu-HU" sz="2400" dirty="0" smtClean="0"/>
              <a:t>, hogy családtagjainak arcvonásait tüntesse fel az alkotáson.  </a:t>
            </a:r>
          </a:p>
          <a:p>
            <a:r>
              <a:rPr lang="hu-HU" sz="2400" dirty="0" smtClean="0"/>
              <a:t>A háttérben felbukkanó öreg koldus alakjában a megrendelő, Károlyi István gróf vonásai fedezhetők fel. </a:t>
            </a:r>
          </a:p>
          <a:p>
            <a:r>
              <a:rPr lang="hu-HU" sz="2400" dirty="0" smtClean="0"/>
              <a:t> A térdelő hölgy a gróf első felesége, </a:t>
            </a:r>
            <a:r>
              <a:rPr lang="hu-HU" sz="2400" dirty="0" err="1" smtClean="0"/>
              <a:t>Dijon</a:t>
            </a:r>
            <a:r>
              <a:rPr lang="hu-HU" sz="2400" dirty="0" smtClean="0"/>
              <a:t> Georgina, akivel 7 évig, felesége haláláig élt házasságban Károlyi István. </a:t>
            </a:r>
          </a:p>
          <a:p>
            <a:r>
              <a:rPr lang="hu-HU" sz="2400" dirty="0" smtClean="0"/>
              <a:t>A gróf második felesége Eszterházy Franciska. A második feleség alakja  Szent Franciska ábrázolásában jelenik meg.  </a:t>
            </a:r>
          </a:p>
          <a:p>
            <a:r>
              <a:rPr lang="hu-HU" sz="2400" dirty="0" smtClean="0"/>
              <a:t>A háttérben megfestett angyal alakjában a gróf korán meghalt lányát, Erzsébet kisasszonyt láthatjuk, aki 18 évesen 1840-ben Rómában balesetet szenvedett. </a:t>
            </a:r>
          </a:p>
          <a:p>
            <a:r>
              <a:rPr lang="hu-HU" sz="2400" dirty="0" smtClean="0"/>
              <a:t>A képen látható kisgyerekek, Károlyi István fiai:  Károlyi Sándor és Károlyi Ede.</a:t>
            </a:r>
            <a:endParaRPr lang="hu-H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/>
          <p:cNvSpPr/>
          <p:nvPr/>
        </p:nvSpPr>
        <p:spPr>
          <a:xfrm>
            <a:off x="0" y="1844824"/>
            <a:ext cx="35638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400" b="1" u="sng" dirty="0" smtClean="0"/>
              <a:t>Karl </a:t>
            </a:r>
            <a:r>
              <a:rPr lang="hu-HU" sz="2400" b="1" u="sng" dirty="0" err="1" smtClean="0"/>
              <a:t>Blass</a:t>
            </a:r>
            <a:endParaRPr lang="hu-HU" sz="2400" b="1" dirty="0" smtClean="0"/>
          </a:p>
          <a:p>
            <a:pPr algn="ctr"/>
            <a:r>
              <a:rPr lang="hu-HU" sz="2400" b="1" dirty="0" smtClean="0"/>
              <a:t> Szent Franciska</a:t>
            </a:r>
            <a:endParaRPr lang="hu-HU" sz="2400" b="1" dirty="0"/>
          </a:p>
        </p:txBody>
      </p:sp>
      <p:pic>
        <p:nvPicPr>
          <p:cNvPr id="1028" name="Picture 4" descr="https://fotinfo.hu/wp-content/uploads/2020/09/20200731_094149_HDR.jpg"/>
          <p:cNvPicPr>
            <a:picLocks noChangeAspect="1" noChangeArrowheads="1"/>
          </p:cNvPicPr>
          <p:nvPr/>
        </p:nvPicPr>
        <p:blipFill>
          <a:blip r:embed="rId2" cstate="email">
            <a:lum contrast="20000"/>
          </a:blip>
          <a:srcRect/>
          <a:stretch>
            <a:fillRect/>
          </a:stretch>
        </p:blipFill>
        <p:spPr bwMode="auto">
          <a:xfrm>
            <a:off x="3567690" y="0"/>
            <a:ext cx="51435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218" name="Picture 2" descr="https://gogogo.hu/wp-content/uploads/2023/10/Trakostyan-vara-2023.07_33-1024x802.jpg"/>
          <p:cNvPicPr>
            <a:picLocks noChangeAspect="1" noChangeArrowheads="1"/>
          </p:cNvPicPr>
          <p:nvPr/>
        </p:nvPicPr>
        <p:blipFill>
          <a:blip r:embed="rId2" cstate="email">
            <a:lum bright="20000" contrast="30000"/>
          </a:blip>
          <a:srcRect/>
          <a:stretch>
            <a:fillRect/>
          </a:stretch>
        </p:blipFill>
        <p:spPr bwMode="auto">
          <a:xfrm>
            <a:off x="936395" y="980728"/>
            <a:ext cx="7271210" cy="5694835"/>
          </a:xfrm>
          <a:prstGeom prst="rect">
            <a:avLst/>
          </a:prstGeom>
          <a:noFill/>
        </p:spPr>
      </p:pic>
      <p:sp>
        <p:nvSpPr>
          <p:cNvPr id="3" name="Téglalap 2"/>
          <p:cNvSpPr/>
          <p:nvPr/>
        </p:nvSpPr>
        <p:spPr>
          <a:xfrm>
            <a:off x="0" y="260648"/>
            <a:ext cx="9144000" cy="7121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dirty="0" err="1" smtClean="0"/>
              <a:t>Trakostyán</a:t>
            </a:r>
            <a:r>
              <a:rPr lang="hu-HU" sz="2400" b="1" dirty="0" smtClean="0"/>
              <a:t> vára </a:t>
            </a:r>
            <a:r>
              <a:rPr lang="hu-HU" sz="2400" dirty="0" smtClean="0"/>
              <a:t>: (részlet) </a:t>
            </a:r>
            <a:r>
              <a:rPr lang="hu-HU" sz="2400" b="1" dirty="0" smtClean="0"/>
              <a:t>,Ismeretlen tervező </a:t>
            </a:r>
          </a:p>
          <a:p>
            <a:pPr algn="ctr">
              <a:lnSpc>
                <a:spcPts val="2400"/>
              </a:lnSpc>
            </a:pPr>
            <a:r>
              <a:rPr lang="hu-HU" sz="2400" b="1" dirty="0" smtClean="0"/>
              <a:t> </a:t>
            </a:r>
            <a:r>
              <a:rPr lang="hu-HU" sz="2400" dirty="0" smtClean="0"/>
              <a:t>(13. sz.), 1840-1862</a:t>
            </a:r>
            <a:endParaRPr lang="hu-H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02" name="Picture 2" descr="C:\Users\User\Downloads\szeplotelen-fogantatas-templom-fot1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85505" y="110864"/>
            <a:ext cx="6558496" cy="6558496"/>
          </a:xfrm>
          <a:prstGeom prst="rect">
            <a:avLst/>
          </a:prstGeom>
          <a:noFill/>
        </p:spPr>
      </p:pic>
      <p:sp>
        <p:nvSpPr>
          <p:cNvPr id="5" name="Téglalap 4"/>
          <p:cNvSpPr/>
          <p:nvPr/>
        </p:nvSpPr>
        <p:spPr>
          <a:xfrm>
            <a:off x="0" y="1556791"/>
            <a:ext cx="255577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400" b="1" u="sng" dirty="0" smtClean="0"/>
              <a:t> Ybl Miklós</a:t>
            </a:r>
            <a:r>
              <a:rPr lang="hu-HU" sz="2400" dirty="0" smtClean="0"/>
              <a:t> </a:t>
            </a:r>
            <a:r>
              <a:rPr lang="hu-HU" sz="2400" b="1" dirty="0" smtClean="0"/>
              <a:t>Szeplőtelen Fogantatás  </a:t>
            </a:r>
          </a:p>
          <a:p>
            <a:pPr algn="ctr"/>
            <a:r>
              <a:rPr lang="hu-HU" sz="2400" b="1" dirty="0" smtClean="0"/>
              <a:t>Templom </a:t>
            </a:r>
          </a:p>
          <a:p>
            <a:pPr algn="ctr"/>
            <a:r>
              <a:rPr lang="hu-HU" sz="2400" b="1" dirty="0" err="1" smtClean="0"/>
              <a:t>menyezet</a:t>
            </a:r>
            <a:endParaRPr lang="hu-HU" sz="2400" b="1" dirty="0" smtClean="0"/>
          </a:p>
          <a:p>
            <a:pPr algn="ctr"/>
            <a:r>
              <a:rPr lang="hu-HU" sz="2400" b="1" dirty="0" smtClean="0"/>
              <a:t> Fót</a:t>
            </a:r>
            <a:endParaRPr lang="hu-HU" sz="2400" dirty="0" smtClean="0"/>
          </a:p>
          <a:p>
            <a:pPr algn="ctr"/>
            <a:r>
              <a:rPr lang="hu-HU" sz="2400" dirty="0" smtClean="0"/>
              <a:t>1845-1855</a:t>
            </a:r>
            <a:endParaRPr lang="hu-H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0" y="1988840"/>
            <a:ext cx="9144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3600" dirty="0" smtClean="0"/>
              <a:t> </a:t>
            </a:r>
            <a:r>
              <a:rPr lang="hu-HU" sz="3600" b="1" dirty="0" smtClean="0"/>
              <a:t> </a:t>
            </a:r>
            <a:r>
              <a:rPr lang="hu-HU" sz="3600" b="1" dirty="0" smtClean="0">
                <a:latin typeface="Arial Black" pitchFamily="34" charset="0"/>
              </a:rPr>
              <a:t>DOHÁNY UTCAI ZSINAGÓGA</a:t>
            </a:r>
            <a:r>
              <a:rPr lang="hu-HU" sz="3600" dirty="0" smtClean="0">
                <a:latin typeface="Arial Black" pitchFamily="34" charset="0"/>
              </a:rPr>
              <a:t> </a:t>
            </a:r>
            <a:r>
              <a:rPr lang="hu-HU" sz="3600" b="1" dirty="0" smtClean="0">
                <a:latin typeface="Arial Black" pitchFamily="34" charset="0"/>
              </a:rPr>
              <a:t>BUDAPEST  </a:t>
            </a:r>
          </a:p>
          <a:p>
            <a:pPr algn="ctr"/>
            <a:r>
              <a:rPr lang="hu-HU" sz="2800" b="1" dirty="0" smtClean="0">
                <a:latin typeface="Arial Black" pitchFamily="34" charset="0"/>
              </a:rPr>
              <a:t>1854-1859</a:t>
            </a:r>
          </a:p>
          <a:p>
            <a:pPr algn="ctr"/>
            <a:r>
              <a:rPr lang="hu-HU" sz="2800" dirty="0" smtClean="0">
                <a:latin typeface="Arial Black" pitchFamily="34" charset="0"/>
              </a:rPr>
              <a:t>TERVEZŐ: </a:t>
            </a:r>
            <a:r>
              <a:rPr lang="hu-HU" sz="3600" dirty="0" smtClean="0">
                <a:latin typeface="Arial Black" pitchFamily="34" charset="0"/>
              </a:rPr>
              <a:t>LUDWIG FÖRSTER</a:t>
            </a:r>
          </a:p>
          <a:p>
            <a:pPr algn="ctr"/>
            <a:r>
              <a:rPr lang="hu-HU" sz="2800" dirty="0" smtClean="0">
                <a:latin typeface="Arial Black" pitchFamily="34" charset="0"/>
              </a:rPr>
              <a:t>ÉPÍTÉSZ:   </a:t>
            </a:r>
            <a:r>
              <a:rPr lang="hu-HU" sz="4000" dirty="0" smtClean="0">
                <a:latin typeface="Arial Black" pitchFamily="34" charset="0"/>
              </a:rPr>
              <a:t>FESZL FRIGYES</a:t>
            </a:r>
          </a:p>
          <a:p>
            <a:pPr algn="ctr"/>
            <a:r>
              <a:rPr lang="hu-HU" sz="2800" dirty="0" smtClean="0">
                <a:latin typeface="Arial Black" pitchFamily="34" charset="0"/>
              </a:rPr>
              <a:t>  </a:t>
            </a:r>
          </a:p>
          <a:p>
            <a:pPr algn="ctr"/>
            <a:endParaRPr lang="hu-HU" sz="3600" b="1" dirty="0" smtClean="0">
              <a:latin typeface="Arial Black" pitchFamily="34" charset="0"/>
            </a:endParaRPr>
          </a:p>
        </p:txBody>
      </p:sp>
      <p:pic>
        <p:nvPicPr>
          <p:cNvPr id="126978" name="Picture 2" descr="Portréja Sterio Károly festményén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660232" y="-963488"/>
            <a:ext cx="2095500" cy="2676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287524" y="310575"/>
            <a:ext cx="856895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hu-HU" sz="2400" dirty="0" smtClean="0"/>
              <a:t>Világi és vallási vezetőkből álló testület 1845-ben döntötte el a templomépítést. </a:t>
            </a:r>
          </a:p>
          <a:p>
            <a:pPr fontAlgn="base"/>
            <a:r>
              <a:rPr lang="hu-HU" sz="2400" dirty="0" smtClean="0"/>
              <a:t>Az épületre kiírt pályázatot a bécsi zsinagóga tervezője, Ludwig Förster német építész nyerte el. zsinagóga azon a telken, ahol eredetileg </a:t>
            </a:r>
            <a:r>
              <a:rPr lang="hu-HU" sz="2400" dirty="0" err="1" smtClean="0"/>
              <a:t>Herzl</a:t>
            </a:r>
            <a:r>
              <a:rPr lang="hu-HU" sz="2400" dirty="0" smtClean="0"/>
              <a:t> Tivadar, a cionizmus atyjának szülőháza állt.</a:t>
            </a:r>
          </a:p>
          <a:p>
            <a:pPr fontAlgn="base"/>
            <a:r>
              <a:rPr lang="hu-HU" sz="2400" dirty="0" smtClean="0"/>
              <a:t>Az 53 méter hosszú, 26 méter belmagasságú templomban 3000 ülőhely található. </a:t>
            </a:r>
          </a:p>
          <a:p>
            <a:pPr fontAlgn="base"/>
            <a:r>
              <a:rPr lang="hu-HU" sz="2400" dirty="0" smtClean="0"/>
              <a:t>Két, kupolás tornya 44 méter magas. Mivel az építés során a német tervező távol volt, a belső szentélyt és a festést a Vigadó építésze, Feszl Frigyes tervezte. </a:t>
            </a:r>
          </a:p>
          <a:p>
            <a:pPr fontAlgn="base"/>
            <a:r>
              <a:rPr lang="hu-HU" sz="2400" dirty="0" smtClean="0"/>
              <a:t> Így az 1859. szeptember 6-án felavatott épület az osztrák és a magyar romantikus építészet két kiváló alkotójának a keze munkáját is magán hordozza. </a:t>
            </a:r>
          </a:p>
          <a:p>
            <a:pPr fontAlgn="base"/>
            <a:endParaRPr lang="hu-H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377280" y="692696"/>
            <a:ext cx="838944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dirty="0" smtClean="0"/>
              <a:t>Így az 1859. szeptember 6-án felavatott épület az osztrák és a magyar romantikus építészet két kiváló alkotójának a keze munkáját is magán hordozza. </a:t>
            </a:r>
          </a:p>
          <a:p>
            <a:r>
              <a:rPr lang="hu-HU" sz="2400" dirty="0" smtClean="0"/>
              <a:t>Ősi előírások szabják meg (vagy éppenséggel ösztönzik) a zsinagógaépítő munkáját. </a:t>
            </a:r>
          </a:p>
          <a:p>
            <a:r>
              <a:rPr lang="hu-HU" sz="2400" dirty="0" smtClean="0"/>
              <a:t>Mindenekelőtt a zsinagóga homlokzatának keletre, Jeruzsálem felé kell néznie: ezért keletkezett egy kisebb törésvonal a Dohány utcai zsinagóga bejáratánál, ami eltér az utca irányától. </a:t>
            </a:r>
          </a:p>
          <a:p>
            <a:r>
              <a:rPr lang="hu-HU" sz="2400" dirty="0" smtClean="0"/>
              <a:t>Ma az </a:t>
            </a:r>
            <a:r>
              <a:rPr lang="hu-HU" sz="2400" dirty="0" err="1" smtClean="0"/>
              <a:t>Emánu-Él</a:t>
            </a:r>
            <a:r>
              <a:rPr lang="hu-HU" sz="2400" dirty="0" smtClean="0"/>
              <a:t> zsinagóga után a világ második legnagyobb és Európában – az amszterdamival együtt – a legmonumentálisabb zsinagógája.</a:t>
            </a:r>
          </a:p>
          <a:p>
            <a:endParaRPr lang="hu-HU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474" name="Picture 2" descr="https://pestbuda.hu/gallery/2021_DCS/Febru%C3%A1r/doh%C3%A1nyutcai_zsinag%C3%B3ga_A%20Doh%C3%A1ny%20utcai%20zsinag%C3%B3ga%20homlokzati%20rajza%2C%20Ludwig%20F%C3%B6rster%2C%201854.%20Forr%C3%A1s%20FSZEK-BGY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7524" y="1196752"/>
            <a:ext cx="8568952" cy="5194927"/>
          </a:xfrm>
          <a:prstGeom prst="rect">
            <a:avLst/>
          </a:prstGeom>
          <a:noFill/>
        </p:spPr>
      </p:pic>
      <p:sp>
        <p:nvSpPr>
          <p:cNvPr id="3" name="Téglalap 2"/>
          <p:cNvSpPr/>
          <p:nvPr/>
        </p:nvSpPr>
        <p:spPr>
          <a:xfrm>
            <a:off x="0" y="188640"/>
            <a:ext cx="9144000" cy="7121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 smtClean="0"/>
              <a:t>Ludwig Förster</a:t>
            </a:r>
            <a:r>
              <a:rPr lang="hu-HU" sz="2400" b="1" dirty="0" smtClean="0"/>
              <a:t>:  A Dohány utcai zsinagóga homlokzati rajza</a:t>
            </a:r>
            <a:r>
              <a:rPr lang="hu-HU" sz="2400" dirty="0" smtClean="0"/>
              <a:t>, 1854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 (Forrás: FSZEK Budapest Gyűjtemény)</a:t>
            </a:r>
            <a:endParaRPr lang="hu-H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202" name="Picture 2" descr="https://pestbuda.hu/gallery/zsinag%C3%B3ga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3824" y="1124744"/>
            <a:ext cx="7776351" cy="5472608"/>
          </a:xfrm>
          <a:prstGeom prst="rect">
            <a:avLst/>
          </a:prstGeom>
          <a:noFill/>
        </p:spPr>
      </p:pic>
      <p:sp>
        <p:nvSpPr>
          <p:cNvPr id="3" name="Téglalap 2"/>
          <p:cNvSpPr/>
          <p:nvPr/>
        </p:nvSpPr>
        <p:spPr>
          <a:xfrm>
            <a:off x="0" y="0"/>
            <a:ext cx="9144000" cy="10199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 smtClean="0">
                <a:latin typeface="+mj-lt"/>
              </a:rPr>
              <a:t>Ludwig Förster</a:t>
            </a:r>
            <a:r>
              <a:rPr lang="hu-HU" sz="2400" b="1" dirty="0" smtClean="0">
                <a:latin typeface="+mj-lt"/>
              </a:rPr>
              <a:t>:  </a:t>
            </a:r>
            <a:r>
              <a:rPr lang="hu-HU" sz="2400" b="1" dirty="0" smtClean="0"/>
              <a:t>Feszl Frigyes, </a:t>
            </a:r>
            <a:r>
              <a:rPr lang="hu-HU" sz="2400" b="1" dirty="0" smtClean="0">
                <a:latin typeface="+mj-lt"/>
              </a:rPr>
              <a:t>A Dohány utcai zsinagóga, Budapest</a:t>
            </a:r>
            <a:r>
              <a:rPr lang="hu-HU" sz="2400" dirty="0" smtClean="0"/>
              <a:t>,1854-1859</a:t>
            </a:r>
          </a:p>
          <a:p>
            <a:pPr algn="ctr">
              <a:lnSpc>
                <a:spcPts val="2400"/>
              </a:lnSpc>
            </a:pPr>
            <a:r>
              <a:rPr lang="hu-HU" sz="2400" b="1" dirty="0" smtClean="0">
                <a:latin typeface="+mj-lt"/>
              </a:rPr>
              <a:t> </a:t>
            </a:r>
            <a:r>
              <a:rPr lang="hu-HU" sz="2400" dirty="0" smtClean="0">
                <a:latin typeface="+mj-lt"/>
              </a:rPr>
              <a:t>1894 körül, </a:t>
            </a:r>
            <a:r>
              <a:rPr lang="hu-HU" sz="2400" dirty="0" err="1" smtClean="0">
                <a:latin typeface="+mj-lt"/>
              </a:rPr>
              <a:t>Klösz</a:t>
            </a:r>
            <a:r>
              <a:rPr lang="hu-HU" sz="2400" dirty="0" smtClean="0">
                <a:latin typeface="+mj-lt"/>
              </a:rPr>
              <a:t> György felvétele (Fotó: FSZEK Budapest Gyűjtemény)</a:t>
            </a:r>
            <a:endParaRPr lang="hu-HU" sz="24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AutoShape 2" descr="Dohány utcai Zsinagóga Budapest - Egyéb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25956" name="AutoShape 4" descr="Dohány utcai Zsinagóga Budapest - Egyéb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125958" name="Picture 6" descr="https://i.szalas.hu/pois/4865/original/3475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04543" y="1556792"/>
            <a:ext cx="8734913" cy="4448494"/>
          </a:xfrm>
          <a:prstGeom prst="rect">
            <a:avLst/>
          </a:prstGeom>
          <a:noFill/>
        </p:spPr>
      </p:pic>
      <p:sp>
        <p:nvSpPr>
          <p:cNvPr id="7" name="Téglalap 6"/>
          <p:cNvSpPr/>
          <p:nvPr/>
        </p:nvSpPr>
        <p:spPr>
          <a:xfrm>
            <a:off x="251520" y="548680"/>
            <a:ext cx="87129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400" b="1" u="sng" dirty="0" smtClean="0"/>
              <a:t>Ludwig Förster</a:t>
            </a:r>
            <a:r>
              <a:rPr lang="hu-HU" sz="2400" b="1" dirty="0" smtClean="0"/>
              <a:t>: Feszl Frigyes, A Dohány utcai zsinagóga </a:t>
            </a:r>
            <a:r>
              <a:rPr lang="hu-HU" sz="2400" b="1" dirty="0" err="1" smtClean="0"/>
              <a:t>BudapesT</a:t>
            </a:r>
            <a:r>
              <a:rPr lang="hu-HU" sz="2400" b="1" dirty="0" smtClean="0"/>
              <a:t>,</a:t>
            </a:r>
            <a:r>
              <a:rPr lang="hu-HU" sz="2400" dirty="0" smtClean="0"/>
              <a:t>  1854-1859</a:t>
            </a:r>
            <a:r>
              <a:rPr lang="hu-HU" sz="2400" b="1" dirty="0" smtClean="0"/>
              <a:t> </a:t>
            </a:r>
            <a:endParaRPr lang="hu-H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AutoShape 2" descr="Dohány utcai Zsinagóga Budapest vélemények - Jártál már itt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84324" name="AutoShape 4" descr="Dohány utcai Zsinagóga Budapest vélemények - Jártál már itt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184326" name="Picture 6" descr="Dohány utcai zsinagóga, Budapest"/>
          <p:cNvPicPr>
            <a:picLocks noChangeAspect="1" noChangeArrowheads="1"/>
          </p:cNvPicPr>
          <p:nvPr/>
        </p:nvPicPr>
        <p:blipFill>
          <a:blip r:embed="rId2" cstate="email">
            <a:lum contrast="10000"/>
          </a:blip>
          <a:srcRect/>
          <a:stretch>
            <a:fillRect/>
          </a:stretch>
        </p:blipFill>
        <p:spPr bwMode="auto">
          <a:xfrm>
            <a:off x="179513" y="1412776"/>
            <a:ext cx="8784974" cy="4392487"/>
          </a:xfrm>
          <a:prstGeom prst="rect">
            <a:avLst/>
          </a:prstGeom>
          <a:noFill/>
        </p:spPr>
      </p:pic>
      <p:sp>
        <p:nvSpPr>
          <p:cNvPr id="5" name="Téglalap 4"/>
          <p:cNvSpPr/>
          <p:nvPr/>
        </p:nvSpPr>
        <p:spPr>
          <a:xfrm>
            <a:off x="0" y="332656"/>
            <a:ext cx="9144000" cy="7121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 smtClean="0"/>
              <a:t>Ludwig Förster</a:t>
            </a:r>
            <a:r>
              <a:rPr lang="hu-HU" sz="2400" b="1" dirty="0" smtClean="0"/>
              <a:t>:  Feszl Frigyes: A Dohány utcai zsinagóga Budapest</a:t>
            </a:r>
            <a:r>
              <a:rPr lang="hu-HU" sz="2400" dirty="0" smtClean="0"/>
              <a:t>,1854-1859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002" name="Picture 2" descr="https://bagyinszki.eu/galleries/romantikus_epuletek2017/image00019.jpg"/>
          <p:cNvPicPr>
            <a:picLocks noChangeAspect="1" noChangeArrowheads="1"/>
          </p:cNvPicPr>
          <p:nvPr/>
        </p:nvPicPr>
        <p:blipFill>
          <a:blip r:embed="rId2" cstate="email">
            <a:lum bright="10000" contrast="20000"/>
          </a:blip>
          <a:srcRect/>
          <a:stretch>
            <a:fillRect/>
          </a:stretch>
        </p:blipFill>
        <p:spPr bwMode="auto">
          <a:xfrm>
            <a:off x="3779912" y="24766"/>
            <a:ext cx="5364088" cy="6833234"/>
          </a:xfrm>
          <a:prstGeom prst="rect">
            <a:avLst/>
          </a:prstGeom>
          <a:noFill/>
        </p:spPr>
      </p:pic>
      <p:sp>
        <p:nvSpPr>
          <p:cNvPr id="4" name="Téglalap 3"/>
          <p:cNvSpPr/>
          <p:nvPr/>
        </p:nvSpPr>
        <p:spPr>
          <a:xfrm>
            <a:off x="251520" y="3357563"/>
            <a:ext cx="3456384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dirty="0" smtClean="0"/>
              <a:t>A Dohány utcai zsinagóga Magyarország egyik legjelentősebb romantikus stílusú szakrális épülete, tervezője Ludwig Förster volt. A főhomlokzatát a két hagymakupolát idéző tornyok határozzák meg, amelyek 43 méter magasak</a:t>
            </a:r>
            <a:r>
              <a:rPr lang="hu-HU" sz="2400" dirty="0" smtClean="0"/>
              <a:t>.</a:t>
            </a:r>
            <a:endParaRPr lang="hu-HU" sz="2400" dirty="0"/>
          </a:p>
        </p:txBody>
      </p:sp>
      <p:sp>
        <p:nvSpPr>
          <p:cNvPr id="5" name="Téglalap 4"/>
          <p:cNvSpPr/>
          <p:nvPr/>
        </p:nvSpPr>
        <p:spPr>
          <a:xfrm>
            <a:off x="179512" y="620688"/>
            <a:ext cx="345638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 smtClean="0"/>
              <a:t>Ludwig Förster </a:t>
            </a:r>
          </a:p>
          <a:p>
            <a:pPr algn="ctr">
              <a:lnSpc>
                <a:spcPts val="2400"/>
              </a:lnSpc>
            </a:pPr>
            <a:r>
              <a:rPr lang="hu-HU" sz="2400" b="1" dirty="0" smtClean="0"/>
              <a:t>Feszl Frigyes</a:t>
            </a:r>
          </a:p>
          <a:p>
            <a:pPr algn="ctr">
              <a:lnSpc>
                <a:spcPts val="2400"/>
              </a:lnSpc>
            </a:pPr>
            <a:r>
              <a:rPr lang="hu-HU" sz="2400" b="1" dirty="0" smtClean="0"/>
              <a:t>  A Dohány utcai zsinagóga, Budapest 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  1854-1859</a:t>
            </a:r>
            <a:r>
              <a:rPr lang="hu-HU" sz="2400" b="1" dirty="0" smtClean="0"/>
              <a:t> </a:t>
            </a:r>
            <a:endParaRPr lang="hu-H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058" name="Picture 2" descr="https://pestbuda.hu/gallery/zsinag%C3%B3ga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7524" y="836712"/>
            <a:ext cx="8568952" cy="5743835"/>
          </a:xfrm>
          <a:prstGeom prst="rect">
            <a:avLst/>
          </a:prstGeom>
          <a:noFill/>
        </p:spPr>
      </p:pic>
      <p:sp>
        <p:nvSpPr>
          <p:cNvPr id="4" name="Téglalap 3"/>
          <p:cNvSpPr/>
          <p:nvPr/>
        </p:nvSpPr>
        <p:spPr>
          <a:xfrm>
            <a:off x="0" y="188640"/>
            <a:ext cx="9144000" cy="7121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 smtClean="0"/>
              <a:t>Ludwig Förster</a:t>
            </a:r>
            <a:r>
              <a:rPr lang="hu-HU" sz="2400" b="1" dirty="0" smtClean="0"/>
              <a:t>,  </a:t>
            </a:r>
            <a:r>
              <a:rPr lang="hu-HU" sz="2400" b="1" u="sng" dirty="0" smtClean="0"/>
              <a:t>Feszl Frigyes</a:t>
            </a:r>
            <a:r>
              <a:rPr lang="hu-HU" sz="2400" b="1" dirty="0" smtClean="0"/>
              <a:t>,  A Dohány utcai zsinagóga Budapest, </a:t>
            </a:r>
            <a:r>
              <a:rPr lang="hu-HU" sz="2400" dirty="0" smtClean="0"/>
              <a:t> 1854-1859</a:t>
            </a:r>
            <a:r>
              <a:rPr lang="hu-HU" sz="2400" b="1" dirty="0" smtClean="0"/>
              <a:t> </a:t>
            </a:r>
            <a:endParaRPr lang="hu-H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rigó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1086</TotalTime>
  <Words>1727</Words>
  <Application>Microsoft Office PowerPoint</Application>
  <PresentationFormat>Diavetítés a képernyőre (4:3 oldalarány)</PresentationFormat>
  <Paragraphs>340</Paragraphs>
  <Slides>121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121</vt:i4>
      </vt:variant>
    </vt:vector>
  </HeadingPairs>
  <TitlesOfParts>
    <vt:vector size="122" baseType="lpstr">
      <vt:lpstr>Office-téma</vt:lpstr>
      <vt:lpstr>MAGYAR ROMANTIKA   ÉPÍTÉSZET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MAGYAR ROMANTIKA ÉPÍTÉSZETE</dc:title>
  <dc:creator>.Piroska</dc:creator>
  <cp:lastModifiedBy>Judit</cp:lastModifiedBy>
  <cp:revision>109</cp:revision>
  <dcterms:created xsi:type="dcterms:W3CDTF">2024-12-12T17:12:00Z</dcterms:created>
  <dcterms:modified xsi:type="dcterms:W3CDTF">2024-12-20T14:24:14Z</dcterms:modified>
</cp:coreProperties>
</file>