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8"/>
  </p:notesMasterIdLst>
  <p:sldIdLst>
    <p:sldId id="398" r:id="rId2"/>
    <p:sldId id="258" r:id="rId3"/>
    <p:sldId id="259" r:id="rId4"/>
    <p:sldId id="260" r:id="rId5"/>
    <p:sldId id="261" r:id="rId6"/>
    <p:sldId id="262" r:id="rId7"/>
    <p:sldId id="380" r:id="rId8"/>
    <p:sldId id="382" r:id="rId9"/>
    <p:sldId id="274" r:id="rId10"/>
    <p:sldId id="275" r:id="rId11"/>
    <p:sldId id="263" r:id="rId12"/>
    <p:sldId id="265" r:id="rId13"/>
    <p:sldId id="310" r:id="rId14"/>
    <p:sldId id="387" r:id="rId15"/>
    <p:sldId id="385" r:id="rId16"/>
    <p:sldId id="264" r:id="rId17"/>
    <p:sldId id="276" r:id="rId18"/>
    <p:sldId id="383" r:id="rId19"/>
    <p:sldId id="277" r:id="rId20"/>
    <p:sldId id="278" r:id="rId21"/>
    <p:sldId id="388" r:id="rId22"/>
    <p:sldId id="279" r:id="rId23"/>
    <p:sldId id="266" r:id="rId24"/>
    <p:sldId id="290" r:id="rId25"/>
    <p:sldId id="267" r:id="rId26"/>
    <p:sldId id="368" r:id="rId27"/>
    <p:sldId id="311" r:id="rId28"/>
    <p:sldId id="269" r:id="rId29"/>
    <p:sldId id="291" r:id="rId30"/>
    <p:sldId id="270" r:id="rId31"/>
    <p:sldId id="268" r:id="rId32"/>
    <p:sldId id="280" r:id="rId33"/>
    <p:sldId id="355" r:id="rId34"/>
    <p:sldId id="271" r:id="rId35"/>
    <p:sldId id="356" r:id="rId36"/>
    <p:sldId id="357" r:id="rId37"/>
    <p:sldId id="350" r:id="rId38"/>
    <p:sldId id="292" r:id="rId39"/>
    <p:sldId id="293" r:id="rId40"/>
    <p:sldId id="272" r:id="rId41"/>
    <p:sldId id="294" r:id="rId42"/>
    <p:sldId id="295" r:id="rId43"/>
    <p:sldId id="296" r:id="rId44"/>
    <p:sldId id="297" r:id="rId45"/>
    <p:sldId id="281" r:id="rId46"/>
    <p:sldId id="386" r:id="rId47"/>
    <p:sldId id="298" r:id="rId48"/>
    <p:sldId id="282" r:id="rId49"/>
    <p:sldId id="283" r:id="rId50"/>
    <p:sldId id="284" r:id="rId51"/>
    <p:sldId id="285" r:id="rId52"/>
    <p:sldId id="287" r:id="rId53"/>
    <p:sldId id="286" r:id="rId54"/>
    <p:sldId id="288" r:id="rId55"/>
    <p:sldId id="289" r:id="rId56"/>
    <p:sldId id="299" r:id="rId57"/>
    <p:sldId id="300" r:id="rId58"/>
    <p:sldId id="312" r:id="rId59"/>
    <p:sldId id="313" r:id="rId60"/>
    <p:sldId id="314" r:id="rId61"/>
    <p:sldId id="302" r:id="rId62"/>
    <p:sldId id="303" r:id="rId63"/>
    <p:sldId id="321" r:id="rId64"/>
    <p:sldId id="322" r:id="rId65"/>
    <p:sldId id="340" r:id="rId66"/>
    <p:sldId id="341" r:id="rId67"/>
    <p:sldId id="342" r:id="rId68"/>
    <p:sldId id="389" r:id="rId69"/>
    <p:sldId id="343" r:id="rId70"/>
    <p:sldId id="315" r:id="rId71"/>
    <p:sldId id="316" r:id="rId72"/>
    <p:sldId id="317" r:id="rId73"/>
    <p:sldId id="318" r:id="rId74"/>
    <p:sldId id="323" r:id="rId75"/>
    <p:sldId id="319" r:id="rId76"/>
    <p:sldId id="320" r:id="rId77"/>
    <p:sldId id="304" r:id="rId78"/>
    <p:sldId id="308" r:id="rId79"/>
    <p:sldId id="327" r:id="rId80"/>
    <p:sldId id="328" r:id="rId81"/>
    <p:sldId id="329" r:id="rId82"/>
    <p:sldId id="366" r:id="rId83"/>
    <p:sldId id="376" r:id="rId84"/>
    <p:sldId id="379" r:id="rId85"/>
    <p:sldId id="372" r:id="rId86"/>
    <p:sldId id="375" r:id="rId87"/>
    <p:sldId id="373" r:id="rId88"/>
    <p:sldId id="330" r:id="rId89"/>
    <p:sldId id="331" r:id="rId90"/>
    <p:sldId id="349" r:id="rId91"/>
    <p:sldId id="338" r:id="rId92"/>
    <p:sldId id="339" r:id="rId93"/>
    <p:sldId id="334" r:id="rId94"/>
    <p:sldId id="332" r:id="rId95"/>
    <p:sldId id="333" r:id="rId96"/>
    <p:sldId id="335" r:id="rId97"/>
    <p:sldId id="352" r:id="rId98"/>
    <p:sldId id="337" r:id="rId99"/>
    <p:sldId id="370" r:id="rId100"/>
    <p:sldId id="369" r:id="rId101"/>
    <p:sldId id="351" r:id="rId102"/>
    <p:sldId id="394" r:id="rId103"/>
    <p:sldId id="344" r:id="rId104"/>
    <p:sldId id="345" r:id="rId105"/>
    <p:sldId id="346" r:id="rId106"/>
    <p:sldId id="364" r:id="rId107"/>
    <p:sldId id="347" r:id="rId108"/>
    <p:sldId id="348" r:id="rId109"/>
    <p:sldId id="365" r:id="rId110"/>
    <p:sldId id="392" r:id="rId111"/>
    <p:sldId id="367" r:id="rId112"/>
    <p:sldId id="363" r:id="rId113"/>
    <p:sldId id="354" r:id="rId114"/>
    <p:sldId id="371" r:id="rId115"/>
    <p:sldId id="361" r:id="rId116"/>
    <p:sldId id="358" r:id="rId117"/>
    <p:sldId id="362" r:id="rId118"/>
    <p:sldId id="359" r:id="rId119"/>
    <p:sldId id="395" r:id="rId120"/>
    <p:sldId id="390" r:id="rId121"/>
    <p:sldId id="396" r:id="rId122"/>
    <p:sldId id="399" r:id="rId123"/>
    <p:sldId id="353" r:id="rId124"/>
    <p:sldId id="391" r:id="rId125"/>
    <p:sldId id="397" r:id="rId126"/>
    <p:sldId id="336" r:id="rId127"/>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47" d="100"/>
          <a:sy n="47" d="100"/>
        </p:scale>
        <p:origin x="-1349" y="-139"/>
      </p:cViewPr>
      <p:guideLst>
        <p:guide orient="horz" pos="2160"/>
        <p:guide pos="2880"/>
      </p:guideLst>
    </p:cSldViewPr>
  </p:slideViewPr>
  <p:notesTextViewPr>
    <p:cViewPr>
      <p:scale>
        <a:sx n="1" d="1"/>
        <a:sy n="1" d="1"/>
      </p:scale>
      <p:origin x="0" y="0"/>
    </p:cViewPr>
  </p:notesTextViewPr>
  <p:sorterViewPr>
    <p:cViewPr>
      <p:scale>
        <a:sx n="37" d="100"/>
        <a:sy n="37" d="100"/>
      </p:scale>
      <p:origin x="0" y="552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EFF1AF-744E-4EB9-B1D4-367C7169321F}" type="datetimeFigureOut">
              <a:rPr lang="hu-HU" smtClean="0"/>
              <a:t>2025. 02. 21.</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97E3F8-1572-49AD-8950-BD6E51EED715}" type="slidenum">
              <a:rPr lang="hu-HU" smtClean="0"/>
              <a:t>‹#›</a:t>
            </a:fld>
            <a:endParaRPr lang="hu-HU"/>
          </a:p>
        </p:txBody>
      </p:sp>
    </p:spTree>
    <p:extLst>
      <p:ext uri="{BB962C8B-B14F-4D97-AF65-F5344CB8AC3E}">
        <p14:creationId xmlns:p14="http://schemas.microsoft.com/office/powerpoint/2010/main" val="179478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697E3F8-1572-49AD-8950-BD6E51EED715}" type="slidenum">
              <a:rPr lang="hu-HU" smtClean="0"/>
              <a:t>105</a:t>
            </a:fld>
            <a:endParaRPr lang="hu-HU"/>
          </a:p>
        </p:txBody>
      </p:sp>
    </p:spTree>
    <p:extLst>
      <p:ext uri="{BB962C8B-B14F-4D97-AF65-F5344CB8AC3E}">
        <p14:creationId xmlns:p14="http://schemas.microsoft.com/office/powerpoint/2010/main" val="137791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697E3F8-1572-49AD-8950-BD6E51EED715}" type="slidenum">
              <a:rPr lang="hu-HU" smtClean="0"/>
              <a:t>107</a:t>
            </a:fld>
            <a:endParaRPr lang="hu-HU"/>
          </a:p>
        </p:txBody>
      </p:sp>
    </p:spTree>
    <p:extLst>
      <p:ext uri="{BB962C8B-B14F-4D97-AF65-F5344CB8AC3E}">
        <p14:creationId xmlns:p14="http://schemas.microsoft.com/office/powerpoint/2010/main" val="140889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BF623EED-2899-4185-9CF9-C5B777B90DA8}" type="datetimeFigureOut">
              <a:rPr lang="hu-HU" smtClean="0"/>
              <a:t>2025. 02. 21.</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E4A20A24-11A8-4FFC-8AFB-4F8090D5E76D}" type="slidenum">
              <a:rPr lang="hu-HU" smtClean="0"/>
              <a:t>‹#›</a:t>
            </a:fld>
            <a:endParaRPr lang="hu-HU" dirty="0"/>
          </a:p>
        </p:txBody>
      </p:sp>
    </p:spTree>
    <p:extLst>
      <p:ext uri="{BB962C8B-B14F-4D97-AF65-F5344CB8AC3E}">
        <p14:creationId xmlns:p14="http://schemas.microsoft.com/office/powerpoint/2010/main" val="2863128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BF623EED-2899-4185-9CF9-C5B777B90DA8}" type="datetimeFigureOut">
              <a:rPr lang="hu-HU" smtClean="0"/>
              <a:t>2025. 02. 21.</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E4A20A24-11A8-4FFC-8AFB-4F8090D5E76D}" type="slidenum">
              <a:rPr lang="hu-HU" smtClean="0"/>
              <a:t>‹#›</a:t>
            </a:fld>
            <a:endParaRPr lang="hu-HU" dirty="0"/>
          </a:p>
        </p:txBody>
      </p:sp>
    </p:spTree>
    <p:extLst>
      <p:ext uri="{BB962C8B-B14F-4D97-AF65-F5344CB8AC3E}">
        <p14:creationId xmlns:p14="http://schemas.microsoft.com/office/powerpoint/2010/main" val="2684062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BF623EED-2899-4185-9CF9-C5B777B90DA8}" type="datetimeFigureOut">
              <a:rPr lang="hu-HU" smtClean="0"/>
              <a:t>2025. 02. 21.</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E4A20A24-11A8-4FFC-8AFB-4F8090D5E76D}" type="slidenum">
              <a:rPr lang="hu-HU" smtClean="0"/>
              <a:t>‹#›</a:t>
            </a:fld>
            <a:endParaRPr lang="hu-HU" dirty="0"/>
          </a:p>
        </p:txBody>
      </p:sp>
    </p:spTree>
    <p:extLst>
      <p:ext uri="{BB962C8B-B14F-4D97-AF65-F5344CB8AC3E}">
        <p14:creationId xmlns:p14="http://schemas.microsoft.com/office/powerpoint/2010/main" val="37708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BF623EED-2899-4185-9CF9-C5B777B90DA8}" type="datetimeFigureOut">
              <a:rPr lang="hu-HU" smtClean="0"/>
              <a:t>2025. 02. 21.</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E4A20A24-11A8-4FFC-8AFB-4F8090D5E76D}" type="slidenum">
              <a:rPr lang="hu-HU" smtClean="0"/>
              <a:t>‹#›</a:t>
            </a:fld>
            <a:endParaRPr lang="hu-HU" dirty="0"/>
          </a:p>
        </p:txBody>
      </p:sp>
    </p:spTree>
    <p:extLst>
      <p:ext uri="{BB962C8B-B14F-4D97-AF65-F5344CB8AC3E}">
        <p14:creationId xmlns:p14="http://schemas.microsoft.com/office/powerpoint/2010/main" val="3011417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BF623EED-2899-4185-9CF9-C5B777B90DA8}" type="datetimeFigureOut">
              <a:rPr lang="hu-HU" smtClean="0"/>
              <a:t>2025. 02. 21.</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E4A20A24-11A8-4FFC-8AFB-4F8090D5E76D}" type="slidenum">
              <a:rPr lang="hu-HU" smtClean="0"/>
              <a:t>‹#›</a:t>
            </a:fld>
            <a:endParaRPr lang="hu-HU" dirty="0"/>
          </a:p>
        </p:txBody>
      </p:sp>
    </p:spTree>
    <p:extLst>
      <p:ext uri="{BB962C8B-B14F-4D97-AF65-F5344CB8AC3E}">
        <p14:creationId xmlns:p14="http://schemas.microsoft.com/office/powerpoint/2010/main" val="327276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BF623EED-2899-4185-9CF9-C5B777B90DA8}" type="datetimeFigureOut">
              <a:rPr lang="hu-HU" smtClean="0"/>
              <a:t>2025. 02. 21.</a:t>
            </a:fld>
            <a:endParaRPr lang="hu-HU" dirty="0"/>
          </a:p>
        </p:txBody>
      </p:sp>
      <p:sp>
        <p:nvSpPr>
          <p:cNvPr id="6" name="Élőláb helye 5"/>
          <p:cNvSpPr>
            <a:spLocks noGrp="1"/>
          </p:cNvSpPr>
          <p:nvPr>
            <p:ph type="ftr" sz="quarter" idx="11"/>
          </p:nvPr>
        </p:nvSpPr>
        <p:spPr/>
        <p:txBody>
          <a:bodyPr/>
          <a:lstStyle/>
          <a:p>
            <a:endParaRPr lang="hu-HU" dirty="0"/>
          </a:p>
        </p:txBody>
      </p:sp>
      <p:sp>
        <p:nvSpPr>
          <p:cNvPr id="7" name="Dia számának helye 6"/>
          <p:cNvSpPr>
            <a:spLocks noGrp="1"/>
          </p:cNvSpPr>
          <p:nvPr>
            <p:ph type="sldNum" sz="quarter" idx="12"/>
          </p:nvPr>
        </p:nvSpPr>
        <p:spPr/>
        <p:txBody>
          <a:bodyPr/>
          <a:lstStyle/>
          <a:p>
            <a:fld id="{E4A20A24-11A8-4FFC-8AFB-4F8090D5E76D}" type="slidenum">
              <a:rPr lang="hu-HU" smtClean="0"/>
              <a:t>‹#›</a:t>
            </a:fld>
            <a:endParaRPr lang="hu-HU" dirty="0"/>
          </a:p>
        </p:txBody>
      </p:sp>
    </p:spTree>
    <p:extLst>
      <p:ext uri="{BB962C8B-B14F-4D97-AF65-F5344CB8AC3E}">
        <p14:creationId xmlns:p14="http://schemas.microsoft.com/office/powerpoint/2010/main" val="1026271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BF623EED-2899-4185-9CF9-C5B777B90DA8}" type="datetimeFigureOut">
              <a:rPr lang="hu-HU" smtClean="0"/>
              <a:t>2025. 02. 21.</a:t>
            </a:fld>
            <a:endParaRPr lang="hu-HU" dirty="0"/>
          </a:p>
        </p:txBody>
      </p:sp>
      <p:sp>
        <p:nvSpPr>
          <p:cNvPr id="8" name="Élőláb helye 7"/>
          <p:cNvSpPr>
            <a:spLocks noGrp="1"/>
          </p:cNvSpPr>
          <p:nvPr>
            <p:ph type="ftr" sz="quarter" idx="11"/>
          </p:nvPr>
        </p:nvSpPr>
        <p:spPr/>
        <p:txBody>
          <a:bodyPr/>
          <a:lstStyle/>
          <a:p>
            <a:endParaRPr lang="hu-HU" dirty="0"/>
          </a:p>
        </p:txBody>
      </p:sp>
      <p:sp>
        <p:nvSpPr>
          <p:cNvPr id="9" name="Dia számának helye 8"/>
          <p:cNvSpPr>
            <a:spLocks noGrp="1"/>
          </p:cNvSpPr>
          <p:nvPr>
            <p:ph type="sldNum" sz="quarter" idx="12"/>
          </p:nvPr>
        </p:nvSpPr>
        <p:spPr/>
        <p:txBody>
          <a:bodyPr/>
          <a:lstStyle/>
          <a:p>
            <a:fld id="{E4A20A24-11A8-4FFC-8AFB-4F8090D5E76D}" type="slidenum">
              <a:rPr lang="hu-HU" smtClean="0"/>
              <a:t>‹#›</a:t>
            </a:fld>
            <a:endParaRPr lang="hu-HU" dirty="0"/>
          </a:p>
        </p:txBody>
      </p:sp>
    </p:spTree>
    <p:extLst>
      <p:ext uri="{BB962C8B-B14F-4D97-AF65-F5344CB8AC3E}">
        <p14:creationId xmlns:p14="http://schemas.microsoft.com/office/powerpoint/2010/main" val="2730252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BF623EED-2899-4185-9CF9-C5B777B90DA8}" type="datetimeFigureOut">
              <a:rPr lang="hu-HU" smtClean="0"/>
              <a:t>2025. 02. 21.</a:t>
            </a:fld>
            <a:endParaRPr lang="hu-HU" dirty="0"/>
          </a:p>
        </p:txBody>
      </p:sp>
      <p:sp>
        <p:nvSpPr>
          <p:cNvPr id="4" name="Élőláb helye 3"/>
          <p:cNvSpPr>
            <a:spLocks noGrp="1"/>
          </p:cNvSpPr>
          <p:nvPr>
            <p:ph type="ftr" sz="quarter" idx="11"/>
          </p:nvPr>
        </p:nvSpPr>
        <p:spPr/>
        <p:txBody>
          <a:bodyPr/>
          <a:lstStyle/>
          <a:p>
            <a:endParaRPr lang="hu-HU" dirty="0"/>
          </a:p>
        </p:txBody>
      </p:sp>
      <p:sp>
        <p:nvSpPr>
          <p:cNvPr id="5" name="Dia számának helye 4"/>
          <p:cNvSpPr>
            <a:spLocks noGrp="1"/>
          </p:cNvSpPr>
          <p:nvPr>
            <p:ph type="sldNum" sz="quarter" idx="12"/>
          </p:nvPr>
        </p:nvSpPr>
        <p:spPr/>
        <p:txBody>
          <a:bodyPr/>
          <a:lstStyle/>
          <a:p>
            <a:fld id="{E4A20A24-11A8-4FFC-8AFB-4F8090D5E76D}" type="slidenum">
              <a:rPr lang="hu-HU" smtClean="0"/>
              <a:t>‹#›</a:t>
            </a:fld>
            <a:endParaRPr lang="hu-HU" dirty="0"/>
          </a:p>
        </p:txBody>
      </p:sp>
    </p:spTree>
    <p:extLst>
      <p:ext uri="{BB962C8B-B14F-4D97-AF65-F5344CB8AC3E}">
        <p14:creationId xmlns:p14="http://schemas.microsoft.com/office/powerpoint/2010/main" val="609061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BF623EED-2899-4185-9CF9-C5B777B90DA8}" type="datetimeFigureOut">
              <a:rPr lang="hu-HU" smtClean="0"/>
              <a:t>2025. 02. 21.</a:t>
            </a:fld>
            <a:endParaRPr lang="hu-HU" dirty="0"/>
          </a:p>
        </p:txBody>
      </p:sp>
      <p:sp>
        <p:nvSpPr>
          <p:cNvPr id="3" name="Élőláb helye 2"/>
          <p:cNvSpPr>
            <a:spLocks noGrp="1"/>
          </p:cNvSpPr>
          <p:nvPr>
            <p:ph type="ftr" sz="quarter" idx="11"/>
          </p:nvPr>
        </p:nvSpPr>
        <p:spPr/>
        <p:txBody>
          <a:bodyPr/>
          <a:lstStyle/>
          <a:p>
            <a:endParaRPr lang="hu-HU" dirty="0"/>
          </a:p>
        </p:txBody>
      </p:sp>
      <p:sp>
        <p:nvSpPr>
          <p:cNvPr id="4" name="Dia számának helye 3"/>
          <p:cNvSpPr>
            <a:spLocks noGrp="1"/>
          </p:cNvSpPr>
          <p:nvPr>
            <p:ph type="sldNum" sz="quarter" idx="12"/>
          </p:nvPr>
        </p:nvSpPr>
        <p:spPr/>
        <p:txBody>
          <a:bodyPr/>
          <a:lstStyle/>
          <a:p>
            <a:fld id="{E4A20A24-11A8-4FFC-8AFB-4F8090D5E76D}" type="slidenum">
              <a:rPr lang="hu-HU" smtClean="0"/>
              <a:t>‹#›</a:t>
            </a:fld>
            <a:endParaRPr lang="hu-HU" dirty="0"/>
          </a:p>
        </p:txBody>
      </p:sp>
    </p:spTree>
    <p:extLst>
      <p:ext uri="{BB962C8B-B14F-4D97-AF65-F5344CB8AC3E}">
        <p14:creationId xmlns:p14="http://schemas.microsoft.com/office/powerpoint/2010/main" val="345480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BF623EED-2899-4185-9CF9-C5B777B90DA8}" type="datetimeFigureOut">
              <a:rPr lang="hu-HU" smtClean="0"/>
              <a:t>2025. 02. 21.</a:t>
            </a:fld>
            <a:endParaRPr lang="hu-HU" dirty="0"/>
          </a:p>
        </p:txBody>
      </p:sp>
      <p:sp>
        <p:nvSpPr>
          <p:cNvPr id="6" name="Élőláb helye 5"/>
          <p:cNvSpPr>
            <a:spLocks noGrp="1"/>
          </p:cNvSpPr>
          <p:nvPr>
            <p:ph type="ftr" sz="quarter" idx="11"/>
          </p:nvPr>
        </p:nvSpPr>
        <p:spPr/>
        <p:txBody>
          <a:bodyPr/>
          <a:lstStyle/>
          <a:p>
            <a:endParaRPr lang="hu-HU" dirty="0"/>
          </a:p>
        </p:txBody>
      </p:sp>
      <p:sp>
        <p:nvSpPr>
          <p:cNvPr id="7" name="Dia számának helye 6"/>
          <p:cNvSpPr>
            <a:spLocks noGrp="1"/>
          </p:cNvSpPr>
          <p:nvPr>
            <p:ph type="sldNum" sz="quarter" idx="12"/>
          </p:nvPr>
        </p:nvSpPr>
        <p:spPr/>
        <p:txBody>
          <a:bodyPr/>
          <a:lstStyle/>
          <a:p>
            <a:fld id="{E4A20A24-11A8-4FFC-8AFB-4F8090D5E76D}" type="slidenum">
              <a:rPr lang="hu-HU" smtClean="0"/>
              <a:t>‹#›</a:t>
            </a:fld>
            <a:endParaRPr lang="hu-HU" dirty="0"/>
          </a:p>
        </p:txBody>
      </p:sp>
    </p:spTree>
    <p:extLst>
      <p:ext uri="{BB962C8B-B14F-4D97-AF65-F5344CB8AC3E}">
        <p14:creationId xmlns:p14="http://schemas.microsoft.com/office/powerpoint/2010/main" val="1583577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dirty="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BF623EED-2899-4185-9CF9-C5B777B90DA8}" type="datetimeFigureOut">
              <a:rPr lang="hu-HU" smtClean="0"/>
              <a:t>2025. 02. 21.</a:t>
            </a:fld>
            <a:endParaRPr lang="hu-HU" dirty="0"/>
          </a:p>
        </p:txBody>
      </p:sp>
      <p:sp>
        <p:nvSpPr>
          <p:cNvPr id="6" name="Élőláb helye 5"/>
          <p:cNvSpPr>
            <a:spLocks noGrp="1"/>
          </p:cNvSpPr>
          <p:nvPr>
            <p:ph type="ftr" sz="quarter" idx="11"/>
          </p:nvPr>
        </p:nvSpPr>
        <p:spPr/>
        <p:txBody>
          <a:bodyPr/>
          <a:lstStyle/>
          <a:p>
            <a:endParaRPr lang="hu-HU" dirty="0"/>
          </a:p>
        </p:txBody>
      </p:sp>
      <p:sp>
        <p:nvSpPr>
          <p:cNvPr id="7" name="Dia számának helye 6"/>
          <p:cNvSpPr>
            <a:spLocks noGrp="1"/>
          </p:cNvSpPr>
          <p:nvPr>
            <p:ph type="sldNum" sz="quarter" idx="12"/>
          </p:nvPr>
        </p:nvSpPr>
        <p:spPr/>
        <p:txBody>
          <a:bodyPr/>
          <a:lstStyle/>
          <a:p>
            <a:fld id="{E4A20A24-11A8-4FFC-8AFB-4F8090D5E76D}" type="slidenum">
              <a:rPr lang="hu-HU" smtClean="0"/>
              <a:t>‹#›</a:t>
            </a:fld>
            <a:endParaRPr lang="hu-HU" dirty="0"/>
          </a:p>
        </p:txBody>
      </p:sp>
    </p:spTree>
    <p:extLst>
      <p:ext uri="{BB962C8B-B14F-4D97-AF65-F5344CB8AC3E}">
        <p14:creationId xmlns:p14="http://schemas.microsoft.com/office/powerpoint/2010/main" val="3709208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623EED-2899-4185-9CF9-C5B777B90DA8}" type="datetimeFigureOut">
              <a:rPr lang="hu-HU" smtClean="0"/>
              <a:t>2025. 02. 21.</a:t>
            </a:fld>
            <a:endParaRPr lang="hu-HU" dirty="0"/>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dirty="0"/>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20A24-11A8-4FFC-8AFB-4F8090D5E76D}" type="slidenum">
              <a:rPr lang="hu-HU" smtClean="0"/>
              <a:t>‹#›</a:t>
            </a:fld>
            <a:endParaRPr lang="hu-HU" dirty="0"/>
          </a:p>
        </p:txBody>
      </p:sp>
    </p:spTree>
    <p:extLst>
      <p:ext uri="{BB962C8B-B14F-4D97-AF65-F5344CB8AC3E}">
        <p14:creationId xmlns:p14="http://schemas.microsoft.com/office/powerpoint/2010/main" val="3131210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package" Target="../embeddings/Microsoft_PowerPoint_Presentation1.pptx"/></Relationships>
</file>

<file path=ppt/slides/_rels/slide10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hyperlink" Target="https://vigado.hu/-/tortenetek-a-pesti-vigadobol-homlokzati-szobrok" TargetMode="External"/><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hyperlink" Target="file:///D:\ROMANTIKA\osztrak_magyar_felsooktatasi_kapcsolatok.pdf"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artnet.fr/artistes/jozsef-borsos/gr%c3%b3f-keglevich-j%c3%a1nos-nepomuk-arck%c3%a9pe-1786-1856-ZlnnmoRnOJwuLS9RovyMxA2" TargetMode="External"/><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24.hu/kultura/2015/12/01/csodalatos-romantikus-varkastely-bujik-meg-a-a-varosliget-mellett/" TargetMode="External"/><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8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s://hely.hu/epitkezo-regi/Arck%C3%A9p/feszl-frigyes/" TargetMode="External"/><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9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églalap 2"/>
          <p:cNvSpPr/>
          <p:nvPr/>
        </p:nvSpPr>
        <p:spPr>
          <a:xfrm>
            <a:off x="323528" y="1196752"/>
            <a:ext cx="4572000" cy="2554545"/>
          </a:xfrm>
          <a:prstGeom prst="rect">
            <a:avLst/>
          </a:prstGeom>
        </p:spPr>
        <p:txBody>
          <a:bodyPr>
            <a:spAutoFit/>
          </a:bodyPr>
          <a:lstStyle/>
          <a:p>
            <a:r>
              <a:rPr lang="hu-HU" sz="3200" b="1" dirty="0">
                <a:latin typeface="Arial" panose="020B0604020202020204" pitchFamily="34" charset="0"/>
                <a:cs typeface="Arial" panose="020B0604020202020204" pitchFamily="34" charset="0"/>
              </a:rPr>
              <a:t>ROMANTIKA</a:t>
            </a:r>
            <a:br>
              <a:rPr lang="hu-HU" sz="3200" b="1" dirty="0">
                <a:latin typeface="Arial" panose="020B0604020202020204" pitchFamily="34" charset="0"/>
                <a:cs typeface="Arial" panose="020B0604020202020204" pitchFamily="34" charset="0"/>
              </a:rPr>
            </a:br>
            <a:r>
              <a:rPr lang="hu-HU" sz="3200" b="1" dirty="0">
                <a:latin typeface="Arial" panose="020B0604020202020204" pitchFamily="34" charset="0"/>
                <a:cs typeface="Arial" panose="020B0604020202020204" pitchFamily="34" charset="0"/>
              </a:rPr>
              <a:t>a</a:t>
            </a:r>
            <a:br>
              <a:rPr lang="hu-HU" sz="3200" b="1" dirty="0">
                <a:latin typeface="Arial" panose="020B0604020202020204" pitchFamily="34" charset="0"/>
                <a:cs typeface="Arial" panose="020B0604020202020204" pitchFamily="34" charset="0"/>
              </a:rPr>
            </a:br>
            <a:r>
              <a:rPr lang="hu-HU" sz="3200" b="1" dirty="0">
                <a:latin typeface="Arial" panose="020B0604020202020204" pitchFamily="34" charset="0"/>
                <a:cs typeface="Arial" panose="020B0604020202020204" pitchFamily="34" charset="0"/>
              </a:rPr>
              <a:t>MAGYAR </a:t>
            </a:r>
            <a:br>
              <a:rPr lang="hu-HU" sz="3200" b="1" dirty="0">
                <a:latin typeface="Arial" panose="020B0604020202020204" pitchFamily="34" charset="0"/>
                <a:cs typeface="Arial" panose="020B0604020202020204" pitchFamily="34" charset="0"/>
              </a:rPr>
            </a:br>
            <a:r>
              <a:rPr lang="hu-HU" sz="3200" b="1" dirty="0" smtClean="0">
                <a:latin typeface="Arial" panose="020B0604020202020204" pitchFamily="34" charset="0"/>
                <a:cs typeface="Arial" panose="020B0604020202020204" pitchFamily="34" charset="0"/>
              </a:rPr>
              <a:t>ÉPÍTÉSZETBEN</a:t>
            </a:r>
          </a:p>
          <a:p>
            <a:r>
              <a:rPr lang="hu-HU" sz="3200" b="1" dirty="0" smtClean="0">
                <a:latin typeface="Arial" panose="020B0604020202020204" pitchFamily="34" charset="0"/>
                <a:cs typeface="Arial" panose="020B0604020202020204" pitchFamily="34" charset="0"/>
              </a:rPr>
              <a:t>19. század</a:t>
            </a:r>
            <a:endParaRPr lang="hu-HU" sz="3200" dirty="0"/>
          </a:p>
        </p:txBody>
      </p:sp>
      <p:sp>
        <p:nvSpPr>
          <p:cNvPr id="4" name="Szövegdoboz 3"/>
          <p:cNvSpPr txBox="1"/>
          <p:nvPr/>
        </p:nvSpPr>
        <p:spPr>
          <a:xfrm>
            <a:off x="323528" y="6453336"/>
            <a:ext cx="1396536" cy="400110"/>
          </a:xfrm>
          <a:prstGeom prst="rect">
            <a:avLst/>
          </a:prstGeom>
          <a:noFill/>
        </p:spPr>
        <p:txBody>
          <a:bodyPr wrap="none" rtlCol="0">
            <a:spAutoFit/>
          </a:bodyPr>
          <a:lstStyle/>
          <a:p>
            <a:r>
              <a:rPr lang="hu-HU" sz="2000" b="1" dirty="0" smtClean="0">
                <a:latin typeface="Arial" panose="020B0604020202020204" pitchFamily="34" charset="0"/>
                <a:cs typeface="Arial" panose="020B0604020202020204" pitchFamily="34" charset="0"/>
              </a:rPr>
              <a:t>2025szaju</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6385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um 4"/>
          <p:cNvGraphicFramePr>
            <a:graphicFrameLocks noChangeAspect="1"/>
          </p:cNvGraphicFramePr>
          <p:nvPr>
            <p:extLst>
              <p:ext uri="{D42A27DB-BD31-4B8C-83A1-F6EECF244321}">
                <p14:modId xmlns:p14="http://schemas.microsoft.com/office/powerpoint/2010/main" val="1557702187"/>
              </p:ext>
            </p:extLst>
          </p:nvPr>
        </p:nvGraphicFramePr>
        <p:xfrm>
          <a:off x="0" y="0"/>
          <a:ext cx="9144000" cy="6857206"/>
        </p:xfrm>
        <a:graphic>
          <a:graphicData uri="http://schemas.openxmlformats.org/presentationml/2006/ole">
            <mc:AlternateContent xmlns:mc="http://schemas.openxmlformats.org/markup-compatibility/2006">
              <mc:Choice xmlns:v="urn:schemas-microsoft-com:vml" Requires="v">
                <p:oleObj spid="_x0000_s1129" name="Bemutató" r:id="rId4" imgW="3945500" imgH="2959659" progId="PowerPoint.Show.12">
                  <p:embed/>
                </p:oleObj>
              </mc:Choice>
              <mc:Fallback>
                <p:oleObj name="Bemutató" r:id="rId4" imgW="3945500" imgH="2959659" progId="PowerPoint.Show.12">
                  <p:embed/>
                  <p:pic>
                    <p:nvPicPr>
                      <p:cNvPr id="0" name=""/>
                      <p:cNvPicPr/>
                      <p:nvPr/>
                    </p:nvPicPr>
                    <p:blipFill>
                      <a:blip r:embed="rId5"/>
                      <a:stretch>
                        <a:fillRect/>
                      </a:stretch>
                    </p:blipFill>
                    <p:spPr>
                      <a:xfrm>
                        <a:off x="0" y="0"/>
                        <a:ext cx="9144000" cy="6857206"/>
                      </a:xfrm>
                      <a:prstGeom prst="rect">
                        <a:avLst/>
                      </a:prstGeom>
                    </p:spPr>
                  </p:pic>
                </p:oleObj>
              </mc:Fallback>
            </mc:AlternateContent>
          </a:graphicData>
        </a:graphic>
      </p:graphicFrame>
    </p:spTree>
    <p:extLst>
      <p:ext uri="{BB962C8B-B14F-4D97-AF65-F5344CB8AC3E}">
        <p14:creationId xmlns:p14="http://schemas.microsoft.com/office/powerpoint/2010/main" val="230738681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ájl:Dohány utcai zsinagóga, a frigyszekrény ajtaja.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520" y="-3175"/>
            <a:ext cx="9258632" cy="687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6940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ile:Pesti Vigado P813012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514" y="836713"/>
            <a:ext cx="9210383" cy="6021288"/>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39552" y="260648"/>
            <a:ext cx="5408084" cy="461665"/>
          </a:xfrm>
          <a:prstGeom prst="rect">
            <a:avLst/>
          </a:prstGeom>
        </p:spPr>
        <p:txBody>
          <a:bodyPr wrap="none">
            <a:spAutoFit/>
          </a:bodyPr>
          <a:lstStyle/>
          <a:p>
            <a:r>
              <a:rPr lang="hu-HU" sz="2400" b="1" dirty="0">
                <a:solidFill>
                  <a:srgbClr val="FF0000"/>
                </a:solidFill>
                <a:latin typeface="Arial" panose="020B0604020202020204" pitchFamily="34" charset="0"/>
                <a:cs typeface="Arial" panose="020B0604020202020204" pitchFamily="34" charset="0"/>
              </a:rPr>
              <a:t>Pesti </a:t>
            </a:r>
            <a:r>
              <a:rPr lang="hu-HU" sz="2400" b="1" dirty="0" smtClean="0">
                <a:solidFill>
                  <a:srgbClr val="FF0000"/>
                </a:solidFill>
                <a:latin typeface="Arial" panose="020B0604020202020204" pitchFamily="34" charset="0"/>
                <a:cs typeface="Arial" panose="020B0604020202020204" pitchFamily="34" charset="0"/>
              </a:rPr>
              <a:t>Vigadó </a:t>
            </a:r>
            <a:r>
              <a:rPr lang="hu-HU" sz="2000" b="1" dirty="0" smtClean="0">
                <a:latin typeface="Arial" panose="020B0604020202020204" pitchFamily="34" charset="0"/>
                <a:cs typeface="Arial" panose="020B0604020202020204" pitchFamily="34" charset="0"/>
              </a:rPr>
              <a:t>1859-1865 </a:t>
            </a:r>
            <a:r>
              <a:rPr lang="hu-HU" sz="2400" b="1" dirty="0" smtClean="0">
                <a:solidFill>
                  <a:srgbClr val="00B050"/>
                </a:solidFill>
                <a:latin typeface="Arial" panose="020B0604020202020204" pitchFamily="34" charset="0"/>
                <a:cs typeface="Arial" panose="020B0604020202020204" pitchFamily="34" charset="0"/>
              </a:rPr>
              <a:t>Feszl Frigyes</a:t>
            </a:r>
            <a:r>
              <a:rPr lang="hu-HU" dirty="0"/>
              <a:t> </a:t>
            </a:r>
          </a:p>
        </p:txBody>
      </p:sp>
    </p:spTree>
    <p:extLst>
      <p:ext uri="{BB962C8B-B14F-4D97-AF65-F5344CB8AC3E}">
        <p14:creationId xmlns:p14="http://schemas.microsoft.com/office/powerpoint/2010/main" val="116029958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Kép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07232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pestbuda.hu/gallery/2021_DCS/Febru%C3%A1r/feszl_DSC0021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1"/>
            <a:ext cx="9143999" cy="687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81931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pestbuda.hu/gallery/2021_DCS/Febru%C3%A1r/feszl_DSC_961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565" y="0"/>
            <a:ext cx="9150565" cy="689029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032710" y="4797152"/>
            <a:ext cx="3517310" cy="461665"/>
          </a:xfrm>
          <a:prstGeom prst="rect">
            <a:avLst/>
          </a:prstGeom>
        </p:spPr>
        <p:txBody>
          <a:bodyPr wrap="none">
            <a:spAutoFit/>
          </a:bodyPr>
          <a:lstStyle/>
          <a:p>
            <a:r>
              <a:rPr lang="hu-HU" sz="2400" b="1" dirty="0" err="1">
                <a:solidFill>
                  <a:srgbClr val="00B050"/>
                </a:solidFill>
                <a:latin typeface="Arial" panose="020B0604020202020204" pitchFamily="34" charset="0"/>
                <a:cs typeface="Arial" panose="020B0604020202020204" pitchFamily="34" charset="0"/>
              </a:rPr>
              <a:t>Alexy</a:t>
            </a:r>
            <a:r>
              <a:rPr lang="hu-HU" sz="2400" b="1" dirty="0">
                <a:solidFill>
                  <a:srgbClr val="00B050"/>
                </a:solidFill>
                <a:latin typeface="Arial" panose="020B0604020202020204" pitchFamily="34" charset="0"/>
                <a:cs typeface="Arial" panose="020B0604020202020204" pitchFamily="34" charset="0"/>
              </a:rPr>
              <a:t> Károly </a:t>
            </a:r>
            <a:r>
              <a:rPr lang="hu-HU" sz="2000" b="1" dirty="0">
                <a:latin typeface="Arial" panose="020B0604020202020204" pitchFamily="34" charset="0"/>
                <a:cs typeface="Arial" panose="020B0604020202020204" pitchFamily="34" charset="0"/>
              </a:rPr>
              <a:t>(1823-1880</a:t>
            </a:r>
            <a:r>
              <a:rPr lang="hu-HU" dirty="0"/>
              <a:t>)</a:t>
            </a:r>
          </a:p>
        </p:txBody>
      </p:sp>
      <p:sp>
        <p:nvSpPr>
          <p:cNvPr id="3" name="Téglalap 2"/>
          <p:cNvSpPr/>
          <p:nvPr/>
        </p:nvSpPr>
        <p:spPr>
          <a:xfrm>
            <a:off x="5076056" y="116632"/>
            <a:ext cx="4572000" cy="830997"/>
          </a:xfrm>
          <a:prstGeom prst="rect">
            <a:avLst/>
          </a:prstGeom>
        </p:spPr>
        <p:txBody>
          <a:bodyPr>
            <a:spAutoFit/>
          </a:bodyPr>
          <a:lstStyle/>
          <a:p>
            <a:r>
              <a:rPr lang="hu-HU" sz="2400" b="1" dirty="0" err="1">
                <a:solidFill>
                  <a:srgbClr val="92D050"/>
                </a:solidFill>
                <a:latin typeface="Arial" panose="020B0604020202020204" pitchFamily="34" charset="0"/>
                <a:cs typeface="Arial" panose="020B0604020202020204" pitchFamily="34" charset="0"/>
              </a:rPr>
              <a:t>Donáth</a:t>
            </a:r>
            <a:r>
              <a:rPr lang="hu-HU" sz="2400" b="1" dirty="0">
                <a:solidFill>
                  <a:srgbClr val="92D050"/>
                </a:solidFill>
                <a:latin typeface="Arial" panose="020B0604020202020204" pitchFamily="34" charset="0"/>
                <a:cs typeface="Arial" panose="020B0604020202020204" pitchFamily="34" charset="0"/>
              </a:rPr>
              <a:t> Gyula</a:t>
            </a:r>
          </a:p>
          <a:p>
            <a:r>
              <a:rPr lang="hu-HU" sz="2400" b="1" dirty="0" smtClean="0">
                <a:latin typeface="Arial" panose="020B0604020202020204" pitchFamily="34" charset="0"/>
                <a:cs typeface="Arial" panose="020B0604020202020204" pitchFamily="34" charset="0"/>
              </a:rPr>
              <a:t>(1850-1909)</a:t>
            </a:r>
            <a:endParaRPr lang="hu-HU"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944139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pestbuda.hu/gallery/2021_DCS/Febru%C3%A1r/feszl_DSC_961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668900"/>
            <a:ext cx="9143999" cy="522382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51520" y="188640"/>
            <a:ext cx="8712968" cy="1384995"/>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 koronás magyar címe, mellette Nagy Lajos (balra) és Mátyás </a:t>
            </a:r>
            <a:r>
              <a:rPr lang="hu-HU" sz="2000" b="1" dirty="0" smtClean="0">
                <a:latin typeface="Arial" panose="020B0604020202020204" pitchFamily="34" charset="0"/>
                <a:cs typeface="Arial" panose="020B0604020202020204" pitchFamily="34" charset="0"/>
              </a:rPr>
              <a:t>fejszobrai. </a:t>
            </a:r>
            <a:r>
              <a:rPr lang="hu-HU" sz="2400" b="1" dirty="0" err="1">
                <a:solidFill>
                  <a:srgbClr val="00B050"/>
                </a:solidFill>
                <a:latin typeface="Arial" panose="020B0604020202020204" pitchFamily="34" charset="0"/>
                <a:cs typeface="Arial" panose="020B0604020202020204" pitchFamily="34" charset="0"/>
              </a:rPr>
              <a:t>Marschalkó</a:t>
            </a:r>
            <a:r>
              <a:rPr lang="hu-HU" sz="2400" b="1" dirty="0">
                <a:solidFill>
                  <a:srgbClr val="00B050"/>
                </a:solidFill>
                <a:latin typeface="Arial" panose="020B0604020202020204" pitchFamily="34" charset="0"/>
                <a:cs typeface="Arial" panose="020B0604020202020204" pitchFamily="34" charset="0"/>
              </a:rPr>
              <a:t> János </a:t>
            </a:r>
            <a:r>
              <a:rPr lang="hu-HU" sz="2000" b="1" dirty="0">
                <a:latin typeface="Arial" panose="020B0604020202020204" pitchFamily="34" charset="0"/>
                <a:cs typeface="Arial" panose="020B0604020202020204" pitchFamily="34" charset="0"/>
              </a:rPr>
              <a:t>készítette </a:t>
            </a:r>
            <a:r>
              <a:rPr lang="hu-HU" sz="2000"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a főpárkány alatti frízmezőkbe a királyfej domborműveket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Fotó: Both Balázs/</a:t>
            </a:r>
            <a:r>
              <a:rPr lang="hu-HU" sz="2000" b="1" dirty="0" err="1">
                <a:latin typeface="Arial" panose="020B0604020202020204" pitchFamily="34" charset="0"/>
                <a:cs typeface="Arial" panose="020B0604020202020204" pitchFamily="34" charset="0"/>
              </a:rPr>
              <a:t>pestbuda.hu</a:t>
            </a:r>
            <a:r>
              <a:rPr lang="hu-HU" sz="2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6681246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s://bagyinszki.eu/galleries/budapest_vigado_ii/image0002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255"/>
            <a:ext cx="9144000" cy="690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70912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0480"/>
            <a:ext cx="9274630" cy="6888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470569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15 Vitéz kötés témájú ötlet | kötés, hímzésminták, zsinó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3" name="AutoShape 4" descr="15 Vitéz kötés témájú ötlet | kötés, hímzésminták, zsinó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39942" name="Picture 6" descr="15 Vitéz kötés témájú ötlet | kötés, hímzésminták, zsinó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896"/>
            <a:ext cx="4418740" cy="3782144"/>
          </a:xfrm>
          <a:prstGeom prst="rect">
            <a:avLst/>
          </a:prstGeom>
          <a:noFill/>
          <a:extLst>
            <a:ext uri="{909E8E84-426E-40DD-AFC4-6F175D3DCCD1}">
              <a14:hiddenFill xmlns:a14="http://schemas.microsoft.com/office/drawing/2010/main">
                <a:solidFill>
                  <a:srgbClr val="FFFFFF"/>
                </a:solidFill>
              </a14:hiddenFill>
            </a:ext>
          </a:extLst>
        </p:spPr>
      </p:pic>
      <p:pic>
        <p:nvPicPr>
          <p:cNvPr id="39944" name="Picture 8" descr="zsinórozás, sujtás, vitézköté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418740" y="3455227"/>
            <a:ext cx="4712402" cy="3415701"/>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5580112" y="1196752"/>
            <a:ext cx="1423788" cy="400110"/>
          </a:xfrm>
          <a:prstGeom prst="rect">
            <a:avLst/>
          </a:prstGeom>
          <a:noFill/>
        </p:spPr>
        <p:txBody>
          <a:bodyPr wrap="none" rtlCol="0">
            <a:spAutoFit/>
          </a:bodyPr>
          <a:lstStyle/>
          <a:p>
            <a:r>
              <a:rPr lang="hu-HU" sz="2000" b="1" dirty="0" smtClean="0">
                <a:latin typeface="Arial" panose="020B0604020202020204" pitchFamily="34" charset="0"/>
                <a:cs typeface="Arial" panose="020B0604020202020204" pitchFamily="34" charset="0"/>
              </a:rPr>
              <a:t>vitézkötés</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558271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000461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0033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tó"/>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254778" cy="6941084"/>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79512" y="332656"/>
            <a:ext cx="3533340" cy="1138773"/>
          </a:xfrm>
          <a:prstGeom prst="rect">
            <a:avLst/>
          </a:prstGeom>
        </p:spPr>
        <p:txBody>
          <a:bodyPr wrap="none">
            <a:spAutoFit/>
          </a:bodyPr>
          <a:lstStyle/>
          <a:p>
            <a:r>
              <a:rPr lang="hu-HU" sz="2400" b="1" dirty="0">
                <a:solidFill>
                  <a:srgbClr val="FF0000"/>
                </a:solidFill>
                <a:latin typeface="Arial" panose="020B0604020202020204" pitchFamily="34" charset="0"/>
                <a:cs typeface="Arial" panose="020B0604020202020204" pitchFamily="34" charset="0"/>
              </a:rPr>
              <a:t>fóti katolikus templom </a:t>
            </a:r>
            <a:endParaRPr lang="hu-HU" sz="2400" b="1" dirty="0" smtClean="0">
              <a:solidFill>
                <a:srgbClr val="FF0000"/>
              </a:solidFill>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1845-1855</a:t>
            </a:r>
            <a:r>
              <a:rPr lang="hu-HU" b="1" dirty="0"/>
              <a:t>) </a:t>
            </a:r>
            <a:endParaRPr lang="hu-HU" b="1" dirty="0" smtClean="0"/>
          </a:p>
          <a:p>
            <a:r>
              <a:rPr lang="hu-HU" sz="2400" b="1" dirty="0" smtClean="0">
                <a:solidFill>
                  <a:srgbClr val="92D050"/>
                </a:solidFill>
                <a:latin typeface="Arial" panose="020B0604020202020204" pitchFamily="34" charset="0"/>
                <a:cs typeface="Arial" panose="020B0604020202020204" pitchFamily="34" charset="0"/>
              </a:rPr>
              <a:t>Ybl Miklós</a:t>
            </a:r>
            <a:endParaRPr lang="hu-HU" sz="2400" b="1" dirty="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72498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25927" b="8482"/>
          <a:stretch/>
        </p:blipFill>
        <p:spPr bwMode="auto">
          <a:xfrm>
            <a:off x="-685395" y="0"/>
            <a:ext cx="982939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24917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72346"/>
            <a:ext cx="9144000" cy="693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071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539552" y="476672"/>
            <a:ext cx="7992888" cy="5016758"/>
          </a:xfrm>
          <a:prstGeom prst="rect">
            <a:avLst/>
          </a:prstGeom>
        </p:spPr>
        <p:txBody>
          <a:bodyPr wrap="square">
            <a:spAutoFit/>
          </a:bodyPr>
          <a:lstStyle/>
          <a:p>
            <a:r>
              <a:rPr lang="hu-HU" sz="2000" b="1" dirty="0" smtClean="0">
                <a:latin typeface="Arial" panose="020B0604020202020204" pitchFamily="34" charset="0"/>
                <a:cs typeface="Arial" panose="020B0604020202020204" pitchFamily="34" charset="0"/>
              </a:rPr>
              <a:t>Egykoron </a:t>
            </a:r>
            <a:r>
              <a:rPr lang="hu-HU" sz="2000" b="1" dirty="0">
                <a:latin typeface="Arial" panose="020B0604020202020204" pitchFamily="34" charset="0"/>
                <a:cs typeface="Arial" panose="020B0604020202020204" pitchFamily="34" charset="0"/>
              </a:rPr>
              <a:t>nem a Dunára néző kapun léptek be az előkelő vendégek, hanem egyenesen ide érkeztek kocsival az épület közepébe, a lépcső aljába. Az egyik oldalhomlokzatán található kapun hajtattak be, majd kiszálltak, s a kocsi továbbgurult a díszes folyosón, ki a másik kapun</a:t>
            </a:r>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 Az urak és hölgyek pedig felsétálhattak a pompás lépcsőn, Lotz Károly hatalmas képe alatt. </a:t>
            </a:r>
            <a:endParaRPr lang="hu-HU" sz="2000" b="1" dirty="0" smtClean="0">
              <a:latin typeface="Arial" panose="020B0604020202020204" pitchFamily="34" charset="0"/>
              <a:cs typeface="Arial" panose="020B0604020202020204" pitchFamily="34" charset="0"/>
            </a:endParaRPr>
          </a:p>
          <a:p>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Ez </a:t>
            </a:r>
            <a:r>
              <a:rPr lang="hu-HU" sz="2000" b="1" dirty="0">
                <a:latin typeface="Arial" panose="020B0604020202020204" pitchFamily="34" charset="0"/>
                <a:cs typeface="Arial" panose="020B0604020202020204" pitchFamily="34" charset="0"/>
              </a:rPr>
              <a:t>volt az első, nem egyházi megrendelésre készült falfestmény, amely középületet díszített Pesten</a:t>
            </a:r>
            <a:r>
              <a:rPr lang="hu-HU" sz="2000" b="1" dirty="0" smtClean="0">
                <a:latin typeface="Arial" panose="020B0604020202020204" pitchFamily="34" charset="0"/>
                <a:cs typeface="Arial" panose="020B0604020202020204" pitchFamily="34" charset="0"/>
              </a:rPr>
              <a:t>.</a:t>
            </a:r>
          </a:p>
          <a:p>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 </a:t>
            </a:r>
            <a:r>
              <a:rPr lang="hu-HU" sz="2000" b="1" dirty="0">
                <a:latin typeface="Arial" panose="020B0604020202020204" pitchFamily="34" charset="0"/>
                <a:cs typeface="Arial" panose="020B0604020202020204" pitchFamily="34" charset="0"/>
              </a:rPr>
              <a:t>témánál kikötés volt, hogy magyar regét kell választani, de az alkotó szeretett volna valami könnyedet és egyetemeset. Így esett a választás az Árgírus királyfi és Tündér Ilona mesére, mely más népeknél is megtalálható, s ezért néznek ki úgy a szereplők, mintha a görög mitológiából léptek volna elő.</a:t>
            </a:r>
          </a:p>
        </p:txBody>
      </p:sp>
    </p:spTree>
    <p:extLst>
      <p:ext uri="{BB962C8B-B14F-4D97-AF65-F5344CB8AC3E}">
        <p14:creationId xmlns:p14="http://schemas.microsoft.com/office/powerpoint/2010/main" val="311571227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Fájl:Budapest, Vígadó, 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96318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tz Károly falképe a Vigadó díszlépcsőházába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9712" y="-34142"/>
            <a:ext cx="5472608" cy="7010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10287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upload.wikimedia.org/wikipedia/commons/thumb/5/51/T%C3%BCnd%C3%A9r_Ilona_%C3%A9s_%C3%81rgylus_kir%C3%A1lyfi_-_Lotz_K%C3%A1roly_Pesti_Vigad%C3%B3_1Starfortuna-004.jpg/800px-T%C3%BCnd%C3%A9r_Ilona_%C3%A9s_%C3%81rgylus_kir%C3%A1lyfi_-_Lotz_K%C3%A1roly_Pesti_Vigad%C3%B3_1Starfortuna-004.jpg"/>
          <p:cNvPicPr>
            <a:picLocks noChangeAspect="1" noChangeArrowheads="1"/>
          </p:cNvPicPr>
          <p:nvPr/>
        </p:nvPicPr>
        <p:blipFill>
          <a:blip r:embed="rId2" cstate="email">
            <a:lum bright="-10000"/>
          </a:blip>
          <a:srcRect/>
          <a:stretch>
            <a:fillRect/>
          </a:stretch>
        </p:blipFill>
        <p:spPr bwMode="auto">
          <a:xfrm>
            <a:off x="714682" y="1052736"/>
            <a:ext cx="7714636" cy="5805264"/>
          </a:xfrm>
          <a:prstGeom prst="rect">
            <a:avLst/>
          </a:prstGeom>
          <a:noFill/>
        </p:spPr>
      </p:pic>
      <p:sp>
        <p:nvSpPr>
          <p:cNvPr id="4" name="Téglalap 3"/>
          <p:cNvSpPr/>
          <p:nvPr/>
        </p:nvSpPr>
        <p:spPr>
          <a:xfrm>
            <a:off x="0" y="332656"/>
            <a:ext cx="9144000" cy="984885"/>
          </a:xfrm>
          <a:prstGeom prst="rect">
            <a:avLst/>
          </a:prstGeom>
        </p:spPr>
        <p:txBody>
          <a:bodyPr wrap="square">
            <a:spAutoFit/>
          </a:bodyPr>
          <a:lstStyle/>
          <a:p>
            <a:pPr algn="ctr">
              <a:lnSpc>
                <a:spcPts val="2400"/>
              </a:lnSpc>
            </a:pPr>
            <a:r>
              <a:rPr lang="hu-HU" sz="2400" b="1" u="sng" dirty="0" smtClean="0"/>
              <a:t> LOTZ Károly</a:t>
            </a:r>
            <a:r>
              <a:rPr lang="hu-HU" sz="2400" b="1" dirty="0" smtClean="0"/>
              <a:t>:  Tündér </a:t>
            </a:r>
            <a:r>
              <a:rPr lang="hu-HU" sz="2400" b="1" dirty="0"/>
              <a:t>Ilona és </a:t>
            </a:r>
            <a:r>
              <a:rPr lang="hu-HU" sz="2400" b="1" dirty="0" smtClean="0"/>
              <a:t>Árgyélus </a:t>
            </a:r>
            <a:r>
              <a:rPr lang="hu-HU" sz="2400" b="1" dirty="0"/>
              <a:t>királyfi </a:t>
            </a:r>
            <a:r>
              <a:rPr lang="hu-HU" sz="2400" b="1" dirty="0" smtClean="0"/>
              <a:t>találkozása</a:t>
            </a:r>
          </a:p>
          <a:p>
            <a:pPr algn="ctr">
              <a:lnSpc>
                <a:spcPts val="2400"/>
              </a:lnSpc>
            </a:pPr>
            <a:r>
              <a:rPr lang="hu-HU" sz="2400" dirty="0" smtClean="0"/>
              <a:t>(részlet), 1865, Freskó,  </a:t>
            </a:r>
            <a:r>
              <a:rPr lang="hu-HU" sz="2400" dirty="0"/>
              <a:t>Pesti </a:t>
            </a:r>
            <a:r>
              <a:rPr lang="hu-HU" sz="2400" dirty="0" smtClean="0"/>
              <a:t>Vigadó, Budapest</a:t>
            </a:r>
          </a:p>
          <a:p>
            <a:endParaRPr lang="hu-HU" dirty="0"/>
          </a:p>
        </p:txBody>
      </p:sp>
    </p:spTree>
    <p:extLst>
      <p:ext uri="{BB962C8B-B14F-4D97-AF65-F5344CB8AC3E}">
        <p14:creationId xmlns:p14="http://schemas.microsoft.com/office/powerpoint/2010/main" val="62958662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ng.hu/app/uploads/2021/08/2529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9072" y="1310019"/>
            <a:ext cx="8229392" cy="5547982"/>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19072" y="260648"/>
            <a:ext cx="8229392" cy="1323439"/>
          </a:xfrm>
          <a:prstGeom prst="rect">
            <a:avLst/>
          </a:prstGeom>
        </p:spPr>
        <p:txBody>
          <a:bodyPr wrap="square">
            <a:spAutoFit/>
          </a:bodyPr>
          <a:lstStyle/>
          <a:p>
            <a:r>
              <a:rPr lang="hu-HU" sz="2400" b="1" dirty="0">
                <a:solidFill>
                  <a:srgbClr val="00B050"/>
                </a:solidFill>
                <a:latin typeface="Arial" panose="020B0604020202020204" pitchFamily="34" charset="0"/>
                <a:cs typeface="Arial" panose="020B0604020202020204" pitchFamily="34" charset="0"/>
              </a:rPr>
              <a:t>Than </a:t>
            </a:r>
            <a:r>
              <a:rPr lang="hu-HU" sz="2400" b="1" dirty="0" smtClean="0">
                <a:solidFill>
                  <a:srgbClr val="00B050"/>
                </a:solidFill>
                <a:latin typeface="Arial" panose="020B0604020202020204" pitchFamily="34" charset="0"/>
                <a:cs typeface="Arial" panose="020B0604020202020204" pitchFamily="34" charset="0"/>
              </a:rPr>
              <a:t>Mór  </a:t>
            </a:r>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Óbecse, 1828 – Trieszt, </a:t>
            </a:r>
            <a:r>
              <a:rPr lang="hu-HU" sz="2000" b="1" dirty="0" smtClean="0">
                <a:latin typeface="Arial" panose="020B0604020202020204" pitchFamily="34" charset="0"/>
                <a:cs typeface="Arial" panose="020B0604020202020204" pitchFamily="34" charset="0"/>
              </a:rPr>
              <a:t>1899) </a:t>
            </a:r>
            <a:r>
              <a:rPr lang="hu-HU" sz="2400" b="1" dirty="0">
                <a:solidFill>
                  <a:srgbClr val="FF0000"/>
                </a:solidFill>
                <a:latin typeface="Arial" panose="020B0604020202020204" pitchFamily="34" charset="0"/>
                <a:cs typeface="Arial" panose="020B0604020202020204" pitchFamily="34" charset="0"/>
              </a:rPr>
              <a:t>Attila </a:t>
            </a:r>
            <a:r>
              <a:rPr lang="hu-HU" sz="2400" b="1" dirty="0" smtClean="0">
                <a:solidFill>
                  <a:srgbClr val="FF0000"/>
                </a:solidFill>
                <a:latin typeface="Arial" panose="020B0604020202020204" pitchFamily="34" charset="0"/>
                <a:cs typeface="Arial" panose="020B0604020202020204" pitchFamily="34" charset="0"/>
              </a:rPr>
              <a:t>lakomája</a:t>
            </a:r>
          </a:p>
          <a:p>
            <a:r>
              <a:rPr lang="hu-HU" sz="2000" b="1" dirty="0" smtClean="0">
                <a:latin typeface="Arial" panose="020B0604020202020204" pitchFamily="34" charset="0"/>
                <a:cs typeface="Arial" panose="020B0604020202020204" pitchFamily="34" charset="0"/>
              </a:rPr>
              <a:t>1870, olaj, vászon, </a:t>
            </a:r>
            <a:r>
              <a:rPr lang="hu-HU" sz="2000" b="1" dirty="0">
                <a:latin typeface="Arial" panose="020B0604020202020204" pitchFamily="34" charset="0"/>
                <a:cs typeface="Arial" panose="020B0604020202020204" pitchFamily="34" charset="0"/>
              </a:rPr>
              <a:t> 177 × 260 </a:t>
            </a:r>
            <a:r>
              <a:rPr lang="hu-HU" sz="2000" b="1" dirty="0" smtClean="0">
                <a:latin typeface="Arial" panose="020B0604020202020204" pitchFamily="34" charset="0"/>
                <a:cs typeface="Arial" panose="020B0604020202020204" pitchFamily="34" charset="0"/>
              </a:rPr>
              <a:t>cm, MNG</a:t>
            </a:r>
            <a:endParaRPr lang="hu-HU" sz="2000" b="1" dirty="0">
              <a:latin typeface="Arial" panose="020B0604020202020204" pitchFamily="34" charset="0"/>
              <a:cs typeface="Arial" panose="020B0604020202020204" pitchFamily="34" charset="0"/>
            </a:endParaRPr>
          </a:p>
          <a:p>
            <a:endParaRPr lang="hu-HU" dirty="0" smtClean="0"/>
          </a:p>
          <a:p>
            <a:endParaRPr lang="hu-HU" dirty="0"/>
          </a:p>
        </p:txBody>
      </p:sp>
      <p:sp>
        <p:nvSpPr>
          <p:cNvPr id="3" name="Szövegdoboz 2"/>
          <p:cNvSpPr txBox="1"/>
          <p:nvPr/>
        </p:nvSpPr>
        <p:spPr>
          <a:xfrm>
            <a:off x="7190861" y="907982"/>
            <a:ext cx="1653017" cy="400110"/>
          </a:xfrm>
          <a:prstGeom prst="rect">
            <a:avLst/>
          </a:prstGeom>
          <a:noFill/>
        </p:spPr>
        <p:txBody>
          <a:bodyPr wrap="none" rtlCol="0">
            <a:spAutoFit/>
          </a:bodyPr>
          <a:lstStyle/>
          <a:p>
            <a:r>
              <a:rPr lang="hu-HU" sz="2000" b="1" dirty="0" smtClean="0">
                <a:latin typeface="Arial" panose="020B0604020202020204" pitchFamily="34" charset="0"/>
                <a:cs typeface="Arial" panose="020B0604020202020204" pitchFamily="34" charset="0"/>
              </a:rPr>
              <a:t>Csemegetár</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31108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260648"/>
            <a:ext cx="9144000" cy="461665"/>
          </a:xfrm>
          <a:prstGeom prst="rect">
            <a:avLst/>
          </a:prstGeom>
        </p:spPr>
        <p:txBody>
          <a:bodyPr wrap="square">
            <a:spAutoFit/>
          </a:bodyPr>
          <a:lstStyle/>
          <a:p>
            <a:pPr algn="ctr"/>
            <a:r>
              <a:rPr lang="hu-HU" sz="2400" b="1" u="sng" dirty="0" smtClean="0"/>
              <a:t>WAGNER Sándor</a:t>
            </a:r>
            <a:r>
              <a:rPr lang="hu-HU" sz="2400" b="1" dirty="0" smtClean="0"/>
              <a:t>: Mátyás király legyőzi </a:t>
            </a:r>
            <a:r>
              <a:rPr lang="hu-HU" sz="2400" b="1" dirty="0" err="1" smtClean="0"/>
              <a:t>Holubárt</a:t>
            </a:r>
            <a:r>
              <a:rPr lang="hu-HU" sz="2400" b="1" dirty="0" smtClean="0"/>
              <a:t>,</a:t>
            </a:r>
            <a:r>
              <a:rPr lang="hu-HU" sz="2400" dirty="0" smtClean="0"/>
              <a:t> Vigadó, Budapest</a:t>
            </a:r>
            <a:endParaRPr lang="hu-HU" sz="2400" b="1" dirty="0"/>
          </a:p>
        </p:txBody>
      </p:sp>
      <p:pic>
        <p:nvPicPr>
          <p:cNvPr id="20482" name="Picture 2" descr="https://upload.wikimedia.org/wikipedia/commons/6/61/W%C3%A1gner_S%C3%A1ndor_M%C3%A1ty%C3%A1s_kir%C3%A1ly_legy%C5%91zi_Holub%C3%A1rt.jpg"/>
          <p:cNvPicPr>
            <a:picLocks noChangeAspect="1" noChangeArrowheads="1"/>
          </p:cNvPicPr>
          <p:nvPr/>
        </p:nvPicPr>
        <p:blipFill>
          <a:blip r:embed="rId2" cstate="email"/>
          <a:srcRect/>
          <a:stretch>
            <a:fillRect/>
          </a:stretch>
        </p:blipFill>
        <p:spPr bwMode="auto">
          <a:xfrm>
            <a:off x="197768" y="980728"/>
            <a:ext cx="8748464" cy="5619290"/>
          </a:xfrm>
          <a:prstGeom prst="rect">
            <a:avLst/>
          </a:prstGeom>
          <a:noFill/>
        </p:spPr>
      </p:pic>
    </p:spTree>
    <p:extLst>
      <p:ext uri="{BB962C8B-B14F-4D97-AF65-F5344CB8AC3E}">
        <p14:creationId xmlns:p14="http://schemas.microsoft.com/office/powerpoint/2010/main" val="68953059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179614" y="-24645"/>
            <a:ext cx="2303342" cy="4572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126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8209" r="22389" b="9152"/>
          <a:stretch/>
        </p:blipFill>
        <p:spPr bwMode="auto">
          <a:xfrm>
            <a:off x="-179614" y="-24645"/>
            <a:ext cx="9310836" cy="6882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zövegdoboz 1"/>
          <p:cNvSpPr txBox="1"/>
          <p:nvPr/>
        </p:nvSpPr>
        <p:spPr>
          <a:xfrm>
            <a:off x="29918" y="-29110"/>
            <a:ext cx="2447357" cy="830997"/>
          </a:xfrm>
          <a:prstGeom prst="rect">
            <a:avLst/>
          </a:prstGeom>
          <a:solidFill>
            <a:schemeClr val="accent3">
              <a:lumMod val="60000"/>
              <a:lumOff val="40000"/>
            </a:schemeClr>
          </a:solidFill>
        </p:spPr>
        <p:txBody>
          <a:bodyPr wrap="square" rtlCol="0">
            <a:spAutoFit/>
          </a:bodyPr>
          <a:lstStyle/>
          <a:p>
            <a:r>
              <a:rPr lang="hu-HU" sz="2400" b="1" dirty="0" smtClean="0">
                <a:solidFill>
                  <a:srgbClr val="00B050"/>
                </a:solidFill>
                <a:latin typeface="Arial" panose="020B0604020202020204" pitchFamily="34" charset="0"/>
                <a:cs typeface="Arial" panose="020B0604020202020204" pitchFamily="34" charset="0"/>
              </a:rPr>
              <a:t>Lotz Károly</a:t>
            </a:r>
          </a:p>
          <a:p>
            <a:r>
              <a:rPr lang="hu-HU" sz="2400" b="1" dirty="0" smtClean="0">
                <a:solidFill>
                  <a:srgbClr val="00B050"/>
                </a:solidFill>
                <a:latin typeface="Arial" panose="020B0604020202020204" pitchFamily="34" charset="0"/>
                <a:cs typeface="Arial" panose="020B0604020202020204" pitchFamily="34" charset="0"/>
              </a:rPr>
              <a:t>frízsora</a:t>
            </a:r>
            <a:endParaRPr lang="hu-HU" sz="24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660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4242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ájl:Római katolikus templom (7024. számú műemlék) 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6625"/>
            <a:ext cx="9258300" cy="6874625"/>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179512" y="303039"/>
            <a:ext cx="4336444" cy="461665"/>
          </a:xfrm>
          <a:prstGeom prst="rect">
            <a:avLst/>
          </a:prstGeom>
          <a:noFill/>
        </p:spPr>
        <p:txBody>
          <a:bodyPr wrap="none" rtlCol="0">
            <a:spAutoFit/>
          </a:bodyPr>
          <a:lstStyle/>
          <a:p>
            <a:r>
              <a:rPr lang="hu-HU" sz="2400" b="1" dirty="0" smtClean="0">
                <a:solidFill>
                  <a:srgbClr val="FF0000"/>
                </a:solidFill>
                <a:latin typeface="Arial" panose="020B0604020202020204" pitchFamily="34" charset="0"/>
                <a:cs typeface="Arial" panose="020B0604020202020204" pitchFamily="34" charset="0"/>
              </a:rPr>
              <a:t>Plébánia  és a hajdani iskola</a:t>
            </a:r>
            <a:endParaRPr lang="hu-HU"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590225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1114" r="10484" b="9152"/>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zövegdoboz 1"/>
          <p:cNvSpPr txBox="1"/>
          <p:nvPr/>
        </p:nvSpPr>
        <p:spPr>
          <a:xfrm>
            <a:off x="23834" y="188640"/>
            <a:ext cx="4762842" cy="1107996"/>
          </a:xfrm>
          <a:prstGeom prst="rect">
            <a:avLst/>
          </a:prstGeom>
          <a:solidFill>
            <a:schemeClr val="accent3">
              <a:lumMod val="40000"/>
              <a:lumOff val="60000"/>
            </a:schemeClr>
          </a:solidFill>
        </p:spPr>
        <p:txBody>
          <a:bodyPr wrap="none" rtlCol="0">
            <a:spAutoFit/>
          </a:bodyPr>
          <a:lstStyle/>
          <a:p>
            <a:endParaRPr lang="hu-HU" dirty="0" smtClean="0"/>
          </a:p>
          <a:p>
            <a:r>
              <a:rPr lang="hu-HU" sz="2400" b="1" dirty="0">
                <a:solidFill>
                  <a:srgbClr val="00B050"/>
                </a:solidFill>
                <a:latin typeface="Arial" panose="020B0604020202020204" pitchFamily="34" charset="0"/>
                <a:cs typeface="Arial" panose="020B0604020202020204" pitchFamily="34" charset="0"/>
              </a:rPr>
              <a:t>Than Mór allegorikus nőalakjai </a:t>
            </a:r>
            <a:endParaRPr lang="hu-HU" sz="2400" b="1" dirty="0" smtClean="0">
              <a:solidFill>
                <a:srgbClr val="00B050"/>
              </a:solidFill>
              <a:latin typeface="Arial" panose="020B0604020202020204" pitchFamily="34" charset="0"/>
              <a:cs typeface="Arial" panose="020B0604020202020204" pitchFamily="34" charset="0"/>
            </a:endParaRPr>
          </a:p>
          <a:p>
            <a:r>
              <a:rPr lang="hu-HU" sz="2400" b="1" dirty="0" smtClean="0">
                <a:solidFill>
                  <a:srgbClr val="00B050"/>
                </a:solidFill>
                <a:latin typeface="Arial" panose="020B0604020202020204" pitchFamily="34" charset="0"/>
                <a:cs typeface="Arial" panose="020B0604020202020204" pitchFamily="34" charset="0"/>
              </a:rPr>
              <a:t>Mozaikszerű festés</a:t>
            </a:r>
            <a:r>
              <a:rPr lang="hu-HU" sz="2400" b="1" dirty="0">
                <a:solidFill>
                  <a:srgbClr val="00B05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057685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321397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estbuda.hu/gallery/DCS/2019_12/2020_01/vigad%C3%B37ab.jpg"/>
          <p:cNvPicPr>
            <a:picLocks noChangeAspect="1" noChangeArrowheads="1"/>
          </p:cNvPicPr>
          <p:nvPr/>
        </p:nvPicPr>
        <p:blipFill rotWithShape="1">
          <a:blip r:embed="rId2">
            <a:extLst>
              <a:ext uri="{28A0092B-C50C-407E-A947-70E740481C1C}">
                <a14:useLocalDpi xmlns:a14="http://schemas.microsoft.com/office/drawing/2010/main" val="0"/>
              </a:ext>
            </a:extLst>
          </a:blip>
          <a:srcRect t="8761" r="3698"/>
          <a:stretch/>
        </p:blipFill>
        <p:spPr bwMode="auto">
          <a:xfrm>
            <a:off x="3275856" y="-37097"/>
            <a:ext cx="5868144" cy="6895097"/>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51520" y="836712"/>
            <a:ext cx="2664296" cy="1938992"/>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 Vigadó nagyterme, 1893. </a:t>
            </a:r>
            <a:r>
              <a:rPr lang="hu-HU" sz="2000" b="1" dirty="0" err="1">
                <a:latin typeface="Arial" panose="020B0604020202020204" pitchFamily="34" charset="0"/>
                <a:cs typeface="Arial" panose="020B0604020202020204" pitchFamily="34" charset="0"/>
              </a:rPr>
              <a:t>Weinwurm</a:t>
            </a:r>
            <a:r>
              <a:rPr lang="hu-HU" sz="2000" b="1" dirty="0">
                <a:latin typeface="Arial" panose="020B0604020202020204" pitchFamily="34" charset="0"/>
                <a:cs typeface="Arial" panose="020B0604020202020204" pitchFamily="34" charset="0"/>
              </a:rPr>
              <a:t> Antal felvétele (Fotó: FSZEK Budapest-képarchívum)</a:t>
            </a:r>
          </a:p>
        </p:txBody>
      </p:sp>
    </p:spTree>
    <p:extLst>
      <p:ext uri="{BB962C8B-B14F-4D97-AF65-F5344CB8AC3E}">
        <p14:creationId xmlns:p14="http://schemas.microsoft.com/office/powerpoint/2010/main" val="36459205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Díszterem, a páholysorral, fotó: Török Máté, MMA"/>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468544"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72660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27758632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01474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églalap 1"/>
          <p:cNvSpPr/>
          <p:nvPr/>
        </p:nvSpPr>
        <p:spPr>
          <a:xfrm>
            <a:off x="6537503" y="2636912"/>
            <a:ext cx="2426985" cy="1477328"/>
          </a:xfrm>
          <a:prstGeom prst="rect">
            <a:avLst/>
          </a:prstGeom>
        </p:spPr>
        <p:txBody>
          <a:bodyPr wrap="square">
            <a:spAutoFit/>
          </a:bodyPr>
          <a:lstStyle/>
          <a:p>
            <a:r>
              <a:rPr lang="hu-HU" dirty="0">
                <a:hlinkClick r:id="rId3"/>
              </a:rPr>
              <a:t>https://vigado.hu/-/</a:t>
            </a:r>
            <a:r>
              <a:rPr lang="hu-HU" dirty="0" smtClean="0">
                <a:hlinkClick r:id="rId3"/>
              </a:rPr>
              <a:t>tortenetek-a-pesti-vigadobol-homlokzati-szobrok</a:t>
            </a:r>
            <a:endParaRPr lang="hu-HU" dirty="0" smtClean="0"/>
          </a:p>
          <a:p>
            <a:endParaRPr lang="hu-HU" dirty="0"/>
          </a:p>
        </p:txBody>
      </p:sp>
      <p:sp>
        <p:nvSpPr>
          <p:cNvPr id="3" name="Szövegdoboz 2"/>
          <p:cNvSpPr txBox="1"/>
          <p:nvPr/>
        </p:nvSpPr>
        <p:spPr>
          <a:xfrm>
            <a:off x="5796136" y="332957"/>
            <a:ext cx="3027367" cy="923330"/>
          </a:xfrm>
          <a:prstGeom prst="rect">
            <a:avLst/>
          </a:prstGeom>
          <a:noFill/>
        </p:spPr>
        <p:txBody>
          <a:bodyPr wrap="none" rtlCol="0">
            <a:spAutoFit/>
          </a:bodyPr>
          <a:lstStyle/>
          <a:p>
            <a:r>
              <a:rPr lang="hu-HU" dirty="0"/>
              <a:t>KOMÁRIK DÉNES Feszi </a:t>
            </a:r>
            <a:r>
              <a:rPr lang="hu-HU" dirty="0" smtClean="0"/>
              <a:t>Frigyes</a:t>
            </a:r>
          </a:p>
          <a:p>
            <a:r>
              <a:rPr lang="hu-HU" dirty="0"/>
              <a:t>(1821-1884) </a:t>
            </a:r>
            <a:endParaRPr lang="hu-HU" dirty="0" smtClean="0"/>
          </a:p>
          <a:p>
            <a:r>
              <a:rPr lang="hu-HU" dirty="0"/>
              <a:t>AKADÉMIAI KIADÓ. </a:t>
            </a:r>
            <a:r>
              <a:rPr lang="hu-HU" dirty="0" smtClean="0"/>
              <a:t>BUDAPEST</a:t>
            </a:r>
            <a:endParaRPr lang="hu-HU" dirty="0"/>
          </a:p>
        </p:txBody>
      </p:sp>
      <p:sp>
        <p:nvSpPr>
          <p:cNvPr id="4" name="Szövegdoboz 3"/>
          <p:cNvSpPr txBox="1"/>
          <p:nvPr/>
        </p:nvSpPr>
        <p:spPr>
          <a:xfrm>
            <a:off x="5776562" y="1263488"/>
            <a:ext cx="3528392" cy="1477328"/>
          </a:xfrm>
          <a:prstGeom prst="rect">
            <a:avLst/>
          </a:prstGeom>
          <a:noFill/>
        </p:spPr>
        <p:txBody>
          <a:bodyPr wrap="square" rtlCol="0">
            <a:spAutoFit/>
          </a:bodyPr>
          <a:lstStyle/>
          <a:p>
            <a:r>
              <a:rPr lang="hu-HU" dirty="0"/>
              <a:t>Tüskés </a:t>
            </a:r>
            <a:r>
              <a:rPr lang="hu-HU" dirty="0" smtClean="0"/>
              <a:t>Anna</a:t>
            </a:r>
          </a:p>
          <a:p>
            <a:r>
              <a:rPr lang="hu-HU" dirty="0" smtClean="0"/>
              <a:t>A </a:t>
            </a:r>
            <a:r>
              <a:rPr lang="hu-HU" dirty="0"/>
              <a:t>fóti plébániatemplom építészeti szerkezetének, szobrászati és díszítő elemeinek </a:t>
            </a:r>
            <a:r>
              <a:rPr lang="hu-HU" dirty="0" smtClean="0"/>
              <a:t>kapcsolata</a:t>
            </a:r>
          </a:p>
          <a:p>
            <a:endParaRPr lang="hu-HU" dirty="0"/>
          </a:p>
        </p:txBody>
      </p:sp>
      <p:sp>
        <p:nvSpPr>
          <p:cNvPr id="5" name="Téglalap 4"/>
          <p:cNvSpPr/>
          <p:nvPr/>
        </p:nvSpPr>
        <p:spPr>
          <a:xfrm>
            <a:off x="6868986" y="4114240"/>
            <a:ext cx="1776127" cy="1200329"/>
          </a:xfrm>
          <a:prstGeom prst="rect">
            <a:avLst/>
          </a:prstGeom>
        </p:spPr>
        <p:txBody>
          <a:bodyPr wrap="none">
            <a:spAutoFit/>
          </a:bodyPr>
          <a:lstStyle/>
          <a:p>
            <a:r>
              <a:rPr lang="hu-HU" dirty="0" err="1" smtClean="0">
                <a:hlinkClick r:id="rId4"/>
              </a:rPr>
              <a:t>osztrak</a:t>
            </a:r>
            <a:r>
              <a:rPr lang="hu-HU" dirty="0" smtClean="0">
                <a:hlinkClick r:id="rId4"/>
              </a:rPr>
              <a:t>_magyar</a:t>
            </a:r>
          </a:p>
          <a:p>
            <a:r>
              <a:rPr lang="hu-HU" dirty="0" smtClean="0">
                <a:hlinkClick r:id="rId4"/>
              </a:rPr>
              <a:t>_</a:t>
            </a:r>
            <a:r>
              <a:rPr lang="hu-HU" dirty="0" err="1" smtClean="0">
                <a:hlinkClick r:id="rId4"/>
              </a:rPr>
              <a:t>felsooktatasi</a:t>
            </a:r>
            <a:endParaRPr lang="hu-HU" dirty="0" smtClean="0">
              <a:hlinkClick r:id="rId4"/>
            </a:endParaRPr>
          </a:p>
          <a:p>
            <a:r>
              <a:rPr lang="hu-HU" dirty="0" smtClean="0">
                <a:hlinkClick r:id="rId4"/>
              </a:rPr>
              <a:t>_</a:t>
            </a:r>
            <a:r>
              <a:rPr lang="hu-HU" dirty="0" err="1" smtClean="0">
                <a:hlinkClick r:id="rId4"/>
              </a:rPr>
              <a:t>kapcsolatok.pdf</a:t>
            </a:r>
            <a:endParaRPr lang="hu-HU" dirty="0" smtClean="0"/>
          </a:p>
          <a:p>
            <a:endParaRPr lang="hu-HU" dirty="0"/>
          </a:p>
        </p:txBody>
      </p:sp>
    </p:spTree>
    <p:extLst>
      <p:ext uri="{BB962C8B-B14F-4D97-AF65-F5344CB8AC3E}">
        <p14:creationId xmlns:p14="http://schemas.microsoft.com/office/powerpoint/2010/main" val="3889668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áromkirályok imádása (Joseph Gasser, 185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80928"/>
            <a:ext cx="9202166" cy="4077072"/>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51520" y="188640"/>
            <a:ext cx="8892480" cy="2592288"/>
          </a:xfrm>
          <a:prstGeom prst="rect">
            <a:avLst/>
          </a:prstGeom>
        </p:spPr>
        <p:txBody>
          <a:bodyPr wrap="square">
            <a:spAutoFit/>
          </a:bodyPr>
          <a:lstStyle/>
          <a:p>
            <a:r>
              <a:rPr lang="hu-HU" dirty="0"/>
              <a:t>A kapu feletti timpanon </a:t>
            </a:r>
            <a:r>
              <a:rPr lang="hu-HU" i="1" dirty="0"/>
              <a:t>Háromkirályok imádása</a:t>
            </a:r>
            <a:r>
              <a:rPr lang="hu-HU" dirty="0"/>
              <a:t> domborművének kompozíciójára a teljes kiegyensúlyozottság és szimmetria jellemző: a Madonna középen trónol, tőle balra térdel az egyik napkeleti király és a vállán bárányt hozó pásztor, a másik oldalon a két másik király térdel; Mária és a gyermek Jézus bal oldalán áll Szent József, jobb oldalán pedig egy legyezőt tartó szolga. Szent József és a pásztor bevett motívuma a jelenetnek, a legyezőt tartó szolga viszont szokatlannak tűnhet: angyal vagy a királyok kíséretéhez tartozó fegyveres alak szokott még megjelenni a Háromkirályok imádása ábrázolásokon. A dombormű </a:t>
            </a:r>
            <a:r>
              <a:rPr lang="hu-HU" b="1" dirty="0">
                <a:solidFill>
                  <a:srgbClr val="00B050"/>
                </a:solidFill>
                <a:latin typeface="Arial" panose="020B0604020202020204" pitchFamily="34" charset="0"/>
                <a:cs typeface="Arial" panose="020B0604020202020204" pitchFamily="34" charset="0"/>
              </a:rPr>
              <a:t>Josef </a:t>
            </a:r>
            <a:r>
              <a:rPr lang="hu-HU" b="1" dirty="0" err="1">
                <a:solidFill>
                  <a:srgbClr val="00B050"/>
                </a:solidFill>
                <a:latin typeface="Arial" panose="020B0604020202020204" pitchFamily="34" charset="0"/>
                <a:cs typeface="Arial" panose="020B0604020202020204" pitchFamily="34" charset="0"/>
              </a:rPr>
              <a:t>Gasser</a:t>
            </a:r>
            <a:r>
              <a:rPr lang="hu-HU" b="1" dirty="0">
                <a:solidFill>
                  <a:srgbClr val="00B050"/>
                </a:solidFill>
                <a:latin typeface="Arial" panose="020B0604020202020204" pitchFamily="34" charset="0"/>
                <a:cs typeface="Arial" panose="020B0604020202020204" pitchFamily="34" charset="0"/>
              </a:rPr>
              <a:t> (1816–1900) osztrák szobrász </a:t>
            </a:r>
            <a:r>
              <a:rPr lang="hu-HU" dirty="0"/>
              <a:t>alkotása, ahogy a kapu két oldalán baldachin alatt álló magyar szent király szobra is.</a:t>
            </a:r>
          </a:p>
        </p:txBody>
      </p:sp>
    </p:spTree>
    <p:extLst>
      <p:ext uri="{BB962C8B-B14F-4D97-AF65-F5344CB8AC3E}">
        <p14:creationId xmlns:p14="http://schemas.microsoft.com/office/powerpoint/2010/main" val="2479911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orszaglato.hu/media/latkepek/717/717_3.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7171"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22097"/>
            <a:ext cx="9308961" cy="688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2368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4342" t="10135" r="16570"/>
          <a:stretch/>
        </p:blipFill>
        <p:spPr bwMode="auto">
          <a:xfrm>
            <a:off x="5641" y="-20568"/>
            <a:ext cx="933648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49956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ájl:Fót Katholische Kirche Innen Chor 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23928" y="-86258"/>
            <a:ext cx="5219767" cy="69442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ájl:Római Katolikus Plébániatemplom, Fót, Magyarorszá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42925"/>
            <a:ext cx="3923928" cy="5885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8642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blogger.googleusercontent.com/img/b/R29vZ2xl/AVvXsEjjcxqUvizpl2mpWZgItx0EJWNF9PANHpP7xiDb0yJudXj97Gf-C5sUTboROwU0_jMjzDGMUsExDZM6sVs-2ibu_f9v1xQ4E1JOuYMOMDabFW8xQdM4o3wE-3XHt6GA-Jc2T7q_w4qyRsiY/s640/DSC0030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3222"/>
            <a:ext cx="9176008" cy="6882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379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ztagoston.hu/wp-content/uploads/2021/10/r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3573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5961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blogger.googleusercontent.com/img/b/R29vZ2xl/AVvXsEjjXm0FHUj1_Z7N55P1tMuIcQf52ASzFXvBM6RLU6i7W6Q0BZQKLFGWdCJsfsK5oNqRhNehRYKt0ZbesuOAYIm10IPT4NrEFGJB6uZ28gJ_Ucf7jWU_UTLvOrErDyk41q4kMLgGYgED-kdt/s640/DSC0031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9792" y="2030212"/>
            <a:ext cx="6444208" cy="483315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3192" y="116632"/>
            <a:ext cx="9120808" cy="2862322"/>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 jobboldali torony alatt lévő kápolnában van Szent </a:t>
            </a:r>
            <a:r>
              <a:rPr lang="hu-HU" sz="2000" b="1" dirty="0" err="1">
                <a:latin typeface="Arial" panose="020B0604020202020204" pitchFamily="34" charset="0"/>
                <a:cs typeface="Arial" panose="020B0604020202020204" pitchFamily="34" charset="0"/>
              </a:rPr>
              <a:t>Lucentius</a:t>
            </a:r>
            <a:r>
              <a:rPr lang="hu-HU" sz="2000" b="1" dirty="0">
                <a:latin typeface="Arial" panose="020B0604020202020204" pitchFamily="34" charset="0"/>
                <a:cs typeface="Arial" panose="020B0604020202020204" pitchFamily="34" charset="0"/>
              </a:rPr>
              <a:t> vértanú ereklyéje, egyházi tekintetben a templomnak ez a legnagyobb kincse.</a:t>
            </a:r>
          </a:p>
          <a:p>
            <a:r>
              <a:rPr lang="hu-HU" sz="2000" b="1" dirty="0">
                <a:latin typeface="Arial" panose="020B0604020202020204" pitchFamily="34" charset="0"/>
                <a:cs typeface="Arial" panose="020B0604020202020204" pitchFamily="34" charset="0"/>
              </a:rPr>
              <a:t>A vértanú földi maradványait IX. Pius pápa ajándékozta a templomnak; személyesen ismerték egymást Károlyi István gróffal, s a pápa ezzel az ereklyével jutalmazta a hitért és a művészetekért egyaránt nagy áldozatokat hozó grófot. </a:t>
            </a:r>
            <a:endParaRPr lang="hu-HU" sz="2000" b="1" dirty="0" smtClean="0">
              <a:latin typeface="Arial" panose="020B0604020202020204" pitchFamily="34" charset="0"/>
              <a:cs typeface="Arial" panose="020B0604020202020204" pitchFamily="34" charset="0"/>
            </a:endParaRPr>
          </a:p>
          <a:p>
            <a:r>
              <a:rPr lang="hu-HU" sz="2000" b="1" dirty="0" smtClean="0">
                <a:solidFill>
                  <a:srgbClr val="0070C0"/>
                </a:solidFill>
                <a:latin typeface="Arial" panose="020B0604020202020204" pitchFamily="34" charset="0"/>
                <a:cs typeface="Arial" panose="020B0604020202020204" pitchFamily="34" charset="0"/>
              </a:rPr>
              <a:t>Kupolája sztalaktitos, </a:t>
            </a:r>
          </a:p>
          <a:p>
            <a:r>
              <a:rPr lang="hu-HU" sz="2000" b="1" dirty="0" smtClean="0">
                <a:solidFill>
                  <a:srgbClr val="0070C0"/>
                </a:solidFill>
                <a:latin typeface="Arial" panose="020B0604020202020204" pitchFamily="34" charset="0"/>
                <a:cs typeface="Arial" panose="020B0604020202020204" pitchFamily="34" charset="0"/>
              </a:rPr>
              <a:t>cseppkőre emlékeztető,</a:t>
            </a:r>
          </a:p>
          <a:p>
            <a:r>
              <a:rPr lang="hu-HU" sz="2000" b="1" dirty="0" smtClean="0">
                <a:solidFill>
                  <a:srgbClr val="0070C0"/>
                </a:solidFill>
                <a:latin typeface="Arial" panose="020B0604020202020204" pitchFamily="34" charset="0"/>
                <a:cs typeface="Arial" panose="020B0604020202020204" pitchFamily="34" charset="0"/>
              </a:rPr>
              <a:t>Iszlám hatást mutat</a:t>
            </a:r>
            <a:r>
              <a:rPr lang="hu-HU" sz="2000" b="1" dirty="0" smtClean="0">
                <a:latin typeface="Arial" panose="020B0604020202020204" pitchFamily="34" charset="0"/>
                <a:cs typeface="Arial" panose="020B0604020202020204" pitchFamily="34" charset="0"/>
              </a:rPr>
              <a:t>.</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2292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ájl:Európa az 1815 után.hu.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44000" cy="7081534"/>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347864" y="188640"/>
            <a:ext cx="5251759" cy="400110"/>
          </a:xfrm>
          <a:prstGeom prst="rect">
            <a:avLst/>
          </a:prstGeom>
        </p:spPr>
        <p:txBody>
          <a:bodyPr wrap="none">
            <a:spAutoFit/>
          </a:bodyPr>
          <a:lstStyle/>
          <a:p>
            <a:r>
              <a:rPr lang="hu-HU" dirty="0"/>
              <a:t> </a:t>
            </a:r>
            <a:r>
              <a:rPr lang="hu-HU" sz="2000" b="1" dirty="0">
                <a:solidFill>
                  <a:srgbClr val="FF0000"/>
                </a:solidFill>
                <a:latin typeface="Arial" panose="020B0604020202020204" pitchFamily="34" charset="0"/>
                <a:cs typeface="Arial" panose="020B0604020202020204" pitchFamily="34" charset="0"/>
              </a:rPr>
              <a:t>Európa a bécsi kongresszus után ( 1815 </a:t>
            </a:r>
            <a:r>
              <a:rPr lang="hu-HU" dirty="0"/>
              <a:t>)</a:t>
            </a:r>
          </a:p>
        </p:txBody>
      </p:sp>
    </p:spTree>
    <p:extLst>
      <p:ext uri="{BB962C8B-B14F-4D97-AF65-F5344CB8AC3E}">
        <p14:creationId xmlns:p14="http://schemas.microsoft.com/office/powerpoint/2010/main" val="40339957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blogger.googleusercontent.com/img/b/R29vZ2xl/AVvXsEgNCoSFr2Q4-qGwStvPeRKTX-P28g4U0JHccxLBP0FSOH_sXX3KhEgeWveMqaen02Pczea7O8nT2WXk2QklawSNZnN2nTu8o8xcHEBGTGFpqCIV47jKMN20cnGl7iS43Ody-MS51LhdrKlh/s640/DSC0031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376"/>
            <a:ext cx="9171072" cy="6878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24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534" b="8022"/>
          <a:stretch/>
        </p:blipFill>
        <p:spPr bwMode="auto">
          <a:xfrm>
            <a:off x="1619672" y="0"/>
            <a:ext cx="652414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458969" y="216448"/>
            <a:ext cx="954107" cy="461665"/>
          </a:xfrm>
          <a:prstGeom prst="rect">
            <a:avLst/>
          </a:prstGeom>
          <a:noFill/>
        </p:spPr>
        <p:txBody>
          <a:bodyPr wrap="none" rtlCol="0">
            <a:spAutoFit/>
          </a:bodyPr>
          <a:lstStyle/>
          <a:p>
            <a:r>
              <a:rPr lang="hu-HU" sz="2400" b="1" dirty="0" smtClean="0">
                <a:latin typeface="Arial" panose="020B0604020202020204" pitchFamily="34" charset="0"/>
                <a:cs typeface="Arial" panose="020B0604020202020204" pitchFamily="34" charset="0"/>
              </a:rPr>
              <a:t>török</a:t>
            </a:r>
            <a:endParaRPr lang="hu-HU" sz="2400" b="1" dirty="0">
              <a:latin typeface="Arial" panose="020B0604020202020204" pitchFamily="34" charset="0"/>
              <a:cs typeface="Arial" panose="020B0604020202020204" pitchFamily="34" charset="0"/>
            </a:endParaRPr>
          </a:p>
        </p:txBody>
      </p:sp>
      <p:sp>
        <p:nvSpPr>
          <p:cNvPr id="3" name="Szövegdoboz 2"/>
          <p:cNvSpPr txBox="1"/>
          <p:nvPr/>
        </p:nvSpPr>
        <p:spPr>
          <a:xfrm>
            <a:off x="3995936" y="124115"/>
            <a:ext cx="1074333" cy="461665"/>
          </a:xfrm>
          <a:prstGeom prst="rect">
            <a:avLst/>
          </a:prstGeom>
          <a:noFill/>
        </p:spPr>
        <p:txBody>
          <a:bodyPr wrap="none" rtlCol="0">
            <a:spAutoFit/>
          </a:bodyPr>
          <a:lstStyle/>
          <a:p>
            <a:r>
              <a:rPr lang="hu-HU" sz="2400" b="1" dirty="0" smtClean="0">
                <a:solidFill>
                  <a:schemeClr val="bg1"/>
                </a:solidFill>
                <a:latin typeface="Arial" panose="020B0604020202020204" pitchFamily="34" charset="0"/>
                <a:cs typeface="Arial" panose="020B0604020202020204" pitchFamily="34" charset="0"/>
              </a:rPr>
              <a:t>Korán</a:t>
            </a:r>
            <a:endParaRPr lang="hu-HU" sz="2400" b="1" dirty="0">
              <a:solidFill>
                <a:schemeClr val="bg1"/>
              </a:solidFill>
              <a:latin typeface="Arial" panose="020B0604020202020204" pitchFamily="34" charset="0"/>
              <a:cs typeface="Arial" panose="020B0604020202020204" pitchFamily="34" charset="0"/>
            </a:endParaRPr>
          </a:p>
        </p:txBody>
      </p:sp>
      <p:sp>
        <p:nvSpPr>
          <p:cNvPr id="4" name="Szövegdoboz 3"/>
          <p:cNvSpPr txBox="1"/>
          <p:nvPr/>
        </p:nvSpPr>
        <p:spPr>
          <a:xfrm>
            <a:off x="8143821" y="354947"/>
            <a:ext cx="699230" cy="461665"/>
          </a:xfrm>
          <a:prstGeom prst="rect">
            <a:avLst/>
          </a:prstGeom>
          <a:noFill/>
        </p:spPr>
        <p:txBody>
          <a:bodyPr wrap="none" rtlCol="0">
            <a:spAutoFit/>
          </a:bodyPr>
          <a:lstStyle/>
          <a:p>
            <a:r>
              <a:rPr lang="hu-HU" sz="2400" b="1" dirty="0" smtClean="0">
                <a:latin typeface="Arial" panose="020B0604020202020204" pitchFamily="34" charset="0"/>
                <a:cs typeface="Arial" panose="020B0604020202020204" pitchFamily="34" charset="0"/>
              </a:rPr>
              <a:t>Ják</a:t>
            </a:r>
            <a:endParaRPr lang="hu-HU"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51445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kozelestavol.hu/wp-content/uploads/2020/06/Fot_024-423x48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06740" y="0"/>
            <a:ext cx="6037260" cy="6850792"/>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79512" y="73576"/>
            <a:ext cx="4572000" cy="1200329"/>
          </a:xfrm>
          <a:prstGeom prst="rect">
            <a:avLst/>
          </a:prstGeom>
        </p:spPr>
        <p:txBody>
          <a:bodyPr>
            <a:spAutoFit/>
          </a:bodyPr>
          <a:lstStyle/>
          <a:p>
            <a:r>
              <a:rPr lang="hu-HU" sz="2400" b="1" dirty="0">
                <a:solidFill>
                  <a:srgbClr val="FF0000"/>
                </a:solidFill>
                <a:latin typeface="Arial" panose="020B0604020202020204" pitchFamily="34" charset="0"/>
                <a:cs typeface="Arial" panose="020B0604020202020204" pitchFamily="34" charset="0"/>
              </a:rPr>
              <a:t>fekete márványoltár</a:t>
            </a:r>
          </a:p>
          <a:p>
            <a:r>
              <a:rPr lang="hu-HU" sz="2400" b="1" dirty="0" err="1">
                <a:solidFill>
                  <a:srgbClr val="92D050"/>
                </a:solidFill>
                <a:latin typeface="Arial" panose="020B0604020202020204" pitchFamily="34" charset="0"/>
                <a:cs typeface="Arial" panose="020B0604020202020204" pitchFamily="34" charset="0"/>
              </a:rPr>
              <a:t>Gaeteno</a:t>
            </a:r>
            <a:r>
              <a:rPr lang="hu-HU" sz="2400" b="1" dirty="0">
                <a:solidFill>
                  <a:srgbClr val="92D050"/>
                </a:solidFill>
                <a:latin typeface="Arial" panose="020B0604020202020204" pitchFamily="34" charset="0"/>
                <a:cs typeface="Arial" panose="020B0604020202020204" pitchFamily="34" charset="0"/>
              </a:rPr>
              <a:t> </a:t>
            </a:r>
            <a:r>
              <a:rPr lang="hu-HU" sz="2400" b="1" dirty="0" err="1" smtClean="0">
                <a:solidFill>
                  <a:srgbClr val="92D050"/>
                </a:solidFill>
                <a:latin typeface="Arial" panose="020B0604020202020204" pitchFamily="34" charset="0"/>
                <a:cs typeface="Arial" panose="020B0604020202020204" pitchFamily="34" charset="0"/>
              </a:rPr>
              <a:t>Bianchini</a:t>
            </a:r>
            <a:r>
              <a:rPr lang="hu-HU" sz="2400" b="1" dirty="0" smtClean="0">
                <a:solidFill>
                  <a:srgbClr val="92D050"/>
                </a:solidFill>
                <a:latin typeface="Arial" panose="020B0604020202020204" pitchFamily="34" charset="0"/>
                <a:cs typeface="Arial" panose="020B0604020202020204" pitchFamily="34" charset="0"/>
              </a:rPr>
              <a:t> </a:t>
            </a:r>
          </a:p>
          <a:p>
            <a:r>
              <a:rPr lang="hu-HU" sz="2400" b="1" dirty="0" smtClean="0">
                <a:solidFill>
                  <a:srgbClr val="92D050"/>
                </a:solidFill>
                <a:latin typeface="Arial" panose="020B0604020202020204" pitchFamily="34" charset="0"/>
                <a:cs typeface="Arial" panose="020B0604020202020204" pitchFamily="34" charset="0"/>
              </a:rPr>
              <a:t>(1807-1866) </a:t>
            </a:r>
            <a:endParaRPr lang="hu-HU" sz="2400" b="1" dirty="0">
              <a:solidFill>
                <a:srgbClr val="92D050"/>
              </a:solidFill>
              <a:latin typeface="Arial" panose="020B0604020202020204" pitchFamily="34" charset="0"/>
              <a:cs typeface="Arial" panose="020B0604020202020204" pitchFamily="34" charset="0"/>
            </a:endParaRPr>
          </a:p>
        </p:txBody>
      </p:sp>
      <p:pic>
        <p:nvPicPr>
          <p:cNvPr id="4" name="Picture 2" descr="https://kozelestavol.hu/wp-content/uploads/2020/06/Fot_026-480x30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0" y="1052737"/>
            <a:ext cx="9181780" cy="583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48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a47"/>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421532"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1619672" y="404664"/>
            <a:ext cx="755335" cy="400110"/>
          </a:xfrm>
          <a:prstGeom prst="rect">
            <a:avLst/>
          </a:prstGeom>
          <a:noFill/>
        </p:spPr>
        <p:txBody>
          <a:bodyPr wrap="none" rtlCol="0">
            <a:spAutoFit/>
          </a:bodyPr>
          <a:lstStyle/>
          <a:p>
            <a:r>
              <a:rPr lang="hu-HU" sz="2000" b="1" dirty="0" smtClean="0">
                <a:latin typeface="Arial" panose="020B0604020202020204" pitchFamily="34" charset="0"/>
                <a:cs typeface="Arial" panose="020B0604020202020204" pitchFamily="34" charset="0"/>
              </a:rPr>
              <a:t>2017</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52357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 LEGJOBB Dohány utcai zsinagóga Nyári tevékenységek 2025 – INGYENES  lemondás | GetYourGuid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95919"/>
            <a:ext cx="9109680" cy="6062081"/>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395536" y="43286"/>
            <a:ext cx="7965642" cy="769441"/>
          </a:xfrm>
          <a:prstGeom prst="rect">
            <a:avLst/>
          </a:prstGeom>
        </p:spPr>
        <p:txBody>
          <a:bodyPr wrap="none">
            <a:spAutoFit/>
          </a:bodyPr>
          <a:lstStyle/>
          <a:p>
            <a:r>
              <a:rPr lang="hu-HU" sz="2400" b="1" dirty="0">
                <a:solidFill>
                  <a:srgbClr val="FF0000"/>
                </a:solidFill>
                <a:latin typeface="Arial" panose="020B0604020202020204" pitchFamily="34" charset="0"/>
                <a:cs typeface="Arial" panose="020B0604020202020204" pitchFamily="34" charset="0"/>
              </a:rPr>
              <a:t>Dohány utcai Zsinagóga, </a:t>
            </a:r>
            <a:r>
              <a:rPr lang="hu-HU" sz="2400" b="1" dirty="0" smtClean="0">
                <a:solidFill>
                  <a:srgbClr val="FF0000"/>
                </a:solidFill>
                <a:latin typeface="Arial" panose="020B0604020202020204" pitchFamily="34" charset="0"/>
                <a:cs typeface="Arial" panose="020B0604020202020204" pitchFamily="34" charset="0"/>
              </a:rPr>
              <a:t>Budapest </a:t>
            </a:r>
            <a:r>
              <a:rPr lang="hu-HU" sz="2000" b="1" dirty="0">
                <a:latin typeface="Arial" panose="020B0604020202020204" pitchFamily="34" charset="0"/>
                <a:cs typeface="Arial" panose="020B0604020202020204" pitchFamily="34" charset="0"/>
              </a:rPr>
              <a:t>1854 és 1859</a:t>
            </a:r>
            <a:endParaRPr lang="hu-HU" sz="2000" b="1" dirty="0" smtClean="0">
              <a:solidFill>
                <a:srgbClr val="FF0000"/>
              </a:solidFill>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Európa legnagyobb és a világ második legnagyobb zsinagógája</a:t>
            </a:r>
          </a:p>
        </p:txBody>
      </p:sp>
    </p:spTree>
    <p:extLst>
      <p:ext uri="{BB962C8B-B14F-4D97-AF65-F5344CB8AC3E}">
        <p14:creationId xmlns:p14="http://schemas.microsoft.com/office/powerpoint/2010/main" val="846878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szombat.org/files/2015/06/Dohany-utcai-zsinagoga-felulnezetbol-Kep-forrasa-google-maps.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9143999" cy="6845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7151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s://hir.ma/wp-content/uploads/2017/12/Doh%C3%A1ny_utcai_Zsinag%C3%B3g.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7799"/>
          <a:stretch/>
        </p:blipFill>
        <p:spPr bwMode="auto">
          <a:xfrm>
            <a:off x="9168" y="0"/>
            <a:ext cx="10321908" cy="6881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6481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hány utcai zsinagóga, Budapest, zsinagóg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3284"/>
            <a:ext cx="9144000" cy="7576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6946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211960" y="-17844"/>
            <a:ext cx="4932040" cy="6875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églalap 1"/>
          <p:cNvSpPr/>
          <p:nvPr/>
        </p:nvSpPr>
        <p:spPr>
          <a:xfrm>
            <a:off x="179512" y="332656"/>
            <a:ext cx="3776227" cy="3908762"/>
          </a:xfrm>
          <a:prstGeom prst="rect">
            <a:avLst/>
          </a:prstGeom>
        </p:spPr>
        <p:txBody>
          <a:bodyPr wrap="none">
            <a:spAutoFit/>
          </a:bodyPr>
          <a:lstStyle/>
          <a:p>
            <a:r>
              <a:rPr lang="hu-HU" sz="2400" b="1" dirty="0">
                <a:solidFill>
                  <a:srgbClr val="00B050"/>
                </a:solidFill>
                <a:latin typeface="Arial" panose="020B0604020202020204" pitchFamily="34" charset="0"/>
                <a:cs typeface="Arial" panose="020B0604020202020204" pitchFamily="34" charset="0"/>
              </a:rPr>
              <a:t>Ludwig Förster </a:t>
            </a:r>
            <a:endParaRPr lang="hu-HU" sz="2400" b="1" dirty="0" smtClean="0">
              <a:solidFill>
                <a:srgbClr val="00B050"/>
              </a:solidFill>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osztrák építész</a:t>
            </a:r>
          </a:p>
          <a:p>
            <a:r>
              <a:rPr lang="hu-HU" sz="2000" b="1" dirty="0" smtClean="0">
                <a:latin typeface="Arial" panose="020B0604020202020204" pitchFamily="34" charset="0"/>
                <a:cs typeface="Arial" panose="020B0604020202020204" pitchFamily="34" charset="0"/>
              </a:rPr>
              <a:t>(1797 -</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1863)</a:t>
            </a:r>
          </a:p>
          <a:p>
            <a:r>
              <a:rPr lang="hu-HU" sz="2400" b="1" dirty="0">
                <a:solidFill>
                  <a:srgbClr val="00B050"/>
                </a:solidFill>
                <a:latin typeface="Arial" panose="020B0604020202020204" pitchFamily="34" charset="0"/>
                <a:cs typeface="Arial" panose="020B0604020202020204" pitchFamily="34" charset="0"/>
              </a:rPr>
              <a:t>Feszl Frigyes</a:t>
            </a:r>
            <a:r>
              <a:rPr lang="hu-HU" sz="2000" b="1" dirty="0">
                <a:latin typeface="Arial" panose="020B0604020202020204" pitchFamily="34" charset="0"/>
                <a:cs typeface="Arial" panose="020B0604020202020204" pitchFamily="34" charset="0"/>
              </a:rPr>
              <a:t>, </a:t>
            </a:r>
            <a:endParaRPr lang="hu-HU" sz="2000" b="1" dirty="0" smtClean="0">
              <a:latin typeface="Arial" panose="020B0604020202020204" pitchFamily="34" charset="0"/>
              <a:cs typeface="Arial" panose="020B0604020202020204" pitchFamily="34" charset="0"/>
            </a:endParaRPr>
          </a:p>
          <a:p>
            <a:r>
              <a:rPr lang="hu-HU" sz="2000" b="1" dirty="0" err="1" smtClean="0">
                <a:latin typeface="Arial" panose="020B0604020202020204" pitchFamily="34" charset="0"/>
                <a:cs typeface="Arial" panose="020B0604020202020204" pitchFamily="34" charset="0"/>
              </a:rPr>
              <a:t>Fessl</a:t>
            </a:r>
            <a:r>
              <a:rPr lang="hu-HU" sz="2000"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magyar </a:t>
            </a:r>
            <a:r>
              <a:rPr lang="hu-HU" sz="2000" b="1" dirty="0" smtClean="0">
                <a:latin typeface="Arial" panose="020B0604020202020204" pitchFamily="34" charset="0"/>
                <a:cs typeface="Arial" panose="020B0604020202020204" pitchFamily="34" charset="0"/>
              </a:rPr>
              <a:t>építész</a:t>
            </a:r>
          </a:p>
          <a:p>
            <a:r>
              <a:rPr lang="hu-HU" sz="2000" b="1" dirty="0" smtClean="0">
                <a:latin typeface="Arial" panose="020B0604020202020204" pitchFamily="34" charset="0"/>
                <a:cs typeface="Arial" panose="020B0604020202020204" pitchFamily="34" charset="0"/>
              </a:rPr>
              <a:t>(1821- </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1884)</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Lovag </a:t>
            </a:r>
            <a:r>
              <a:rPr lang="hu-HU" sz="2400" b="1" dirty="0" err="1">
                <a:solidFill>
                  <a:srgbClr val="00B050"/>
                </a:solidFill>
                <a:latin typeface="Arial" panose="020B0604020202020204" pitchFamily="34" charset="0"/>
                <a:cs typeface="Arial" panose="020B0604020202020204" pitchFamily="34" charset="0"/>
              </a:rPr>
              <a:t>Wechselman</a:t>
            </a:r>
            <a:r>
              <a:rPr lang="hu-HU" sz="2400" b="1" dirty="0">
                <a:solidFill>
                  <a:srgbClr val="00B050"/>
                </a:solidFill>
                <a:latin typeface="Arial" panose="020B0604020202020204" pitchFamily="34" charset="0"/>
                <a:cs typeface="Arial" panose="020B0604020202020204" pitchFamily="34" charset="0"/>
              </a:rPr>
              <a:t> </a:t>
            </a:r>
            <a:r>
              <a:rPr lang="hu-HU" sz="2400" b="1" dirty="0" smtClean="0">
                <a:solidFill>
                  <a:srgbClr val="00B050"/>
                </a:solidFill>
                <a:latin typeface="Arial" panose="020B0604020202020204" pitchFamily="34" charset="0"/>
                <a:cs typeface="Arial" panose="020B0604020202020204" pitchFamily="34" charset="0"/>
              </a:rPr>
              <a:t>Ignác</a:t>
            </a:r>
          </a:p>
          <a:p>
            <a:r>
              <a:rPr lang="hu-HU" sz="2000" b="1" dirty="0" smtClean="0">
                <a:latin typeface="Arial" panose="020B0604020202020204" pitchFamily="34" charset="0"/>
                <a:cs typeface="Arial" panose="020B0604020202020204" pitchFamily="34" charset="0"/>
              </a:rPr>
              <a:t>(1828-</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1903)</a:t>
            </a:r>
          </a:p>
          <a:p>
            <a:r>
              <a:rPr lang="hu-HU" sz="2000" dirty="0"/>
              <a:t>Ő vezette a </a:t>
            </a:r>
            <a:r>
              <a:rPr lang="hu-HU" sz="2000" dirty="0" smtClean="0"/>
              <a:t>zsinagóga építését </a:t>
            </a:r>
            <a:r>
              <a:rPr lang="hu-HU" sz="2000" dirty="0"/>
              <a:t>is </a:t>
            </a:r>
            <a:endParaRPr lang="hu-HU" sz="2000" dirty="0" smtClean="0"/>
          </a:p>
          <a:p>
            <a:r>
              <a:rPr lang="hu-HU" sz="2000" dirty="0" smtClean="0"/>
              <a:t>1854 </a:t>
            </a:r>
            <a:r>
              <a:rPr lang="hu-HU" sz="2000" dirty="0"/>
              <a:t>és 1859 </a:t>
            </a:r>
            <a:r>
              <a:rPr lang="hu-HU" sz="2000" dirty="0" smtClean="0"/>
              <a:t>között.</a:t>
            </a:r>
            <a:endParaRPr lang="hu-HU" sz="2000" b="1" dirty="0">
              <a:latin typeface="Arial" panose="020B0604020202020204" pitchFamily="34" charset="0"/>
              <a:cs typeface="Arial" panose="020B0604020202020204" pitchFamily="34" charset="0"/>
            </a:endParaRPr>
          </a:p>
          <a:p>
            <a:endParaRPr lang="hu-HU" dirty="0"/>
          </a:p>
          <a:p>
            <a:endParaRPr lang="hu-HU" dirty="0"/>
          </a:p>
        </p:txBody>
      </p:sp>
    </p:spTree>
    <p:extLst>
      <p:ext uri="{BB962C8B-B14F-4D97-AF65-F5344CB8AC3E}">
        <p14:creationId xmlns:p14="http://schemas.microsoft.com/office/powerpoint/2010/main" val="16910699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ájl:Philip Alexius de Laszlo - Ignaz Wechselmann portréja, 189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30894" y="-8736"/>
            <a:ext cx="3029130" cy="3725768"/>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6137318" y="3717032"/>
            <a:ext cx="3302507" cy="2739211"/>
          </a:xfrm>
          <a:prstGeom prst="rect">
            <a:avLst/>
          </a:prstGeom>
        </p:spPr>
        <p:txBody>
          <a:bodyPr wrap="none">
            <a:spAutoFit/>
          </a:bodyPr>
          <a:lstStyle/>
          <a:p>
            <a:r>
              <a:rPr lang="hu-HU" sz="2400" b="1" dirty="0">
                <a:solidFill>
                  <a:srgbClr val="00B050"/>
                </a:solidFill>
                <a:latin typeface="Arial" panose="020B0604020202020204" pitchFamily="34" charset="0"/>
                <a:cs typeface="Arial" panose="020B0604020202020204" pitchFamily="34" charset="0"/>
              </a:rPr>
              <a:t>László Fülöp </a:t>
            </a:r>
            <a:r>
              <a:rPr lang="hu-HU" sz="2400" b="1" dirty="0" smtClean="0">
                <a:solidFill>
                  <a:srgbClr val="00B050"/>
                </a:solidFill>
                <a:latin typeface="Arial" panose="020B0604020202020204" pitchFamily="34" charset="0"/>
                <a:cs typeface="Arial" panose="020B0604020202020204" pitchFamily="34" charset="0"/>
              </a:rPr>
              <a:t>Elek</a:t>
            </a:r>
          </a:p>
          <a:p>
            <a:r>
              <a:rPr lang="hu-HU" sz="2000" b="1" dirty="0" smtClean="0">
                <a:latin typeface="Arial" panose="020B0604020202020204" pitchFamily="34" charset="0"/>
                <a:cs typeface="Arial" panose="020B0604020202020204" pitchFamily="34" charset="0"/>
              </a:rPr>
              <a:t>(1869 -1937)</a:t>
            </a:r>
          </a:p>
          <a:p>
            <a:r>
              <a:rPr lang="hu-HU" sz="2400" b="1" dirty="0" err="1">
                <a:solidFill>
                  <a:srgbClr val="FF0000"/>
                </a:solidFill>
                <a:latin typeface="Arial" panose="020B0604020202020204" pitchFamily="34" charset="0"/>
                <a:cs typeface="Arial" panose="020B0604020202020204" pitchFamily="34" charset="0"/>
              </a:rPr>
              <a:t>Wechselmann</a:t>
            </a:r>
            <a:r>
              <a:rPr lang="hu-HU" sz="2400" b="1" dirty="0">
                <a:solidFill>
                  <a:srgbClr val="FF0000"/>
                </a:solidFill>
                <a:latin typeface="Arial" panose="020B0604020202020204" pitchFamily="34" charset="0"/>
                <a:cs typeface="Arial" panose="020B0604020202020204" pitchFamily="34" charset="0"/>
              </a:rPr>
              <a:t> </a:t>
            </a:r>
            <a:r>
              <a:rPr lang="hu-HU" sz="2400" b="1" dirty="0" err="1">
                <a:solidFill>
                  <a:srgbClr val="FF0000"/>
                </a:solidFill>
                <a:latin typeface="Arial" panose="020B0604020202020204" pitchFamily="34" charset="0"/>
                <a:cs typeface="Arial" panose="020B0604020202020204" pitchFamily="34" charset="0"/>
              </a:rPr>
              <a:t>Ignaz</a:t>
            </a:r>
            <a:r>
              <a:rPr lang="hu-HU" sz="2400" b="1" dirty="0">
                <a:solidFill>
                  <a:srgbClr val="FF0000"/>
                </a:solidFill>
                <a:latin typeface="Arial" panose="020B0604020202020204" pitchFamily="34" charset="0"/>
                <a:cs typeface="Arial" panose="020B0604020202020204" pitchFamily="34" charset="0"/>
              </a:rPr>
              <a:t> </a:t>
            </a:r>
            <a:endParaRPr lang="hu-HU" sz="2400" b="1" dirty="0" smtClean="0">
              <a:solidFill>
                <a:srgbClr val="FF0000"/>
              </a:solidFill>
              <a:latin typeface="Arial" panose="020B0604020202020204" pitchFamily="34" charset="0"/>
              <a:cs typeface="Arial" panose="020B0604020202020204" pitchFamily="34" charset="0"/>
            </a:endParaRPr>
          </a:p>
          <a:p>
            <a:r>
              <a:rPr lang="hu-HU" sz="2400" b="1" dirty="0" smtClean="0">
                <a:solidFill>
                  <a:srgbClr val="FF0000"/>
                </a:solidFill>
                <a:latin typeface="Arial" panose="020B0604020202020204" pitchFamily="34" charset="0"/>
                <a:cs typeface="Arial" panose="020B0604020202020204" pitchFamily="34" charset="0"/>
              </a:rPr>
              <a:t>portréja</a:t>
            </a:r>
          </a:p>
          <a:p>
            <a:r>
              <a:rPr lang="hu-HU" sz="2000" b="1" dirty="0" smtClean="0">
                <a:latin typeface="Arial" panose="020B0604020202020204" pitchFamily="34" charset="0"/>
                <a:cs typeface="Arial" panose="020B0604020202020204" pitchFamily="34" charset="0"/>
              </a:rPr>
              <a:t>1894</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104,2 </a:t>
            </a:r>
            <a:r>
              <a:rPr lang="hu-HU" sz="2000" b="1" dirty="0" smtClean="0">
                <a:latin typeface="Arial" panose="020B0604020202020204" pitchFamily="34" charset="0"/>
                <a:cs typeface="Arial" panose="020B0604020202020204" pitchFamily="34" charset="0"/>
              </a:rPr>
              <a:t>cm x </a:t>
            </a:r>
            <a:r>
              <a:rPr lang="hu-HU" sz="2000" b="1" dirty="0">
                <a:latin typeface="Arial" panose="020B0604020202020204" pitchFamily="34" charset="0"/>
                <a:cs typeface="Arial" panose="020B0604020202020204" pitchFamily="34" charset="0"/>
              </a:rPr>
              <a:t>84,3 </a:t>
            </a:r>
            <a:r>
              <a:rPr lang="hu-HU" sz="2000" b="1" dirty="0" smtClean="0">
                <a:latin typeface="Arial" panose="020B0604020202020204" pitchFamily="34" charset="0"/>
                <a:cs typeface="Arial" panose="020B0604020202020204" pitchFamily="34" charset="0"/>
              </a:rPr>
              <a:t>cm</a:t>
            </a:r>
          </a:p>
          <a:p>
            <a:r>
              <a:rPr lang="hu-HU" sz="2000" b="1" dirty="0" smtClean="0">
                <a:latin typeface="Arial" panose="020B0604020202020204" pitchFamily="34" charset="0"/>
                <a:cs typeface="Arial" panose="020B0604020202020204" pitchFamily="34" charset="0"/>
              </a:rPr>
              <a:t>Magyar Nemzeti Múzeum</a:t>
            </a:r>
            <a:r>
              <a:rPr lang="hu-HU" sz="2000" b="1" dirty="0">
                <a:latin typeface="Arial" panose="020B0604020202020204" pitchFamily="34" charset="0"/>
                <a:cs typeface="Arial" panose="020B0604020202020204" pitchFamily="34" charset="0"/>
              </a:rPr>
              <a:t> </a:t>
            </a:r>
          </a:p>
        </p:txBody>
      </p:sp>
      <p:pic>
        <p:nvPicPr>
          <p:cNvPr id="14340" name="Picture 4" descr="Fájl:Feszl Frigyes Steri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92270" y="0"/>
            <a:ext cx="2905480" cy="3717032"/>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3192270" y="3879890"/>
            <a:ext cx="2819890" cy="2677656"/>
          </a:xfrm>
          <a:prstGeom prst="rect">
            <a:avLst/>
          </a:prstGeom>
        </p:spPr>
        <p:txBody>
          <a:bodyPr wrap="square">
            <a:spAutoFit/>
          </a:bodyPr>
          <a:lstStyle/>
          <a:p>
            <a:r>
              <a:rPr lang="hu-HU" sz="2400" b="1" dirty="0" err="1">
                <a:solidFill>
                  <a:srgbClr val="00B050"/>
                </a:solidFill>
                <a:latin typeface="Arial" panose="020B0604020202020204" pitchFamily="34" charset="0"/>
                <a:cs typeface="Arial" panose="020B0604020202020204" pitchFamily="34" charset="0"/>
              </a:rPr>
              <a:t>Sterio</a:t>
            </a:r>
            <a:r>
              <a:rPr lang="hu-HU" sz="2400" b="1" dirty="0">
                <a:solidFill>
                  <a:srgbClr val="00B050"/>
                </a:solidFill>
                <a:latin typeface="Arial" panose="020B0604020202020204" pitchFamily="34" charset="0"/>
                <a:cs typeface="Arial" panose="020B0604020202020204" pitchFamily="34" charset="0"/>
              </a:rPr>
              <a:t> </a:t>
            </a:r>
            <a:r>
              <a:rPr lang="hu-HU" sz="2400" b="1" dirty="0" smtClean="0">
                <a:solidFill>
                  <a:srgbClr val="00B050"/>
                </a:solidFill>
                <a:latin typeface="Arial" panose="020B0604020202020204" pitchFamily="34" charset="0"/>
                <a:cs typeface="Arial" panose="020B0604020202020204" pitchFamily="34" charset="0"/>
              </a:rPr>
              <a:t>Károly</a:t>
            </a:r>
          </a:p>
          <a:p>
            <a:r>
              <a:rPr lang="hu-HU" sz="2000" b="1" dirty="0" smtClean="0">
                <a:latin typeface="Arial" panose="020B0604020202020204" pitchFamily="34" charset="0"/>
                <a:cs typeface="Arial" panose="020B0604020202020204" pitchFamily="34" charset="0"/>
              </a:rPr>
              <a:t>(1821 -</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1862</a:t>
            </a:r>
          </a:p>
          <a:p>
            <a:r>
              <a:rPr lang="hu-HU" sz="2400" b="1" dirty="0">
                <a:solidFill>
                  <a:srgbClr val="FF0000"/>
                </a:solidFill>
                <a:latin typeface="Arial" panose="020B0604020202020204" pitchFamily="34" charset="0"/>
                <a:cs typeface="Arial" panose="020B0604020202020204" pitchFamily="34" charset="0"/>
              </a:rPr>
              <a:t>Feszl </a:t>
            </a:r>
            <a:r>
              <a:rPr lang="hu-HU" sz="2400" b="1" dirty="0" smtClean="0">
                <a:solidFill>
                  <a:srgbClr val="FF0000"/>
                </a:solidFill>
                <a:latin typeface="Arial" panose="020B0604020202020204" pitchFamily="34" charset="0"/>
                <a:cs typeface="Arial" panose="020B0604020202020204" pitchFamily="34" charset="0"/>
              </a:rPr>
              <a:t>Frigyes </a:t>
            </a:r>
            <a:r>
              <a:rPr lang="hu-HU" sz="2400" b="1" dirty="0">
                <a:solidFill>
                  <a:srgbClr val="FF0000"/>
                </a:solidFill>
                <a:latin typeface="Arial" panose="020B0604020202020204" pitchFamily="34" charset="0"/>
                <a:cs typeface="Arial" panose="020B0604020202020204" pitchFamily="34" charset="0"/>
              </a:rPr>
              <a:t>építész </a:t>
            </a:r>
            <a:r>
              <a:rPr lang="hu-HU" sz="2000" b="1" dirty="0">
                <a:latin typeface="Arial" panose="020B0604020202020204" pitchFamily="34" charset="0"/>
                <a:cs typeface="Arial" panose="020B0604020202020204" pitchFamily="34" charset="0"/>
              </a:rPr>
              <a:t>portréja.</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1847</a:t>
            </a:r>
          </a:p>
          <a:p>
            <a:r>
              <a:rPr lang="hu-HU" sz="2000" b="1" dirty="0" smtClean="0">
                <a:latin typeface="Arial" panose="020B0604020202020204" pitchFamily="34" charset="0"/>
                <a:cs typeface="Arial" panose="020B0604020202020204" pitchFamily="34" charset="0"/>
              </a:rPr>
              <a:t>grafika</a:t>
            </a:r>
          </a:p>
          <a:p>
            <a:endParaRPr lang="hu-HU" dirty="0"/>
          </a:p>
          <a:p>
            <a:endParaRPr lang="hu-HU" dirty="0"/>
          </a:p>
        </p:txBody>
      </p:sp>
      <p:sp>
        <p:nvSpPr>
          <p:cNvPr id="4" name="Téglalap 3"/>
          <p:cNvSpPr/>
          <p:nvPr/>
        </p:nvSpPr>
        <p:spPr>
          <a:xfrm>
            <a:off x="107504" y="3879890"/>
            <a:ext cx="3036409" cy="1723549"/>
          </a:xfrm>
          <a:prstGeom prst="rect">
            <a:avLst/>
          </a:prstGeom>
        </p:spPr>
        <p:txBody>
          <a:bodyPr wrap="none">
            <a:spAutoFit/>
          </a:bodyPr>
          <a:lstStyle/>
          <a:p>
            <a:r>
              <a:rPr lang="hu-HU" sz="2400" b="1" dirty="0">
                <a:solidFill>
                  <a:srgbClr val="00B050"/>
                </a:solidFill>
                <a:latin typeface="Arial" panose="020B0604020202020204" pitchFamily="34" charset="0"/>
                <a:cs typeface="Arial" panose="020B0604020202020204" pitchFamily="34" charset="0"/>
              </a:rPr>
              <a:t>Josef </a:t>
            </a:r>
            <a:r>
              <a:rPr lang="hu-HU" sz="2400" b="1" dirty="0" err="1" smtClean="0">
                <a:solidFill>
                  <a:srgbClr val="00B050"/>
                </a:solidFill>
                <a:latin typeface="Arial" panose="020B0604020202020204" pitchFamily="34" charset="0"/>
                <a:cs typeface="Arial" panose="020B0604020202020204" pitchFamily="34" charset="0"/>
              </a:rPr>
              <a:t>Kriehuber</a:t>
            </a:r>
            <a:endParaRPr lang="hu-HU" sz="2400" b="1" dirty="0" smtClean="0">
              <a:solidFill>
                <a:srgbClr val="00B050"/>
              </a:solidFill>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1800. </a:t>
            </a:r>
            <a:r>
              <a:rPr lang="hu-HU" sz="2000" b="1" dirty="0" smtClean="0">
                <a:latin typeface="Arial" panose="020B0604020202020204" pitchFamily="34" charset="0"/>
                <a:cs typeface="Arial" panose="020B0604020202020204" pitchFamily="34" charset="0"/>
              </a:rPr>
              <a:t>-1876)</a:t>
            </a:r>
          </a:p>
          <a:p>
            <a:r>
              <a:rPr lang="hu-HU" sz="2400" b="1" dirty="0" smtClean="0">
                <a:solidFill>
                  <a:srgbClr val="FF0000"/>
                </a:solidFill>
                <a:latin typeface="Arial" panose="020B0604020202020204" pitchFamily="34" charset="0"/>
                <a:cs typeface="Arial" panose="020B0604020202020204" pitchFamily="34" charset="0"/>
              </a:rPr>
              <a:t>Ludwig </a:t>
            </a:r>
            <a:r>
              <a:rPr lang="hu-HU" sz="2400" b="1" dirty="0">
                <a:solidFill>
                  <a:srgbClr val="FF0000"/>
                </a:solidFill>
                <a:latin typeface="Arial" panose="020B0604020202020204" pitchFamily="34" charset="0"/>
                <a:cs typeface="Arial" panose="020B0604020202020204" pitchFamily="34" charset="0"/>
              </a:rPr>
              <a:t>von </a:t>
            </a:r>
            <a:r>
              <a:rPr lang="hu-HU" sz="2400" b="1" dirty="0" smtClean="0">
                <a:solidFill>
                  <a:srgbClr val="FF0000"/>
                </a:solidFill>
                <a:latin typeface="Arial" panose="020B0604020202020204" pitchFamily="34" charset="0"/>
                <a:cs typeface="Arial" panose="020B0604020202020204" pitchFamily="34" charset="0"/>
              </a:rPr>
              <a:t>Förster</a:t>
            </a:r>
          </a:p>
          <a:p>
            <a:r>
              <a:rPr lang="hu-HU" sz="2000" b="1" dirty="0" smtClean="0">
                <a:latin typeface="Arial" panose="020B0604020202020204" pitchFamily="34" charset="0"/>
                <a:cs typeface="Arial" panose="020B0604020202020204" pitchFamily="34" charset="0"/>
              </a:rPr>
              <a:t>1864</a:t>
            </a:r>
          </a:p>
          <a:p>
            <a:endParaRPr lang="hu-HU" dirty="0"/>
          </a:p>
        </p:txBody>
      </p:sp>
      <p:pic>
        <p:nvPicPr>
          <p:cNvPr id="14342" name="Picture 6" descr="Fájl:Ludwig-Förster-(186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3034438" cy="37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111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83568" y="548680"/>
            <a:ext cx="2536272" cy="1261884"/>
          </a:xfrm>
          <a:prstGeom prst="rect">
            <a:avLst/>
          </a:prstGeom>
        </p:spPr>
        <p:txBody>
          <a:bodyPr wrap="none">
            <a:spAutoFit/>
          </a:bodyPr>
          <a:lstStyle/>
          <a:p>
            <a:r>
              <a:rPr lang="hu-HU" sz="2000" b="1" dirty="0" smtClean="0">
                <a:latin typeface="Arial" panose="020B0604020202020204" pitchFamily="34" charset="0"/>
                <a:cs typeface="Arial" panose="020B0604020202020204" pitchFamily="34" charset="0"/>
              </a:rPr>
              <a:t>Bécsi </a:t>
            </a:r>
            <a:r>
              <a:rPr lang="hu-HU" sz="2000" b="1" dirty="0" err="1" smtClean="0">
                <a:latin typeface="Arial" panose="020B0604020202020204" pitchFamily="34" charset="0"/>
                <a:cs typeface="Arial" panose="020B0604020202020204" pitchFamily="34" charset="0"/>
              </a:rPr>
              <a:t>Theresianum</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1746</a:t>
            </a:r>
          </a:p>
          <a:p>
            <a:endParaRPr lang="hu-HU" dirty="0"/>
          </a:p>
          <a:p>
            <a:endParaRPr lang="hu-HU" dirty="0"/>
          </a:p>
        </p:txBody>
      </p:sp>
      <p:pic>
        <p:nvPicPr>
          <p:cNvPr id="9218" name="Picture 2" descr="Fájl: Theresianum 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428" y="1988840"/>
            <a:ext cx="9182053" cy="4889443"/>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6516216" y="548680"/>
            <a:ext cx="2351926" cy="1015663"/>
          </a:xfrm>
          <a:prstGeom prst="rect">
            <a:avLst/>
          </a:prstGeom>
          <a:noFill/>
        </p:spPr>
        <p:txBody>
          <a:bodyPr wrap="none" rtlCol="0">
            <a:spAutoFit/>
          </a:bodyPr>
          <a:lstStyle/>
          <a:p>
            <a:r>
              <a:rPr lang="hu-HU" sz="2000" b="1" dirty="0" smtClean="0">
                <a:latin typeface="Arial" panose="020B0604020202020204" pitchFamily="34" charset="0"/>
                <a:cs typeface="Arial" panose="020B0604020202020204" pitchFamily="34" charset="0"/>
              </a:rPr>
              <a:t>Festetics György</a:t>
            </a:r>
          </a:p>
          <a:p>
            <a:r>
              <a:rPr lang="hu-HU" sz="2000" b="1" dirty="0" err="1" smtClean="0">
                <a:latin typeface="Arial" panose="020B0604020202020204" pitchFamily="34" charset="0"/>
                <a:cs typeface="Arial" panose="020B0604020202020204" pitchFamily="34" charset="0"/>
              </a:rPr>
              <a:t>Szechenyi</a:t>
            </a:r>
            <a:r>
              <a:rPr lang="hu-HU" sz="2000" b="1" dirty="0" smtClean="0">
                <a:latin typeface="Arial" panose="020B0604020202020204" pitchFamily="34" charset="0"/>
                <a:cs typeface="Arial" panose="020B0604020202020204" pitchFamily="34" charset="0"/>
              </a:rPr>
              <a:t> Ferenc</a:t>
            </a:r>
          </a:p>
          <a:p>
            <a:r>
              <a:rPr lang="hu-HU" sz="2000" b="1" dirty="0" err="1" smtClean="0">
                <a:latin typeface="Arial" panose="020B0604020202020204" pitchFamily="34" charset="0"/>
                <a:cs typeface="Arial" panose="020B0604020202020204" pitchFamily="34" charset="0"/>
              </a:rPr>
              <a:t>Keglevich</a:t>
            </a:r>
            <a:r>
              <a:rPr lang="hu-HU" sz="2000" b="1" dirty="0" smtClean="0">
                <a:latin typeface="Arial" panose="020B0604020202020204" pitchFamily="34" charset="0"/>
                <a:cs typeface="Arial" panose="020B0604020202020204" pitchFamily="34" charset="0"/>
              </a:rPr>
              <a:t> János</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13070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130094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043" y="0"/>
            <a:ext cx="9180043" cy="6885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057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bagyinszki.eu/galleries/dohany_utcai_zsinagoga/image0002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76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422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ájl:Budapest - Dohány utcai Zsinagóga (3772122975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02934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9811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s://pestbuda.hu/gallery/2021_DCS/Febru%C3%A1r/doh%C3%A1nyutcai_zsinag%C3%B3ga_A%20zsinag%C3%B3ga%20bels%C5%91%20tere%2C%20j%C3%B3l%20l%C3%A1that%C3%B3%20a%20longitudin%C3%A1lis%20elrendez%C3%A9s.%20Fot%C3%B3%20Both%20Bal%C3%A1z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2536" y="0"/>
            <a:ext cx="10289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237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s://pestbuda.hu/gallery/2021_DCS/Febru%C3%A1r/doh%C3%A1nyutcai_zsinag%C3%B3ga_A%20zsinag%C3%B3ga%20bels%C5%91%20tere%2C%20k%C3%B6z%C3%A9pen%20a%20Feszl%20Frigyes%20%C3%A1ltal%20tervezett%20frigyszekr%C3%A9ny%20l%C3%A1that%C3%B3.%20Fot%C3%B3%20Both%20Bal%C3%A1zs.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35655"/>
            <a:ext cx="9196973" cy="699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0045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pestbuda.hu/gallery/2021_DCS/Febru%C3%A1r/doh%C3%A1ny%20utcai%20zsinag%C3%B3ga%20szim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4544" y="1"/>
            <a:ext cx="100610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5214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ájl:Dohány utcai zsinagóga, a frigyszekrény ajtaja.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520" y="-3175"/>
            <a:ext cx="9258632" cy="687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1255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pestbuda.hu/gallery/2021_DCS/Febru%C3%A1r/feszl_DSC0013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145" y="764704"/>
            <a:ext cx="9161916" cy="612882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78813" y="0"/>
            <a:ext cx="8805248" cy="830997"/>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 frigyszekrény tetején egy </a:t>
            </a:r>
            <a:r>
              <a:rPr lang="hu-HU" sz="2400" b="1" dirty="0">
                <a:solidFill>
                  <a:srgbClr val="FF0000"/>
                </a:solidFill>
                <a:latin typeface="Arial" panose="020B0604020202020204" pitchFamily="34" charset="0"/>
                <a:cs typeface="Arial" panose="020B0604020202020204" pitchFamily="34" charset="0"/>
              </a:rPr>
              <a:t>díszes kupola </a:t>
            </a:r>
            <a:r>
              <a:rPr lang="hu-HU" sz="2000" b="1" dirty="0">
                <a:latin typeface="Arial" panose="020B0604020202020204" pitchFamily="34" charset="0"/>
                <a:cs typeface="Arial" panose="020B0604020202020204" pitchFamily="34" charset="0"/>
              </a:rPr>
              <a:t>látható, </a:t>
            </a:r>
            <a:endParaRPr lang="hu-HU" sz="2000" b="1" dirty="0" smtClean="0">
              <a:latin typeface="Arial" panose="020B0604020202020204" pitchFamily="34" charset="0"/>
              <a:cs typeface="Arial" panose="020B0604020202020204" pitchFamily="34" charset="0"/>
            </a:endParaRPr>
          </a:p>
          <a:p>
            <a:r>
              <a:rPr lang="hu-HU" sz="2400" b="1" dirty="0" smtClean="0">
                <a:solidFill>
                  <a:srgbClr val="00B050"/>
                </a:solidFill>
                <a:latin typeface="Arial" panose="020B0604020202020204" pitchFamily="34" charset="0"/>
                <a:cs typeface="Arial" panose="020B0604020202020204" pitchFamily="34" charset="0"/>
              </a:rPr>
              <a:t>Feszl </a:t>
            </a:r>
            <a:r>
              <a:rPr lang="hu-HU" sz="2400" b="1" dirty="0">
                <a:solidFill>
                  <a:srgbClr val="00B050"/>
                </a:solidFill>
                <a:latin typeface="Arial" panose="020B0604020202020204" pitchFamily="34" charset="0"/>
                <a:cs typeface="Arial" panose="020B0604020202020204" pitchFamily="34" charset="0"/>
              </a:rPr>
              <a:t>Frigyes </a:t>
            </a:r>
            <a:r>
              <a:rPr lang="hu-HU" sz="2000" b="1" dirty="0">
                <a:latin typeface="Arial" panose="020B0604020202020204" pitchFamily="34" charset="0"/>
                <a:cs typeface="Arial" panose="020B0604020202020204" pitchFamily="34" charset="0"/>
              </a:rPr>
              <a:t>nevéhez fűződik (Fotó: Both Balázs/</a:t>
            </a:r>
            <a:r>
              <a:rPr lang="hu-HU" sz="2000" b="1" dirty="0" err="1">
                <a:latin typeface="Arial" panose="020B0604020202020204" pitchFamily="34" charset="0"/>
                <a:cs typeface="Arial" panose="020B0604020202020204" pitchFamily="34" charset="0"/>
              </a:rPr>
              <a:t>pestbuda.hu</a:t>
            </a:r>
            <a:r>
              <a:rPr lang="hu-HU" sz="2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785087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92583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églalap 1"/>
          <p:cNvSpPr/>
          <p:nvPr/>
        </p:nvSpPr>
        <p:spPr>
          <a:xfrm>
            <a:off x="179512" y="260648"/>
            <a:ext cx="9273949" cy="461665"/>
          </a:xfrm>
          <a:prstGeom prst="rect">
            <a:avLst/>
          </a:prstGeom>
        </p:spPr>
        <p:txBody>
          <a:bodyPr wrap="none">
            <a:spAutoFit/>
          </a:bodyPr>
          <a:lstStyle/>
          <a:p>
            <a:r>
              <a:rPr lang="hu-HU" sz="2400" b="1" dirty="0" err="1">
                <a:solidFill>
                  <a:srgbClr val="FF0000"/>
                </a:solidFill>
                <a:latin typeface="Arial" panose="020B0604020202020204" pitchFamily="34" charset="0"/>
                <a:cs typeface="Arial" panose="020B0604020202020204" pitchFamily="34" charset="0"/>
              </a:rPr>
              <a:t>Zichy-Ferraris-kastély</a:t>
            </a:r>
            <a:r>
              <a:rPr lang="hu-HU" sz="2000" b="1" dirty="0">
                <a:latin typeface="Arial" panose="020B0604020202020204" pitchFamily="34" charset="0"/>
                <a:cs typeface="Arial" panose="020B0604020202020204" pitchFamily="34" charset="0"/>
              </a:rPr>
              <a:t>, Oroszvár, 1840-44</a:t>
            </a:r>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 </a:t>
            </a:r>
            <a:r>
              <a:rPr lang="hu-HU" sz="2400" b="1" dirty="0">
                <a:solidFill>
                  <a:srgbClr val="92D050"/>
                </a:solidFill>
                <a:latin typeface="Arial" panose="020B0604020202020204" pitchFamily="34" charset="0"/>
                <a:cs typeface="Arial" panose="020B0604020202020204" pitchFamily="34" charset="0"/>
              </a:rPr>
              <a:t>Franz Beer </a:t>
            </a:r>
            <a:r>
              <a:rPr lang="hu-HU" sz="2000" b="1" dirty="0">
                <a:latin typeface="Arial" panose="020B0604020202020204" pitchFamily="34" charset="0"/>
                <a:cs typeface="Arial" panose="020B0604020202020204" pitchFamily="34" charset="0"/>
              </a:rPr>
              <a:t>bécsi építész </a:t>
            </a:r>
            <a:r>
              <a:rPr lang="hu-HU" sz="2000" b="1" dirty="0" smtClean="0">
                <a:latin typeface="Arial" panose="020B0604020202020204" pitchFamily="34" charset="0"/>
                <a:cs typeface="Arial" panose="020B0604020202020204" pitchFamily="34" charset="0"/>
              </a:rPr>
              <a:t> </a:t>
            </a:r>
            <a:endParaRPr lang="hu-H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8399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usovce 13 03.jpg"/>
          <p:cNvPicPr>
            <a:picLocks noChangeAspect="1"/>
          </p:cNvPicPr>
          <p:nvPr/>
        </p:nvPicPr>
        <p:blipFill>
          <a:blip r:embed="rId2"/>
          <a:srcRect/>
          <a:stretch>
            <a:fillRect/>
          </a:stretch>
        </p:blipFill>
        <p:spPr>
          <a:xfrm>
            <a:off x="-18434" y="-13825"/>
            <a:ext cx="9162434" cy="6871825"/>
          </a:xfrm>
          <a:prstGeom prst="rect">
            <a:avLst/>
          </a:prstGeom>
          <a:noFill/>
          <a:ln>
            <a:noFill/>
          </a:ln>
        </p:spPr>
      </p:pic>
    </p:spTree>
    <p:extLst>
      <p:ext uri="{BB962C8B-B14F-4D97-AF65-F5344CB8AC3E}">
        <p14:creationId xmlns:p14="http://schemas.microsoft.com/office/powerpoint/2010/main" val="2416255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ájl:Akademie der bildenden Künste (50403) IMG 166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778" y="-43883"/>
            <a:ext cx="9450692" cy="69018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ájl:Akademie der bildenden Künste 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236296" y="-70912"/>
            <a:ext cx="2201618" cy="2597054"/>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79512" y="260648"/>
            <a:ext cx="1440160" cy="1323439"/>
          </a:xfrm>
          <a:prstGeom prst="rect">
            <a:avLst/>
          </a:prstGeom>
        </p:spPr>
        <p:txBody>
          <a:bodyPr wrap="square">
            <a:spAutoFit/>
          </a:bodyPr>
          <a:lstStyle/>
          <a:p>
            <a:r>
              <a:rPr lang="hu-HU" sz="2000" b="1" dirty="0" smtClean="0">
                <a:latin typeface="Arial" panose="020B0604020202020204" pitchFamily="34" charset="0"/>
                <a:cs typeface="Arial" panose="020B0604020202020204" pitchFamily="34" charset="0"/>
              </a:rPr>
              <a:t>Pollack,</a:t>
            </a:r>
          </a:p>
          <a:p>
            <a:r>
              <a:rPr lang="hu-HU" sz="2000" b="1" dirty="0" smtClean="0">
                <a:latin typeface="Arial" panose="020B0604020202020204" pitchFamily="34" charset="0"/>
                <a:cs typeface="Arial" panose="020B0604020202020204" pitchFamily="34" charset="0"/>
              </a:rPr>
              <a:t>Schulek</a:t>
            </a:r>
            <a:r>
              <a:rPr lang="hu-HU" sz="2000" b="1"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Schulcz</a:t>
            </a:r>
            <a:r>
              <a:rPr lang="hu-HU" sz="2000" b="1" dirty="0">
                <a:latin typeface="Arial" panose="020B0604020202020204" pitchFamily="34" charset="0"/>
                <a:cs typeface="Arial" panose="020B0604020202020204" pitchFamily="34" charset="0"/>
              </a:rPr>
              <a:t> és Steindl</a:t>
            </a:r>
            <a:r>
              <a:rPr lang="hu-HU" dirty="0"/>
              <a:t> </a:t>
            </a:r>
          </a:p>
        </p:txBody>
      </p:sp>
      <p:sp>
        <p:nvSpPr>
          <p:cNvPr id="3" name="Téglalap 2"/>
          <p:cNvSpPr/>
          <p:nvPr/>
        </p:nvSpPr>
        <p:spPr>
          <a:xfrm>
            <a:off x="8098040" y="2636912"/>
            <a:ext cx="825867" cy="400110"/>
          </a:xfrm>
          <a:prstGeom prst="rect">
            <a:avLst/>
          </a:prstGeom>
        </p:spPr>
        <p:txBody>
          <a:bodyPr wrap="none">
            <a:spAutoFit/>
          </a:bodyPr>
          <a:lstStyle/>
          <a:p>
            <a:r>
              <a:rPr lang="hu-HU" sz="2000" b="1" dirty="0" smtClean="0">
                <a:latin typeface="Arial" panose="020B0604020202020204" pitchFamily="34" charset="0"/>
                <a:cs typeface="Arial" panose="020B0604020202020204" pitchFamily="34" charset="0"/>
              </a:rPr>
              <a:t>1692</a:t>
            </a:r>
            <a:r>
              <a:rPr lang="hu-HU" sz="2000" b="1" dirty="0">
                <a:latin typeface="Arial" panose="020B0604020202020204" pitchFamily="34" charset="0"/>
                <a:cs typeface="Arial" panose="020B0604020202020204" pitchFamily="34" charset="0"/>
              </a:rPr>
              <a:t> </a:t>
            </a:r>
          </a:p>
        </p:txBody>
      </p:sp>
      <p:sp>
        <p:nvSpPr>
          <p:cNvPr id="4" name="Szövegdoboz 3"/>
          <p:cNvSpPr txBox="1"/>
          <p:nvPr/>
        </p:nvSpPr>
        <p:spPr>
          <a:xfrm>
            <a:off x="1763688" y="260647"/>
            <a:ext cx="1595309" cy="1323439"/>
          </a:xfrm>
          <a:prstGeom prst="rect">
            <a:avLst/>
          </a:prstGeom>
          <a:noFill/>
        </p:spPr>
        <p:txBody>
          <a:bodyPr wrap="none" rtlCol="0">
            <a:spAutoFit/>
          </a:bodyPr>
          <a:lstStyle/>
          <a:p>
            <a:r>
              <a:rPr lang="hu-HU" sz="2000" b="1" dirty="0">
                <a:latin typeface="Arial" panose="020B0604020202020204" pitchFamily="34" charset="0"/>
                <a:cs typeface="Arial" panose="020B0604020202020204" pitchFamily="34" charset="0"/>
              </a:rPr>
              <a:t>Barabás,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Borsos</a:t>
            </a:r>
            <a:r>
              <a:rPr lang="hu-HU" sz="2000" b="1" dirty="0">
                <a:latin typeface="Arial" panose="020B0604020202020204" pitchFamily="34" charset="0"/>
                <a:cs typeface="Arial" panose="020B0604020202020204" pitchFamily="34" charset="0"/>
              </a:rPr>
              <a:t>,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Fadrusz </a:t>
            </a:r>
            <a:r>
              <a:rPr lang="hu-HU" sz="2000" b="1" dirty="0">
                <a:latin typeface="Arial" panose="020B0604020202020204" pitchFamily="34" charset="0"/>
                <a:cs typeface="Arial" panose="020B0604020202020204" pitchFamily="34" charset="0"/>
              </a:rPr>
              <a:t>és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Lotz </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0254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usovce kastiel02.jpg"/>
          <p:cNvPicPr>
            <a:picLocks noChangeAspect="1"/>
          </p:cNvPicPr>
          <p:nvPr/>
        </p:nvPicPr>
        <p:blipFill>
          <a:blip r:embed="rId2"/>
          <a:srcRect/>
          <a:stretch>
            <a:fillRect/>
          </a:stretch>
        </p:blipFill>
        <p:spPr>
          <a:xfrm>
            <a:off x="0" y="1"/>
            <a:ext cx="9144003" cy="6858000"/>
          </a:xfrm>
          <a:prstGeom prst="rect">
            <a:avLst/>
          </a:prstGeom>
          <a:noFill/>
          <a:ln>
            <a:noFill/>
          </a:ln>
        </p:spPr>
      </p:pic>
    </p:spTree>
    <p:extLst>
      <p:ext uri="{BB962C8B-B14F-4D97-AF65-F5344CB8AC3E}">
        <p14:creationId xmlns:p14="http://schemas.microsoft.com/office/powerpoint/2010/main" val="17539622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a7media.storage.googleapis.com/sites/default/files/styles/nagykep_large/s3/2020-10/kastiel_schodisko.jpg.webp?itok=xtmrfR7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3" name="AutoShape 4" descr="https://ma7media.storage.googleapis.com/sites/default/files/styles/nagykep_large/s3/2020-10/kastiel_schodisko.jpg.webp?itok=xtmrfR7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4101"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7140"/>
            <a:ext cx="9144000" cy="7030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01259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astiel_rytiersky_sa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600" y="-21450"/>
            <a:ext cx="9172600" cy="687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017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astiel_cerveny_salonik_0007_post_0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3506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35598"/>
            <a:ext cx="9540552" cy="690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26419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71489" y="0"/>
            <a:ext cx="5172511"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zövegdoboz 1"/>
          <p:cNvSpPr txBox="1"/>
          <p:nvPr/>
        </p:nvSpPr>
        <p:spPr>
          <a:xfrm>
            <a:off x="229759" y="836711"/>
            <a:ext cx="3741730" cy="2677656"/>
          </a:xfrm>
          <a:prstGeom prst="rect">
            <a:avLst/>
          </a:prstGeom>
          <a:noFill/>
        </p:spPr>
        <p:txBody>
          <a:bodyPr wrap="none" rtlCol="0">
            <a:spAutoFit/>
          </a:bodyPr>
          <a:lstStyle/>
          <a:p>
            <a:r>
              <a:rPr lang="hu-HU" sz="2400" b="1" dirty="0" smtClean="0">
                <a:solidFill>
                  <a:srgbClr val="00B050"/>
                </a:solidFill>
                <a:latin typeface="Arial" panose="020B0604020202020204" pitchFamily="34" charset="0"/>
                <a:cs typeface="Arial" panose="020B0604020202020204" pitchFamily="34" charset="0"/>
              </a:rPr>
              <a:t>Sir Francis Grant</a:t>
            </a:r>
          </a:p>
          <a:p>
            <a:r>
              <a:rPr lang="hu-HU" sz="2000" b="1" dirty="0" smtClean="0">
                <a:latin typeface="Arial" panose="020B0604020202020204" pitchFamily="34" charset="0"/>
                <a:cs typeface="Arial" panose="020B0604020202020204" pitchFamily="34" charset="0"/>
              </a:rPr>
              <a:t>(1803-1878)</a:t>
            </a:r>
          </a:p>
          <a:p>
            <a:r>
              <a:rPr lang="hu-HU" sz="2400" b="1" dirty="0">
                <a:solidFill>
                  <a:srgbClr val="FF0000"/>
                </a:solidFill>
                <a:latin typeface="Arial" panose="020B0604020202020204" pitchFamily="34" charset="0"/>
                <a:cs typeface="Arial" panose="020B0604020202020204" pitchFamily="34" charset="0"/>
              </a:rPr>
              <a:t>Lady Charlotte </a:t>
            </a:r>
            <a:r>
              <a:rPr lang="hu-HU" sz="2400" b="1" dirty="0" err="1" smtClean="0">
                <a:solidFill>
                  <a:srgbClr val="FF0000"/>
                </a:solidFill>
                <a:latin typeface="Arial" panose="020B0604020202020204" pitchFamily="34" charset="0"/>
                <a:cs typeface="Arial" panose="020B0604020202020204" pitchFamily="34" charset="0"/>
              </a:rPr>
              <a:t>Strachan</a:t>
            </a:r>
            <a:endParaRPr lang="hu-HU" sz="2400" b="1" dirty="0" smtClean="0">
              <a:solidFill>
                <a:srgbClr val="FF0000"/>
              </a:solidFill>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(1815-1851)</a:t>
            </a:r>
          </a:p>
          <a:p>
            <a:r>
              <a:rPr lang="hu-HU" sz="2000" b="1" dirty="0" smtClean="0">
                <a:latin typeface="Arial" panose="020B0604020202020204" pitchFamily="34" charset="0"/>
                <a:cs typeface="Arial" panose="020B0604020202020204" pitchFamily="34" charset="0"/>
              </a:rPr>
              <a:t>1840</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Szlovák Nemzeti Múzeum </a:t>
            </a:r>
            <a:endParaRPr lang="hu-HU" sz="2000" b="1" dirty="0" smtClean="0">
              <a:latin typeface="Arial" panose="020B0604020202020204" pitchFamily="34" charset="0"/>
              <a:cs typeface="Arial" panose="020B0604020202020204" pitchFamily="34" charset="0"/>
            </a:endParaRPr>
          </a:p>
          <a:p>
            <a:r>
              <a:rPr lang="hu-HU" sz="2000" b="1" dirty="0" err="1" smtClean="0">
                <a:latin typeface="Arial" panose="020B0604020202020204" pitchFamily="34" charset="0"/>
                <a:cs typeface="Arial" panose="020B0604020202020204" pitchFamily="34" charset="0"/>
              </a:rPr>
              <a:t>Betlér</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4837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332656"/>
            <a:ext cx="4714752" cy="3508653"/>
          </a:xfrm>
          <a:prstGeom prst="rect">
            <a:avLst/>
          </a:prstGeom>
        </p:spPr>
        <p:txBody>
          <a:bodyPr wrap="none">
            <a:spAutoFit/>
          </a:bodyPr>
          <a:lstStyle/>
          <a:p>
            <a:r>
              <a:rPr lang="hu-HU" sz="2400" b="1" dirty="0" err="1">
                <a:solidFill>
                  <a:srgbClr val="00B050"/>
                </a:solidFill>
                <a:latin typeface="Arial" panose="020B0604020202020204" pitchFamily="34" charset="0"/>
                <a:cs typeface="Arial" panose="020B0604020202020204" pitchFamily="34" charset="0"/>
              </a:rPr>
              <a:t>Koppay</a:t>
            </a:r>
            <a:r>
              <a:rPr lang="hu-HU" sz="2400" b="1" dirty="0">
                <a:solidFill>
                  <a:srgbClr val="00B050"/>
                </a:solidFill>
                <a:latin typeface="Arial" panose="020B0604020202020204" pitchFamily="34" charset="0"/>
                <a:cs typeface="Arial" panose="020B0604020202020204" pitchFamily="34" charset="0"/>
              </a:rPr>
              <a:t> József </a:t>
            </a:r>
            <a:endParaRPr lang="hu-HU" sz="2400" b="1" dirty="0" smtClean="0">
              <a:solidFill>
                <a:srgbClr val="00B050"/>
              </a:solidFill>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Bécs 1859 - </a:t>
            </a:r>
            <a:r>
              <a:rPr lang="hu-HU" sz="2000" b="1" dirty="0" err="1">
                <a:latin typeface="Arial" panose="020B0604020202020204" pitchFamily="34" charset="0"/>
                <a:cs typeface="Arial" panose="020B0604020202020204" pitchFamily="34" charset="0"/>
              </a:rPr>
              <a:t>Gastein</a:t>
            </a:r>
            <a:r>
              <a:rPr lang="hu-HU" sz="2000" b="1" dirty="0">
                <a:latin typeface="Arial" panose="020B0604020202020204" pitchFamily="34" charset="0"/>
                <a:cs typeface="Arial" panose="020B0604020202020204" pitchFamily="34" charset="0"/>
              </a:rPr>
              <a:t> 1927</a:t>
            </a:r>
            <a:r>
              <a:rPr lang="hu-HU" sz="2000" b="1" dirty="0" smtClean="0">
                <a:latin typeface="Arial" panose="020B0604020202020204" pitchFamily="34" charset="0"/>
                <a:cs typeface="Arial" panose="020B0604020202020204" pitchFamily="34" charset="0"/>
              </a:rPr>
              <a:t>)</a:t>
            </a:r>
          </a:p>
          <a:p>
            <a:r>
              <a:rPr lang="hu-HU" sz="2400" b="1" dirty="0">
                <a:solidFill>
                  <a:srgbClr val="FF0000"/>
                </a:solidFill>
                <a:latin typeface="Arial" panose="020B0604020202020204" pitchFamily="34" charset="0"/>
                <a:cs typeface="Arial" panose="020B0604020202020204" pitchFamily="34" charset="0"/>
              </a:rPr>
              <a:t>Stefánia belga királyi </a:t>
            </a:r>
            <a:r>
              <a:rPr lang="hu-HU" sz="2400" b="1" dirty="0" smtClean="0">
                <a:solidFill>
                  <a:srgbClr val="FF0000"/>
                </a:solidFill>
                <a:latin typeface="Arial" panose="020B0604020202020204" pitchFamily="34" charset="0"/>
                <a:cs typeface="Arial" panose="020B0604020202020204" pitchFamily="34" charset="0"/>
              </a:rPr>
              <a:t>hercegnő</a:t>
            </a:r>
          </a:p>
          <a:p>
            <a:r>
              <a:rPr lang="hu-HU" sz="2000" b="1" dirty="0">
                <a:latin typeface="Arial" panose="020B0604020202020204" pitchFamily="34" charset="0"/>
                <a:cs typeface="Arial" panose="020B0604020202020204" pitchFamily="34" charset="0"/>
              </a:rPr>
              <a:t>(1864-1945</a:t>
            </a:r>
            <a:r>
              <a:rPr lang="hu-HU" sz="2000" b="1" dirty="0" smtClean="0">
                <a:latin typeface="Arial" panose="020B0604020202020204" pitchFamily="34" charset="0"/>
                <a:cs typeface="Arial" panose="020B0604020202020204" pitchFamily="34" charset="0"/>
              </a:rPr>
              <a:t>)</a:t>
            </a:r>
          </a:p>
          <a:p>
            <a:r>
              <a:rPr lang="hu-HU" sz="2000" b="1" dirty="0">
                <a:latin typeface="Arial" panose="020B0604020202020204" pitchFamily="34" charset="0"/>
                <a:cs typeface="Arial" panose="020B0604020202020204" pitchFamily="34" charset="0"/>
              </a:rPr>
              <a:t>olaj, vászon</a:t>
            </a:r>
            <a:r>
              <a:rPr lang="hu-HU" sz="2000" b="1" dirty="0" smtClean="0">
                <a:latin typeface="Arial" panose="020B0604020202020204" pitchFamily="34" charset="0"/>
                <a:cs typeface="Arial" panose="020B0604020202020204" pitchFamily="34" charset="0"/>
              </a:rPr>
              <a:t>,</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188 x 103 </a:t>
            </a:r>
            <a:r>
              <a:rPr lang="hu-HU" sz="2000" b="1" dirty="0" smtClean="0">
                <a:latin typeface="Arial" panose="020B0604020202020204" pitchFamily="34" charset="0"/>
                <a:cs typeface="Arial" panose="020B0604020202020204" pitchFamily="34" charset="0"/>
              </a:rPr>
              <a:t>cm</a:t>
            </a:r>
          </a:p>
          <a:p>
            <a:r>
              <a:rPr lang="hu-HU" sz="2000" b="1" dirty="0">
                <a:latin typeface="Arial" panose="020B0604020202020204" pitchFamily="34" charset="0"/>
                <a:cs typeface="Arial" panose="020B0604020202020204" pitchFamily="34" charset="0"/>
              </a:rPr>
              <a:t>Pannonhalmi Bencés Főapátság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gyűjteménye</a:t>
            </a:r>
            <a:endParaRPr lang="hu-HU" sz="2000" b="1" dirty="0">
              <a:latin typeface="Arial" panose="020B0604020202020204" pitchFamily="34" charset="0"/>
              <a:cs typeface="Arial" panose="020B0604020202020204" pitchFamily="34" charset="0"/>
            </a:endParaRPr>
          </a:p>
          <a:p>
            <a:endParaRPr lang="hu-HU" dirty="0" smtClean="0"/>
          </a:p>
          <a:p>
            <a:endParaRPr lang="hu-HU" dirty="0"/>
          </a:p>
          <a:p>
            <a:endParaRPr lang="hu-HU" dirty="0"/>
          </a:p>
        </p:txBody>
      </p:sp>
      <p:pic>
        <p:nvPicPr>
          <p:cNvPr id="6146" name="Picture 2" descr="https://web.archive.org/web/20070318011633im_/http:/collections.osb.hu/kepek/nagy/fest03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52120" y="-58102"/>
            <a:ext cx="3491880" cy="691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9764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ichy-kastÃ©ly - SomlÅszÅlÅs - KASTELYOK.COM"/>
          <p:cNvPicPr>
            <a:picLocks noChangeAspect="1"/>
          </p:cNvPicPr>
          <p:nvPr/>
        </p:nvPicPr>
        <p:blipFill>
          <a:blip r:embed="rId2"/>
          <a:srcRect/>
          <a:stretch>
            <a:fillRect/>
          </a:stretch>
        </p:blipFill>
        <p:spPr>
          <a:xfrm>
            <a:off x="-396547" y="-441710"/>
            <a:ext cx="9753603" cy="7315200"/>
          </a:xfrm>
          <a:prstGeom prst="rect">
            <a:avLst/>
          </a:prstGeom>
          <a:noFill/>
          <a:ln>
            <a:noFill/>
          </a:ln>
        </p:spPr>
      </p:pic>
      <p:sp>
        <p:nvSpPr>
          <p:cNvPr id="3" name="Téglalap 2"/>
          <p:cNvSpPr/>
          <p:nvPr/>
        </p:nvSpPr>
        <p:spPr>
          <a:xfrm>
            <a:off x="251520" y="476672"/>
            <a:ext cx="4184159" cy="1200329"/>
          </a:xfrm>
          <a:prstGeom prst="rect">
            <a:avLst/>
          </a:prstGeom>
        </p:spPr>
        <p:txBody>
          <a:bodyPr wrap="none">
            <a:spAutoFit/>
          </a:bodyPr>
          <a:lstStyle/>
          <a:p>
            <a:pPr lvl="0">
              <a:defRPr sz="1800" b="0" i="0" u="none" strike="noStrike" kern="0" cap="none" spc="0" baseline="0">
                <a:solidFill>
                  <a:srgbClr val="000000"/>
                </a:solidFill>
                <a:uFillTx/>
              </a:defRPr>
            </a:pPr>
            <a:r>
              <a:rPr lang="hu-HU" sz="2400" b="1" dirty="0" err="1">
                <a:solidFill>
                  <a:srgbClr val="FF0000"/>
                </a:solidFill>
                <a:latin typeface="Arial" pitchFamily="34"/>
                <a:cs typeface="Arial" pitchFamily="34"/>
              </a:rPr>
              <a:t>Somlőszőlős</a:t>
            </a:r>
            <a:r>
              <a:rPr lang="hu-HU" sz="2400" b="1" dirty="0">
                <a:solidFill>
                  <a:srgbClr val="FF0000"/>
                </a:solidFill>
                <a:latin typeface="Arial" pitchFamily="34"/>
                <a:cs typeface="Arial" pitchFamily="34"/>
              </a:rPr>
              <a:t> </a:t>
            </a:r>
            <a:r>
              <a:rPr lang="hu-HU" sz="2400" b="1" dirty="0" smtClean="0">
                <a:solidFill>
                  <a:srgbClr val="FF0000"/>
                </a:solidFill>
                <a:latin typeface="Arial" pitchFamily="34"/>
                <a:cs typeface="Arial" pitchFamily="34"/>
              </a:rPr>
              <a:t>Zichy kastély </a:t>
            </a:r>
          </a:p>
          <a:p>
            <a:pPr lvl="0">
              <a:defRPr sz="1800" b="0" i="0" u="none" strike="noStrike" kern="0" cap="none" spc="0" baseline="0">
                <a:solidFill>
                  <a:srgbClr val="000000"/>
                </a:solidFill>
                <a:uFillTx/>
              </a:defRPr>
            </a:pPr>
            <a:r>
              <a:rPr lang="hu-HU" sz="2400" b="1" dirty="0" smtClean="0">
                <a:solidFill>
                  <a:srgbClr val="FF0000"/>
                </a:solidFill>
                <a:latin typeface="Arial" pitchFamily="34"/>
                <a:cs typeface="Arial" pitchFamily="34"/>
              </a:rPr>
              <a:t>Veszprém megye </a:t>
            </a:r>
          </a:p>
          <a:p>
            <a:pPr lvl="0">
              <a:defRPr sz="1800" b="0" i="0" u="none" strike="noStrike" kern="0" cap="none" spc="0" baseline="0">
                <a:solidFill>
                  <a:srgbClr val="000000"/>
                </a:solidFill>
                <a:uFillTx/>
              </a:defRPr>
            </a:pPr>
            <a:r>
              <a:rPr lang="hu-HU" sz="2400" b="1" dirty="0" err="1" smtClean="0">
                <a:solidFill>
                  <a:srgbClr val="00B050"/>
                </a:solidFill>
                <a:latin typeface="Arial" pitchFamily="34"/>
                <a:cs typeface="Arial" pitchFamily="34"/>
              </a:rPr>
              <a:t>Voyta</a:t>
            </a:r>
            <a:r>
              <a:rPr lang="hu-HU" sz="2400" b="1" dirty="0" smtClean="0">
                <a:solidFill>
                  <a:srgbClr val="00B050"/>
                </a:solidFill>
                <a:latin typeface="Arial" pitchFamily="34"/>
                <a:cs typeface="Arial" pitchFamily="34"/>
              </a:rPr>
              <a:t> Adolf </a:t>
            </a:r>
            <a:r>
              <a:rPr lang="hu-HU" sz="2000" b="1" dirty="0" smtClean="0">
                <a:latin typeface="Arial" pitchFamily="34"/>
                <a:cs typeface="Arial" pitchFamily="34"/>
              </a:rPr>
              <a:t>(1834-1923) </a:t>
            </a:r>
            <a:endParaRPr lang="hu-HU" sz="2000" b="1" dirty="0">
              <a:latin typeface="Arial" pitchFamily="34"/>
              <a:cs typeface="Arial" pitchFamily="34"/>
            </a:endParaRPr>
          </a:p>
        </p:txBody>
      </p:sp>
    </p:spTree>
    <p:extLst>
      <p:ext uri="{BB962C8B-B14F-4D97-AF65-F5344CB8AC3E}">
        <p14:creationId xmlns:p14="http://schemas.microsoft.com/office/powerpoint/2010/main" val="1996043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 kastély oldalsó része mintha egy bástya len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56285"/>
            <a:ext cx="9205410" cy="6914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2089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amultemlekei.hu/wp-content/uploads/2021/04/amultemlekei-somloszolos-zichy-kastely-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7704" y="0"/>
            <a:ext cx="51511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2314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taj-kert.blog.hu/media/image/M%C3%BCnchen201009%20(7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p:cNvSpPr/>
          <p:nvPr/>
        </p:nvSpPr>
        <p:spPr>
          <a:xfrm>
            <a:off x="292238" y="548680"/>
            <a:ext cx="2682145" cy="1200329"/>
          </a:xfrm>
          <a:prstGeom prst="rect">
            <a:avLst/>
          </a:prstGeom>
        </p:spPr>
        <p:txBody>
          <a:bodyPr wrap="none">
            <a:spAutoFit/>
          </a:bodyPr>
          <a:lstStyle/>
          <a:p>
            <a:pPr>
              <a:spcBef>
                <a:spcPct val="0"/>
              </a:spcBef>
            </a:pPr>
            <a:r>
              <a:rPr lang="hu-HU" altLang="hu-HU" sz="2400" b="1" dirty="0" smtClean="0">
                <a:solidFill>
                  <a:schemeClr val="bg1"/>
                </a:solidFill>
                <a:latin typeface="Arial" charset="0"/>
              </a:rPr>
              <a:t>Müncheni </a:t>
            </a:r>
          </a:p>
          <a:p>
            <a:pPr>
              <a:spcBef>
                <a:spcPct val="0"/>
              </a:spcBef>
            </a:pPr>
            <a:r>
              <a:rPr lang="hu-HU" altLang="hu-HU" sz="2400" b="1" dirty="0" smtClean="0">
                <a:solidFill>
                  <a:schemeClr val="bg1"/>
                </a:solidFill>
                <a:latin typeface="Arial" charset="0"/>
              </a:rPr>
              <a:t>Képzőművészeti </a:t>
            </a:r>
          </a:p>
          <a:p>
            <a:pPr>
              <a:spcBef>
                <a:spcPct val="0"/>
              </a:spcBef>
            </a:pPr>
            <a:r>
              <a:rPr lang="hu-HU" altLang="hu-HU" sz="2400" b="1" dirty="0" smtClean="0">
                <a:solidFill>
                  <a:schemeClr val="bg1"/>
                </a:solidFill>
                <a:latin typeface="Arial" charset="0"/>
              </a:rPr>
              <a:t>Akadémia</a:t>
            </a:r>
            <a:endParaRPr lang="hu-HU" altLang="hu-HU" sz="2400" b="1" dirty="0">
              <a:solidFill>
                <a:schemeClr val="bg1"/>
              </a:solidFill>
              <a:latin typeface="Arial" charset="0"/>
            </a:endParaRPr>
          </a:p>
        </p:txBody>
      </p:sp>
      <p:sp>
        <p:nvSpPr>
          <p:cNvPr id="4" name="Szövegdoboz 3"/>
          <p:cNvSpPr txBox="1"/>
          <p:nvPr/>
        </p:nvSpPr>
        <p:spPr>
          <a:xfrm>
            <a:off x="6876256" y="687179"/>
            <a:ext cx="1686680" cy="461665"/>
          </a:xfrm>
          <a:prstGeom prst="rect">
            <a:avLst/>
          </a:prstGeom>
          <a:noFill/>
        </p:spPr>
        <p:txBody>
          <a:bodyPr wrap="none" rtlCol="0">
            <a:spAutoFit/>
          </a:bodyPr>
          <a:lstStyle/>
          <a:p>
            <a:r>
              <a:rPr lang="hu-HU" sz="2400" b="1" dirty="0" smtClean="0">
                <a:solidFill>
                  <a:schemeClr val="bg1"/>
                </a:solidFill>
                <a:latin typeface="Arial" panose="020B0604020202020204" pitchFamily="34" charset="0"/>
                <a:cs typeface="Arial" panose="020B0604020202020204" pitchFamily="34" charset="0"/>
              </a:rPr>
              <a:t>Ybl, Feszl,</a:t>
            </a:r>
            <a:endParaRPr lang="hu-HU"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11785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amultemlekei.hu/wp-content/uploads/2021/04/amultemlekei-somloszolos-zichy-kastely-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55876" y="4002"/>
            <a:ext cx="5136403" cy="683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789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ájl:Zichy-kastély madártávlatbó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7768" y="0"/>
            <a:ext cx="10339068" cy="6892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5186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ájl:Veľké Uherce (Nagyugróc) - Thonetovský kaštieľ.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986567"/>
            <a:ext cx="9144000" cy="489204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67544" y="476672"/>
            <a:ext cx="5623271" cy="830997"/>
          </a:xfrm>
          <a:prstGeom prst="rect">
            <a:avLst/>
          </a:prstGeom>
        </p:spPr>
        <p:txBody>
          <a:bodyPr wrap="none">
            <a:spAutoFit/>
          </a:bodyPr>
          <a:lstStyle/>
          <a:p>
            <a:r>
              <a:rPr lang="hu-HU" sz="2400" b="1" dirty="0" err="1">
                <a:solidFill>
                  <a:srgbClr val="FF0000"/>
                </a:solidFill>
                <a:latin typeface="Arial" panose="020B0604020202020204" pitchFamily="34" charset="0"/>
                <a:cs typeface="Arial" panose="020B0604020202020204" pitchFamily="34" charset="0"/>
              </a:rPr>
              <a:t>Keglevich-kastély</a:t>
            </a:r>
            <a:r>
              <a:rPr lang="hu-HU" sz="2400" b="1" dirty="0">
                <a:solidFill>
                  <a:srgbClr val="FF0000"/>
                </a:solidFill>
                <a:latin typeface="Arial" panose="020B0604020202020204" pitchFamily="34" charset="0"/>
                <a:cs typeface="Arial" panose="020B0604020202020204" pitchFamily="34" charset="0"/>
              </a:rPr>
              <a:t>, </a:t>
            </a:r>
            <a:r>
              <a:rPr lang="hu-HU" sz="2400" b="1" dirty="0" err="1">
                <a:solidFill>
                  <a:srgbClr val="FF0000"/>
                </a:solidFill>
                <a:latin typeface="Arial" panose="020B0604020202020204" pitchFamily="34" charset="0"/>
                <a:cs typeface="Arial" panose="020B0604020202020204" pitchFamily="34" charset="0"/>
              </a:rPr>
              <a:t>Nagyugróc</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1844-50</a:t>
            </a:r>
          </a:p>
          <a:p>
            <a:r>
              <a:rPr lang="hu-HU" sz="2400" b="1" dirty="0" err="1" smtClean="0">
                <a:solidFill>
                  <a:srgbClr val="00B050"/>
                </a:solidFill>
                <a:latin typeface="Arial" panose="020B0604020202020204" pitchFamily="34" charset="0"/>
                <a:cs typeface="Arial" panose="020B0604020202020204" pitchFamily="34" charset="0"/>
              </a:rPr>
              <a:t>Alois</a:t>
            </a:r>
            <a:r>
              <a:rPr lang="hu-HU" sz="2400" b="1" dirty="0" smtClean="0">
                <a:solidFill>
                  <a:srgbClr val="00B050"/>
                </a:solidFill>
                <a:latin typeface="Arial" panose="020B0604020202020204" pitchFamily="34" charset="0"/>
                <a:cs typeface="Arial" panose="020B0604020202020204" pitchFamily="34" charset="0"/>
              </a:rPr>
              <a:t> </a:t>
            </a:r>
            <a:r>
              <a:rPr lang="hu-HU" sz="2400" b="1" dirty="0" err="1" smtClean="0">
                <a:solidFill>
                  <a:srgbClr val="00B050"/>
                </a:solidFill>
                <a:latin typeface="Arial" panose="020B0604020202020204" pitchFamily="34" charset="0"/>
                <a:cs typeface="Arial" panose="020B0604020202020204" pitchFamily="34" charset="0"/>
              </a:rPr>
              <a:t>Pichl</a:t>
            </a:r>
            <a:r>
              <a:rPr lang="hu-HU" sz="2400" b="1" dirty="0" smtClean="0">
                <a:solidFill>
                  <a:srgbClr val="00B050"/>
                </a:solidFill>
                <a:latin typeface="Arial" panose="020B0604020202020204" pitchFamily="34" charset="0"/>
                <a:cs typeface="Arial" panose="020B0604020202020204" pitchFamily="34" charset="0"/>
              </a:rPr>
              <a:t> (1782-1856</a:t>
            </a:r>
            <a:r>
              <a:rPr lang="hu-HU" sz="2000" b="1" dirty="0" smtClean="0">
                <a:latin typeface="Arial" panose="020B0604020202020204" pitchFamily="34" charset="0"/>
                <a:cs typeface="Arial" panose="020B0604020202020204" pitchFamily="34" charset="0"/>
              </a:rPr>
              <a:t>)</a:t>
            </a:r>
            <a:endParaRPr lang="hu-HU" dirty="0"/>
          </a:p>
        </p:txBody>
      </p:sp>
    </p:spTree>
    <p:extLst>
      <p:ext uri="{BB962C8B-B14F-4D97-AF65-F5344CB8AC3E}">
        <p14:creationId xmlns:p14="http://schemas.microsoft.com/office/powerpoint/2010/main" val="2211308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bagyinszki.eu/galleries/nagyugroc_zay_keglevich_varkastely/image0000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762566" y="0"/>
            <a:ext cx="640737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928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bagyinszki.eu/galleries/nagyugroc_zay_keglevich_varkastely/image0000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4009" y="-12217"/>
            <a:ext cx="4499992" cy="6870217"/>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s://bagyinszki.eu/galleries/nagyugroc_zay_keglevich_varkastely/image0000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45487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9746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3528" y="404664"/>
            <a:ext cx="3830826"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églalap 1"/>
          <p:cNvSpPr/>
          <p:nvPr/>
        </p:nvSpPr>
        <p:spPr>
          <a:xfrm>
            <a:off x="307544" y="5389984"/>
            <a:ext cx="4572000" cy="1477328"/>
          </a:xfrm>
          <a:prstGeom prst="rect">
            <a:avLst/>
          </a:prstGeom>
        </p:spPr>
        <p:txBody>
          <a:bodyPr>
            <a:spAutoFit/>
          </a:bodyPr>
          <a:lstStyle/>
          <a:p>
            <a:r>
              <a:rPr lang="hu-HU" dirty="0">
                <a:hlinkClick r:id="rId3"/>
              </a:rPr>
              <a:t>https://</a:t>
            </a:r>
            <a:r>
              <a:rPr lang="hu-HU" dirty="0" smtClean="0">
                <a:hlinkClick r:id="rId3"/>
              </a:rPr>
              <a:t>www.artnet.fr/artistes/jozsef-borsos/gr%c3%b3f-keglevich-j%c3%a1nos-nepomuk-arck%c3%a9pe-1786-1856-ZlnnmoRnOJwuLS9RovyMxA2</a:t>
            </a:r>
            <a:endParaRPr lang="hu-HU" dirty="0" smtClean="0"/>
          </a:p>
          <a:p>
            <a:endParaRPr lang="hu-HU" dirty="0"/>
          </a:p>
        </p:txBody>
      </p:sp>
      <p:pic>
        <p:nvPicPr>
          <p:cNvPr id="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095514" y="106680"/>
            <a:ext cx="5025646" cy="6751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églalap 2"/>
          <p:cNvSpPr/>
          <p:nvPr/>
        </p:nvSpPr>
        <p:spPr>
          <a:xfrm>
            <a:off x="323528" y="3752166"/>
            <a:ext cx="3771986" cy="1477328"/>
          </a:xfrm>
          <a:prstGeom prst="rect">
            <a:avLst/>
          </a:prstGeom>
        </p:spPr>
        <p:txBody>
          <a:bodyPr wrap="square">
            <a:spAutoFit/>
          </a:bodyPr>
          <a:lstStyle/>
          <a:p>
            <a:r>
              <a:rPr lang="hu-HU" dirty="0">
                <a:latin typeface="Arial" panose="020B0604020202020204" pitchFamily="34" charset="0"/>
                <a:cs typeface="Arial" panose="020B0604020202020204" pitchFamily="34" charset="0"/>
              </a:rPr>
              <a:t>A palotából </a:t>
            </a:r>
            <a:r>
              <a:rPr lang="hu-HU" dirty="0" err="1" smtClean="0">
                <a:latin typeface="Arial" panose="020B0604020202020204" pitchFamily="34" charset="0"/>
                <a:cs typeface="Arial" panose="020B0604020202020204" pitchFamily="34" charset="0"/>
              </a:rPr>
              <a:t>nyíilik</a:t>
            </a:r>
            <a:r>
              <a:rPr lang="hu-HU" dirty="0" smtClean="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egy ajtó a grófné nappali teremébe. A nappali terem után következik a grófné </a:t>
            </a:r>
            <a:r>
              <a:rPr lang="hu-HU" dirty="0" smtClean="0">
                <a:latin typeface="Arial" panose="020B0604020202020204" pitchFamily="34" charset="0"/>
                <a:cs typeface="Arial" panose="020B0604020202020204" pitchFamily="34" charset="0"/>
              </a:rPr>
              <a:t>írószobája</a:t>
            </a:r>
            <a:r>
              <a:rPr lang="hu-HU" dirty="0">
                <a:latin typeface="Arial" panose="020B0604020202020204" pitchFamily="34" charset="0"/>
                <a:cs typeface="Arial" panose="020B0604020202020204" pitchFamily="34" charset="0"/>
              </a:rPr>
              <a:t>; a gróf remek </a:t>
            </a:r>
            <a:r>
              <a:rPr lang="hu-HU" dirty="0" err="1">
                <a:latin typeface="Arial" panose="020B0604020202020204" pitchFamily="34" charset="0"/>
                <a:cs typeface="Arial" panose="020B0604020202020204" pitchFamily="34" charset="0"/>
              </a:rPr>
              <a:t>arczképe</a:t>
            </a:r>
            <a:r>
              <a:rPr lang="hu-HU" dirty="0">
                <a:latin typeface="Arial" panose="020B0604020202020204" pitchFamily="34" charset="0"/>
                <a:cs typeface="Arial" panose="020B0604020202020204" pitchFamily="34" charset="0"/>
              </a:rPr>
              <a:t> Borsostól</a:t>
            </a:r>
            <a:r>
              <a:rPr lang="hu-HU" dirty="0" smtClean="0">
                <a:latin typeface="Arial" panose="020B0604020202020204" pitchFamily="34" charset="0"/>
                <a:cs typeface="Arial" panose="020B0604020202020204" pitchFamily="34" charset="0"/>
              </a:rPr>
              <a:t>./1854 leírás/</a:t>
            </a:r>
            <a:endParaRPr lang="hu-H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40357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891720" y="-1207135"/>
            <a:ext cx="7360561" cy="9144000"/>
          </a:xfrm>
          <a:prstGeom prst="rect">
            <a:avLst/>
          </a:prstGeom>
        </p:spPr>
      </p:pic>
      <p:sp>
        <p:nvSpPr>
          <p:cNvPr id="3" name="Téglalap 2"/>
          <p:cNvSpPr/>
          <p:nvPr/>
        </p:nvSpPr>
        <p:spPr>
          <a:xfrm>
            <a:off x="1043608" y="1340768"/>
            <a:ext cx="4908716" cy="461665"/>
          </a:xfrm>
          <a:prstGeom prst="rect">
            <a:avLst/>
          </a:prstGeom>
        </p:spPr>
        <p:txBody>
          <a:bodyPr wrap="none">
            <a:spAutoFit/>
          </a:bodyPr>
          <a:lstStyle/>
          <a:p>
            <a:r>
              <a:rPr lang="hu-HU" sz="2400" b="1" dirty="0">
                <a:solidFill>
                  <a:srgbClr val="FF0000"/>
                </a:solidFill>
                <a:latin typeface="Arial" panose="020B0604020202020204" pitchFamily="34" charset="0"/>
                <a:cs typeface="Arial" panose="020B0604020202020204" pitchFamily="34" charset="0"/>
              </a:rPr>
              <a:t>martonvásári Brunszvik-kastély </a:t>
            </a:r>
            <a:endParaRPr lang="hu-HU"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52355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ájl:Bajmoc vá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544" y="-6696"/>
            <a:ext cx="9468544" cy="686469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755576" y="836712"/>
            <a:ext cx="3741730" cy="830997"/>
          </a:xfrm>
          <a:prstGeom prst="rect">
            <a:avLst/>
          </a:prstGeom>
        </p:spPr>
        <p:txBody>
          <a:bodyPr wrap="none">
            <a:spAutoFit/>
          </a:bodyPr>
          <a:lstStyle/>
          <a:p>
            <a:r>
              <a:rPr lang="hu-HU" sz="2400" b="1" dirty="0">
                <a:solidFill>
                  <a:srgbClr val="FF0000"/>
                </a:solidFill>
                <a:latin typeface="Arial" panose="020B0604020202020204" pitchFamily="34" charset="0"/>
                <a:cs typeface="Arial" panose="020B0604020202020204" pitchFamily="34" charset="0"/>
              </a:rPr>
              <a:t>Bajmóc </a:t>
            </a:r>
            <a:r>
              <a:rPr lang="hu-HU" sz="2400" b="1" dirty="0" smtClean="0">
                <a:solidFill>
                  <a:srgbClr val="FF0000"/>
                </a:solidFill>
                <a:latin typeface="Arial" panose="020B0604020202020204" pitchFamily="34" charset="0"/>
                <a:cs typeface="Arial" panose="020B0604020202020204" pitchFamily="34" charset="0"/>
              </a:rPr>
              <a:t>vára</a:t>
            </a:r>
          </a:p>
          <a:p>
            <a:r>
              <a:rPr lang="hu-HU" sz="2400" b="1" dirty="0">
                <a:solidFill>
                  <a:srgbClr val="92D050"/>
                </a:solidFill>
                <a:latin typeface="Arial" panose="020B0604020202020204" pitchFamily="34" charset="0"/>
                <a:cs typeface="Arial" panose="020B0604020202020204" pitchFamily="34" charset="0"/>
              </a:rPr>
              <a:t>Hubert József </a:t>
            </a:r>
            <a:r>
              <a:rPr lang="hu-HU" sz="2000" b="1" dirty="0">
                <a:latin typeface="Arial" panose="020B0604020202020204" pitchFamily="34" charset="0"/>
                <a:cs typeface="Arial" panose="020B0604020202020204" pitchFamily="34" charset="0"/>
              </a:rPr>
              <a:t>(1846-1916</a:t>
            </a:r>
            <a:r>
              <a:rPr lang="hu-HU" b="1" dirty="0"/>
              <a:t>)</a:t>
            </a:r>
            <a:r>
              <a:rPr lang="hu-HU" dirty="0"/>
              <a:t> </a:t>
            </a:r>
          </a:p>
        </p:txBody>
      </p:sp>
    </p:spTree>
    <p:extLst>
      <p:ext uri="{BB962C8B-B14F-4D97-AF65-F5344CB8AC3E}">
        <p14:creationId xmlns:p14="http://schemas.microsoft.com/office/powerpoint/2010/main" val="37500902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Ismeretlen tervező!, Pogány Móric | Schachtner-ház, Budapest | Kitervezte.h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347" y="764704"/>
            <a:ext cx="9174348" cy="609329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403648" y="188640"/>
            <a:ext cx="4572000" cy="1200329"/>
          </a:xfrm>
          <a:prstGeom prst="rect">
            <a:avLst/>
          </a:prstGeom>
        </p:spPr>
        <p:txBody>
          <a:bodyPr>
            <a:spAutoFit/>
          </a:bodyPr>
          <a:lstStyle/>
          <a:p>
            <a:r>
              <a:rPr lang="hu-HU" sz="2400" b="1" dirty="0" err="1">
                <a:solidFill>
                  <a:srgbClr val="FF0000"/>
                </a:solidFill>
                <a:latin typeface="Arial" panose="020B0604020202020204" pitchFamily="34" charset="0"/>
                <a:cs typeface="Arial" panose="020B0604020202020204" pitchFamily="34" charset="0"/>
              </a:rPr>
              <a:t>Schachtner-ház</a:t>
            </a:r>
            <a:r>
              <a:rPr lang="hu-HU" sz="2400" b="1" dirty="0">
                <a:solidFill>
                  <a:srgbClr val="FF0000"/>
                </a:solidFill>
                <a:latin typeface="Arial" panose="020B0604020202020204" pitchFamily="34" charset="0"/>
                <a:cs typeface="Arial" panose="020B0604020202020204" pitchFamily="34" charset="0"/>
              </a:rPr>
              <a:t>, Budapest, Városmajor utca 24.</a:t>
            </a:r>
          </a:p>
          <a:p>
            <a:r>
              <a:rPr lang="hu-HU" sz="2400" b="1" dirty="0">
                <a:latin typeface="Arial" panose="020B0604020202020204" pitchFamily="34" charset="0"/>
                <a:cs typeface="Arial" panose="020B0604020202020204" pitchFamily="34" charset="0"/>
              </a:rPr>
              <a:t>1847</a:t>
            </a:r>
          </a:p>
        </p:txBody>
      </p:sp>
    </p:spTree>
    <p:extLst>
      <p:ext uri="{BB962C8B-B14F-4D97-AF65-F5344CB8AC3E}">
        <p14:creationId xmlns:p14="http://schemas.microsoft.com/office/powerpoint/2010/main" val="19102177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Ismeretlen tervező!, Pogány Móric | Schachtner-ház, Budapest | Kitervezte.h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4544" y="0"/>
            <a:ext cx="5153891" cy="6871855"/>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descr="!Ismeretlen tervező!, Pogány Móric | Schachtner-ház, Budapest | Kitervezte.h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39952" y="-13855"/>
            <a:ext cx="5153891" cy="6871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736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ájl:Bauakademie Schinkel (Eduard Gaertn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1588"/>
            <a:ext cx="867568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églalap 2"/>
          <p:cNvSpPr/>
          <p:nvPr/>
        </p:nvSpPr>
        <p:spPr>
          <a:xfrm>
            <a:off x="468313" y="27355"/>
            <a:ext cx="4572000" cy="1938992"/>
          </a:xfrm>
          <a:prstGeom prst="rect">
            <a:avLst/>
          </a:prstGeom>
        </p:spPr>
        <p:txBody>
          <a:bodyPr>
            <a:spAutoFit/>
          </a:bodyPr>
          <a:lstStyle/>
          <a:p>
            <a:r>
              <a:rPr lang="hu-HU" altLang="hu-HU" sz="2000" b="1" dirty="0" smtClean="0">
                <a:solidFill>
                  <a:srgbClr val="FF0000"/>
                </a:solidFill>
                <a:latin typeface="Arial" charset="0"/>
              </a:rPr>
              <a:t>Berliner </a:t>
            </a:r>
            <a:r>
              <a:rPr lang="hu-HU" altLang="hu-HU" sz="2000" b="1" dirty="0" err="1" smtClean="0">
                <a:solidFill>
                  <a:srgbClr val="FF0000"/>
                </a:solidFill>
                <a:latin typeface="Arial" charset="0"/>
              </a:rPr>
              <a:t>Bauakademie</a:t>
            </a:r>
            <a:endParaRPr lang="hu-HU" altLang="hu-HU" sz="2000" b="1" dirty="0" smtClean="0">
              <a:latin typeface="Arial" charset="0"/>
            </a:endParaRPr>
          </a:p>
          <a:p>
            <a:r>
              <a:rPr lang="hu-HU" altLang="hu-HU" sz="2000" b="1" dirty="0" smtClean="0">
                <a:latin typeface="Arial" charset="0"/>
              </a:rPr>
              <a:t>1799. március 18-án alapította</a:t>
            </a:r>
          </a:p>
          <a:p>
            <a:r>
              <a:rPr lang="hu-HU" altLang="hu-HU" sz="2000" b="1" dirty="0" smtClean="0">
                <a:latin typeface="Arial" charset="0"/>
              </a:rPr>
              <a:t> III. Frigyes Vilmos király</a:t>
            </a:r>
          </a:p>
          <a:p>
            <a:r>
              <a:rPr lang="hu-HU" altLang="hu-HU" sz="2000" b="1" dirty="0" smtClean="0">
                <a:latin typeface="Arial" charset="0"/>
              </a:rPr>
              <a:t>1832 és 1836 között épült </a:t>
            </a:r>
          </a:p>
          <a:p>
            <a:r>
              <a:rPr lang="hu-HU" altLang="hu-HU" sz="2000" b="1" dirty="0" smtClean="0">
                <a:solidFill>
                  <a:srgbClr val="00B050"/>
                </a:solidFill>
                <a:latin typeface="Arial" charset="0"/>
              </a:rPr>
              <a:t>Karl Friedrich</a:t>
            </a:r>
            <a:r>
              <a:rPr lang="hu-HU" altLang="hu-HU" sz="2000" dirty="0" smtClean="0">
                <a:solidFill>
                  <a:srgbClr val="00B050"/>
                </a:solidFill>
                <a:latin typeface="Arial" charset="0"/>
              </a:rPr>
              <a:t> </a:t>
            </a:r>
            <a:r>
              <a:rPr lang="hu-HU" altLang="hu-HU" sz="2000" b="1" dirty="0" err="1" smtClean="0">
                <a:solidFill>
                  <a:srgbClr val="00B050"/>
                </a:solidFill>
                <a:latin typeface="Arial" charset="0"/>
              </a:rPr>
              <a:t>Schinkel</a:t>
            </a:r>
            <a:r>
              <a:rPr lang="hu-HU" altLang="hu-HU" sz="2000" b="1" dirty="0" smtClean="0">
                <a:solidFill>
                  <a:srgbClr val="00B050"/>
                </a:solidFill>
                <a:latin typeface="Arial" charset="0"/>
              </a:rPr>
              <a:t> </a:t>
            </a:r>
          </a:p>
          <a:p>
            <a:r>
              <a:rPr lang="hu-HU" sz="2000" b="1" dirty="0" smtClean="0">
                <a:latin typeface="Arial" charset="0"/>
              </a:rPr>
              <a:t>Walter </a:t>
            </a:r>
            <a:r>
              <a:rPr lang="hu-HU" sz="2000" b="1" dirty="0" err="1" smtClean="0">
                <a:latin typeface="Arial" charset="0"/>
              </a:rPr>
              <a:t>Grupius</a:t>
            </a:r>
            <a:endParaRPr lang="hu-HU" sz="2000" dirty="0"/>
          </a:p>
        </p:txBody>
      </p:sp>
      <p:sp>
        <p:nvSpPr>
          <p:cNvPr id="4" name="Téglalap 3"/>
          <p:cNvSpPr/>
          <p:nvPr/>
        </p:nvSpPr>
        <p:spPr>
          <a:xfrm>
            <a:off x="4572000" y="-1588"/>
            <a:ext cx="4572000" cy="1015663"/>
          </a:xfrm>
          <a:prstGeom prst="rect">
            <a:avLst/>
          </a:prstGeom>
        </p:spPr>
        <p:txBody>
          <a:bodyPr>
            <a:spAutoFit/>
          </a:bodyPr>
          <a:lstStyle/>
          <a:p>
            <a:r>
              <a:rPr lang="hu-HU" sz="2000" b="1" dirty="0" err="1" smtClean="0">
                <a:latin typeface="Arial" panose="020B0604020202020204" pitchFamily="34" charset="0"/>
                <a:cs typeface="Arial" panose="020B0604020202020204" pitchFamily="34" charset="0"/>
              </a:rPr>
              <a:t>Szkalnitzky</a:t>
            </a:r>
            <a:r>
              <a:rPr lang="hu-HU" sz="2000" b="1" dirty="0" smtClean="0">
                <a:latin typeface="Arial" panose="020B0604020202020204" pitchFamily="34" charset="0"/>
                <a:cs typeface="Arial" panose="020B0604020202020204" pitchFamily="34" charset="0"/>
              </a:rPr>
              <a:t> Antal,</a:t>
            </a:r>
          </a:p>
          <a:p>
            <a:r>
              <a:rPr lang="hu-HU" sz="2000" b="1" dirty="0" smtClean="0">
                <a:latin typeface="Arial" panose="020B0604020202020204" pitchFamily="34" charset="0"/>
                <a:cs typeface="Arial" panose="020B0604020202020204" pitchFamily="34" charset="0"/>
              </a:rPr>
              <a:t>Hauszmann </a:t>
            </a:r>
            <a:r>
              <a:rPr lang="hu-HU" sz="2000" b="1" dirty="0">
                <a:latin typeface="Arial" panose="020B0604020202020204" pitchFamily="34" charset="0"/>
                <a:cs typeface="Arial" panose="020B0604020202020204" pitchFamily="34" charset="0"/>
              </a:rPr>
              <a:t>Alajos, Lechner Ödön és Pártos </a:t>
            </a:r>
            <a:r>
              <a:rPr lang="hu-HU" sz="2000" b="1" dirty="0" smtClean="0">
                <a:latin typeface="Arial" panose="020B0604020202020204" pitchFamily="34" charset="0"/>
                <a:cs typeface="Arial" panose="020B0604020202020204" pitchFamily="34" charset="0"/>
              </a:rPr>
              <a:t>Gyula,</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54640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Ismeretlen tervező!, Pogány Móric | Schachtner-ház, Budapest | Kitervezte.h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55976" y="16171"/>
            <a:ext cx="5150346" cy="6867128"/>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descr="!Ismeretlen tervező!, Pogány Móric | Schachtner-ház, Budapest | Kitervezte.h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552" y="-9128"/>
            <a:ext cx="5150346" cy="686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7088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káry-ház, Budapes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8601" y="0"/>
            <a:ext cx="10287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612618" y="260647"/>
            <a:ext cx="3518912" cy="1138773"/>
          </a:xfrm>
          <a:prstGeom prst="rect">
            <a:avLst/>
          </a:prstGeom>
        </p:spPr>
        <p:txBody>
          <a:bodyPr wrap="none">
            <a:spAutoFit/>
          </a:bodyPr>
          <a:lstStyle/>
          <a:p>
            <a:r>
              <a:rPr lang="hu-HU" sz="2000" b="1" dirty="0">
                <a:latin typeface="Arial" panose="020B0604020202020204" pitchFamily="34" charset="0"/>
                <a:cs typeface="Arial" panose="020B0604020202020204" pitchFamily="34" charset="0"/>
              </a:rPr>
              <a:t>Budapest, Király utca 47</a:t>
            </a:r>
            <a:r>
              <a:rPr lang="hu-HU" sz="2000" b="1" dirty="0" smtClean="0">
                <a:latin typeface="Arial" panose="020B0604020202020204" pitchFamily="34" charset="0"/>
                <a:cs typeface="Arial" panose="020B0604020202020204" pitchFamily="34" charset="0"/>
              </a:rPr>
              <a:t>.</a:t>
            </a:r>
          </a:p>
          <a:p>
            <a:r>
              <a:rPr lang="hu-HU" sz="2400" b="1" dirty="0" err="1" smtClean="0">
                <a:solidFill>
                  <a:srgbClr val="FF0000"/>
                </a:solidFill>
                <a:latin typeface="Arial" panose="020B0604020202020204" pitchFamily="34" charset="0"/>
                <a:cs typeface="Arial" panose="020B0604020202020204" pitchFamily="34" charset="0"/>
              </a:rPr>
              <a:t>Pekáry</a:t>
            </a:r>
            <a:r>
              <a:rPr lang="hu-HU" sz="2400" b="1" dirty="0" smtClean="0">
                <a:solidFill>
                  <a:srgbClr val="FF0000"/>
                </a:solidFill>
                <a:latin typeface="Arial" panose="020B0604020202020204" pitchFamily="34" charset="0"/>
                <a:cs typeface="Arial" panose="020B0604020202020204" pitchFamily="34" charset="0"/>
              </a:rPr>
              <a:t> ház </a:t>
            </a:r>
            <a:r>
              <a:rPr lang="hu-HU" sz="2000" b="1" dirty="0" smtClean="0">
                <a:latin typeface="Arial" panose="020B0604020202020204" pitchFamily="34" charset="0"/>
                <a:cs typeface="Arial" panose="020B0604020202020204" pitchFamily="34" charset="0"/>
              </a:rPr>
              <a:t>1848</a:t>
            </a:r>
          </a:p>
          <a:p>
            <a:r>
              <a:rPr lang="hu-HU" sz="2400" b="1" dirty="0" err="1">
                <a:solidFill>
                  <a:srgbClr val="00B050"/>
                </a:solidFill>
                <a:latin typeface="Arial" panose="020B0604020202020204" pitchFamily="34" charset="0"/>
                <a:cs typeface="Arial" panose="020B0604020202020204" pitchFamily="34" charset="0"/>
              </a:rPr>
              <a:t>Brein</a:t>
            </a:r>
            <a:r>
              <a:rPr lang="hu-HU" sz="2400" b="1" dirty="0">
                <a:solidFill>
                  <a:srgbClr val="00B050"/>
                </a:solidFill>
                <a:latin typeface="Arial" panose="020B0604020202020204" pitchFamily="34" charset="0"/>
                <a:cs typeface="Arial" panose="020B0604020202020204" pitchFamily="34" charset="0"/>
              </a:rPr>
              <a:t> </a:t>
            </a:r>
            <a:r>
              <a:rPr lang="hu-HU" sz="2400" b="1" dirty="0" smtClean="0">
                <a:solidFill>
                  <a:srgbClr val="00B050"/>
                </a:solidFill>
                <a:latin typeface="Arial" panose="020B0604020202020204" pitchFamily="34" charset="0"/>
                <a:cs typeface="Arial" panose="020B0604020202020204" pitchFamily="34" charset="0"/>
              </a:rPr>
              <a:t>Ferenc </a:t>
            </a:r>
            <a:r>
              <a:rPr lang="hu-HU" sz="2000" b="1" dirty="0" smtClean="0">
                <a:latin typeface="Arial" panose="020B0604020202020204" pitchFamily="34" charset="0"/>
                <a:cs typeface="Arial" panose="020B0604020202020204" pitchFamily="34" charset="0"/>
              </a:rPr>
              <a:t>/1817-1879/</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59885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3.eu-central-1.amazonaws.com/kozterkep/photos/13024c9af56b399230abcbffd9733a26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76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1346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Brein Ferenc | Pekáry-ház, Budapest | Kitervezte.h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780" y="-58607"/>
            <a:ext cx="4593780" cy="691660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rein Ferenc | Pekáry-ház, Budapest | Kitervezte.h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43408" y="0"/>
            <a:ext cx="4700592" cy="701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0956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rein Ferenc | Pekáry-ház, Budapest | Kitervezte.hu"/>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6901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3117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Kép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p:cNvSpPr/>
          <p:nvPr/>
        </p:nvSpPr>
        <p:spPr>
          <a:xfrm>
            <a:off x="2411760" y="116632"/>
            <a:ext cx="4572000" cy="830997"/>
          </a:xfrm>
          <a:prstGeom prst="rect">
            <a:avLst/>
          </a:prstGeom>
        </p:spPr>
        <p:txBody>
          <a:bodyPr>
            <a:spAutoFit/>
          </a:bodyPr>
          <a:lstStyle/>
          <a:p>
            <a:pPr>
              <a:spcBef>
                <a:spcPct val="0"/>
              </a:spcBef>
            </a:pPr>
            <a:r>
              <a:rPr lang="hu-HU" altLang="hu-HU" sz="2400" b="1" dirty="0">
                <a:solidFill>
                  <a:srgbClr val="FF0000"/>
                </a:solidFill>
                <a:latin typeface="Arial" charset="0"/>
              </a:rPr>
              <a:t>Múzeum körút 7</a:t>
            </a:r>
            <a:r>
              <a:rPr lang="hu-HU" altLang="hu-HU" sz="2400" b="1" dirty="0" smtClean="0">
                <a:solidFill>
                  <a:srgbClr val="FF0000"/>
                </a:solidFill>
                <a:latin typeface="Arial" charset="0"/>
              </a:rPr>
              <a:t>. Unger ház</a:t>
            </a:r>
          </a:p>
          <a:p>
            <a:pPr>
              <a:spcBef>
                <a:spcPct val="0"/>
              </a:spcBef>
            </a:pPr>
            <a:r>
              <a:rPr lang="hu-HU" altLang="hu-HU" sz="2400" b="1" dirty="0" smtClean="0">
                <a:solidFill>
                  <a:srgbClr val="00B050"/>
                </a:solidFill>
                <a:latin typeface="Arial" charset="0"/>
              </a:rPr>
              <a:t>Ybl Miklós, </a:t>
            </a:r>
            <a:r>
              <a:rPr lang="hu-HU" altLang="hu-HU" sz="2400" b="1" dirty="0" err="1" smtClean="0">
                <a:solidFill>
                  <a:srgbClr val="00B050"/>
                </a:solidFill>
                <a:latin typeface="Arial" charset="0"/>
              </a:rPr>
              <a:t>WágnerJános</a:t>
            </a:r>
            <a:endParaRPr lang="hu-HU" altLang="hu-HU" sz="2400" b="1" dirty="0">
              <a:solidFill>
                <a:srgbClr val="00B050"/>
              </a:solidFill>
              <a:latin typeface="Arial" charset="0"/>
            </a:endParaRPr>
          </a:p>
        </p:txBody>
      </p:sp>
    </p:spTree>
    <p:extLst>
      <p:ext uri="{BB962C8B-B14F-4D97-AF65-F5344CB8AC3E}">
        <p14:creationId xmlns:p14="http://schemas.microsoft.com/office/powerpoint/2010/main" val="20170517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églalap 1"/>
          <p:cNvSpPr>
            <a:spLocks noChangeArrowheads="1"/>
          </p:cNvSpPr>
          <p:nvPr/>
        </p:nvSpPr>
        <p:spPr bwMode="auto">
          <a:xfrm>
            <a:off x="395288" y="333375"/>
            <a:ext cx="835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A legfelső szint felett csillagdíszes romantikus pártázat látható:</a:t>
            </a:r>
          </a:p>
        </p:txBody>
      </p:sp>
      <p:pic>
        <p:nvPicPr>
          <p:cNvPr id="7171" name="Picture 2" descr="_MG_309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813" y="741363"/>
            <a:ext cx="9177338"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3843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_MG_320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638" y="790575"/>
            <a:ext cx="9123362" cy="60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églalap 1"/>
          <p:cNvSpPr>
            <a:spLocks noChangeArrowheads="1"/>
          </p:cNvSpPr>
          <p:nvPr/>
        </p:nvSpPr>
        <p:spPr bwMode="auto">
          <a:xfrm>
            <a:off x="2700338" y="188913"/>
            <a:ext cx="3108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A Magyar utcai kapuzat:</a:t>
            </a:r>
          </a:p>
        </p:txBody>
      </p:sp>
    </p:spTree>
    <p:extLst>
      <p:ext uri="{BB962C8B-B14F-4D97-AF65-F5344CB8AC3E}">
        <p14:creationId xmlns:p14="http://schemas.microsoft.com/office/powerpoint/2010/main" val="8677765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912633"/>
            <a:ext cx="9144000" cy="494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696" y="332656"/>
            <a:ext cx="6303131" cy="12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32737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pestbuda.hu/gallery/1809/G%C3%BClBABA/1907%20fsze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2249211"/>
            <a:ext cx="9158884" cy="4585217"/>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67544" y="476672"/>
            <a:ext cx="8136904" cy="1015663"/>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Wagner János </a:t>
            </a:r>
            <a:r>
              <a:rPr lang="hu-HU" sz="2000" b="1" dirty="0" err="1">
                <a:latin typeface="Arial" panose="020B0604020202020204" pitchFamily="34" charset="0"/>
                <a:cs typeface="Arial" panose="020B0604020202020204" pitchFamily="34" charset="0"/>
              </a:rPr>
              <a:t>türbét</a:t>
            </a:r>
            <a:r>
              <a:rPr lang="hu-HU" sz="2000" b="1" dirty="0">
                <a:latin typeface="Arial" panose="020B0604020202020204" pitchFamily="34" charset="0"/>
                <a:cs typeface="Arial" panose="020B0604020202020204" pitchFamily="34" charset="0"/>
              </a:rPr>
              <a:t> körülölelő villája egy 1907-es képeslapon – a sarokerkély előtt már ott a </a:t>
            </a:r>
            <a:r>
              <a:rPr lang="hu-HU" sz="2000" b="1" dirty="0" smtClean="0">
                <a:latin typeface="Arial" panose="020B0604020202020204" pitchFamily="34" charset="0"/>
                <a:cs typeface="Arial" panose="020B0604020202020204" pitchFamily="34" charset="0"/>
              </a:rPr>
              <a:t>vadgesztenye</a:t>
            </a:r>
          </a:p>
          <a:p>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Forrás: FSZEK Budapest-képarchívum)</a:t>
            </a:r>
          </a:p>
        </p:txBody>
      </p:sp>
    </p:spTree>
    <p:extLst>
      <p:ext uri="{BB962C8B-B14F-4D97-AF65-F5344CB8AC3E}">
        <p14:creationId xmlns:p14="http://schemas.microsoft.com/office/powerpoint/2010/main" val="20037875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056" y="1264920"/>
            <a:ext cx="9144000" cy="5593080"/>
          </a:xfrm>
          <a:prstGeom prst="rect">
            <a:avLst/>
          </a:prstGeom>
        </p:spPr>
      </p:pic>
      <p:sp>
        <p:nvSpPr>
          <p:cNvPr id="2" name="Téglalap 1"/>
          <p:cNvSpPr/>
          <p:nvPr/>
        </p:nvSpPr>
        <p:spPr>
          <a:xfrm>
            <a:off x="227464" y="0"/>
            <a:ext cx="8640960" cy="1754326"/>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 hatóságok a </a:t>
            </a:r>
            <a:r>
              <a:rPr lang="hu-HU" sz="2400" b="1" dirty="0">
                <a:solidFill>
                  <a:srgbClr val="0070C0"/>
                </a:solidFill>
                <a:latin typeface="Arial" panose="020B0604020202020204" pitchFamily="34" charset="0"/>
                <a:cs typeface="Arial" panose="020B0604020202020204" pitchFamily="34" charset="0"/>
              </a:rPr>
              <a:t>céhe</a:t>
            </a:r>
            <a:r>
              <a:rPr lang="hu-HU" sz="2000" b="1" dirty="0">
                <a:latin typeface="Arial" panose="020B0604020202020204" pitchFamily="34" charset="0"/>
                <a:cs typeface="Arial" panose="020B0604020202020204" pitchFamily="34" charset="0"/>
              </a:rPr>
              <a:t>ket gyakran katonai egységekbe szervezték, rájuk bízva a városfal egy-egy szakaszának védelmét. Az ilyen falszakaszokat gyakran az azt védő (és megerősíttető) céhről nevezték el: </a:t>
            </a:r>
            <a:r>
              <a:rPr lang="hu-HU" sz="2000" b="1" dirty="0" smtClean="0">
                <a:latin typeface="Arial" panose="020B0604020202020204" pitchFamily="34" charset="0"/>
                <a:cs typeface="Arial" panose="020B0604020202020204" pitchFamily="34" charset="0"/>
              </a:rPr>
              <a:t>ilyesmire </a:t>
            </a:r>
            <a:r>
              <a:rPr lang="hu-HU" sz="2000" b="1" dirty="0">
                <a:latin typeface="Arial" panose="020B0604020202020204" pitchFamily="34" charset="0"/>
                <a:cs typeface="Arial" panose="020B0604020202020204" pitchFamily="34" charset="0"/>
              </a:rPr>
              <a:t>utal Budán a céhrendszer letűnte után</a:t>
            </a:r>
            <a:r>
              <a:rPr lang="hu-HU" sz="2000" b="1" dirty="0" smtClean="0">
                <a:latin typeface="Arial" panose="020B0604020202020204" pitchFamily="34" charset="0"/>
                <a:cs typeface="Arial" panose="020B0604020202020204" pitchFamily="34" charset="0"/>
              </a:rPr>
              <a:t>, 1872, </a:t>
            </a:r>
            <a:r>
              <a:rPr lang="hu-HU" sz="2000" b="1" dirty="0">
                <a:latin typeface="Arial" panose="020B0604020202020204" pitchFamily="34" charset="0"/>
                <a:cs typeface="Arial" panose="020B0604020202020204" pitchFamily="34" charset="0"/>
              </a:rPr>
              <a:t>eleve a várost díszítő elemnek épített </a:t>
            </a:r>
            <a:r>
              <a:rPr lang="hu-HU" sz="2000" b="1" dirty="0" smtClean="0">
                <a:latin typeface="Arial" panose="020B0604020202020204" pitchFamily="34" charset="0"/>
                <a:cs typeface="Arial" panose="020B0604020202020204" pitchFamily="34" charset="0"/>
              </a:rPr>
              <a:t> </a:t>
            </a:r>
            <a:r>
              <a:rPr lang="hu-HU" sz="2400" b="1" dirty="0" smtClean="0">
                <a:solidFill>
                  <a:srgbClr val="FF0000"/>
                </a:solidFill>
                <a:latin typeface="Arial" panose="020B0604020202020204" pitchFamily="34" charset="0"/>
                <a:cs typeface="Arial" panose="020B0604020202020204" pitchFamily="34" charset="0"/>
              </a:rPr>
              <a:t>Halászbástya</a:t>
            </a:r>
            <a:r>
              <a:rPr lang="hu-HU" sz="2000"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 neve is.</a:t>
            </a:r>
          </a:p>
        </p:txBody>
      </p:sp>
    </p:spTree>
    <p:extLst>
      <p:ext uri="{BB962C8B-B14F-4D97-AF65-F5344CB8AC3E}">
        <p14:creationId xmlns:p14="http://schemas.microsoft.com/office/powerpoint/2010/main" val="22711917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24.p3k.hu/app/uploads/2015/12/sarok4-800x53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6062"/>
            <a:ext cx="9442440" cy="6885143"/>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339752" y="83687"/>
            <a:ext cx="5740674" cy="1815882"/>
          </a:xfrm>
          <a:prstGeom prst="rect">
            <a:avLst/>
          </a:prstGeom>
        </p:spPr>
        <p:txBody>
          <a:bodyPr wrap="none">
            <a:spAutoFit/>
          </a:bodyPr>
          <a:lstStyle/>
          <a:p>
            <a:r>
              <a:rPr lang="hu-HU" sz="2800" b="1" dirty="0" smtClean="0">
                <a:solidFill>
                  <a:srgbClr val="FF0000"/>
                </a:solidFill>
                <a:latin typeface="Arial" panose="020B0604020202020204" pitchFamily="34" charset="0"/>
                <a:cs typeface="Arial" panose="020B0604020202020204" pitchFamily="34" charset="0"/>
              </a:rPr>
              <a:t>Budapest Zichy Géza utca 10.sz.</a:t>
            </a:r>
          </a:p>
          <a:p>
            <a:r>
              <a:rPr lang="hu-HU" sz="2800" b="1" dirty="0">
                <a:solidFill>
                  <a:srgbClr val="FF0000"/>
                </a:solidFill>
                <a:latin typeface="Arial" panose="020B0604020202020204" pitchFamily="34" charset="0"/>
                <a:cs typeface="Arial" panose="020B0604020202020204" pitchFamily="34" charset="0"/>
              </a:rPr>
              <a:t>László </a:t>
            </a:r>
            <a:r>
              <a:rPr lang="hu-HU" sz="2800" b="1" dirty="0" smtClean="0">
                <a:solidFill>
                  <a:srgbClr val="FF0000"/>
                </a:solidFill>
                <a:latin typeface="Arial" panose="020B0604020202020204" pitchFamily="34" charset="0"/>
                <a:cs typeface="Arial" panose="020B0604020202020204" pitchFamily="34" charset="0"/>
              </a:rPr>
              <a:t>Fülöp-műteremház </a:t>
            </a:r>
          </a:p>
          <a:p>
            <a:r>
              <a:rPr lang="hu-HU" sz="2800" b="1" dirty="0" smtClean="0">
                <a:solidFill>
                  <a:srgbClr val="00B050"/>
                </a:solidFill>
                <a:latin typeface="Arial" panose="020B0604020202020204" pitchFamily="34" charset="0"/>
                <a:cs typeface="Arial" panose="020B0604020202020204" pitchFamily="34" charset="0"/>
              </a:rPr>
              <a:t>Gyalus László(1865-1941) </a:t>
            </a:r>
            <a:endParaRPr lang="hu-HU" sz="2800" dirty="0">
              <a:solidFill>
                <a:srgbClr val="00B050"/>
              </a:solidFill>
            </a:endParaRPr>
          </a:p>
          <a:p>
            <a:endParaRPr lang="hu-HU" sz="2800" dirty="0"/>
          </a:p>
        </p:txBody>
      </p:sp>
    </p:spTree>
    <p:extLst>
      <p:ext uri="{BB962C8B-B14F-4D97-AF65-F5344CB8AC3E}">
        <p14:creationId xmlns:p14="http://schemas.microsoft.com/office/powerpoint/2010/main" val="11252823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404664"/>
            <a:ext cx="4032448" cy="3847207"/>
          </a:xfrm>
          <a:prstGeom prst="rect">
            <a:avLst/>
          </a:prstGeom>
        </p:spPr>
        <p:txBody>
          <a:bodyPr wrap="square">
            <a:spAutoFit/>
          </a:bodyPr>
          <a:lstStyle/>
          <a:p>
            <a:r>
              <a:rPr lang="hu-HU" sz="2400" b="1" dirty="0">
                <a:solidFill>
                  <a:srgbClr val="00B050"/>
                </a:solidFill>
                <a:latin typeface="Arial" panose="020B0604020202020204" pitchFamily="34" charset="0"/>
                <a:cs typeface="Arial" panose="020B0604020202020204" pitchFamily="34" charset="0"/>
              </a:rPr>
              <a:t>László Fülöp</a:t>
            </a:r>
            <a:r>
              <a:rPr lang="hu-HU" sz="2000" b="1" dirty="0">
                <a:latin typeface="Arial" panose="020B0604020202020204" pitchFamily="34" charset="0"/>
                <a:cs typeface="Arial" panose="020B0604020202020204" pitchFamily="34" charset="0"/>
              </a:rPr>
              <a:t>, eredeti nevén </a:t>
            </a:r>
            <a:r>
              <a:rPr lang="hu-HU" sz="2000" b="1" dirty="0" err="1">
                <a:latin typeface="Arial" panose="020B0604020202020204" pitchFamily="34" charset="0"/>
                <a:cs typeface="Arial" panose="020B0604020202020204" pitchFamily="34" charset="0"/>
              </a:rPr>
              <a:t>Laub</a:t>
            </a:r>
            <a:r>
              <a:rPr lang="hu-HU" sz="2000" b="1" dirty="0">
                <a:latin typeface="Arial" panose="020B0604020202020204" pitchFamily="34" charset="0"/>
                <a:cs typeface="Arial" panose="020B0604020202020204" pitchFamily="34" charset="0"/>
              </a:rPr>
              <a:t> Fülöp Elek Pesten </a:t>
            </a:r>
            <a:r>
              <a:rPr lang="hu-HU" sz="2000" b="1" dirty="0" smtClean="0">
                <a:latin typeface="Arial" panose="020B0604020202020204" pitchFamily="34" charset="0"/>
                <a:cs typeface="Arial" panose="020B0604020202020204" pitchFamily="34" charset="0"/>
              </a:rPr>
              <a:t>született, </a:t>
            </a:r>
            <a:r>
              <a:rPr lang="hu-HU" sz="2000" b="1" dirty="0">
                <a:latin typeface="Arial" panose="020B0604020202020204" pitchFamily="34" charset="0"/>
                <a:cs typeface="Arial" panose="020B0604020202020204" pitchFamily="34" charset="0"/>
              </a:rPr>
              <a:t>1869. április 30-án. Édesapja, </a:t>
            </a:r>
            <a:r>
              <a:rPr lang="hu-HU" sz="2000" b="1" dirty="0" err="1">
                <a:latin typeface="Arial" panose="020B0604020202020204" pitchFamily="34" charset="0"/>
                <a:cs typeface="Arial" panose="020B0604020202020204" pitchFamily="34" charset="0"/>
              </a:rPr>
              <a:t>Laub</a:t>
            </a:r>
            <a:r>
              <a:rPr lang="hu-HU" sz="2000" b="1" dirty="0">
                <a:latin typeface="Arial" panose="020B0604020202020204" pitchFamily="34" charset="0"/>
                <a:cs typeface="Arial" panose="020B0604020202020204" pitchFamily="34" charset="0"/>
              </a:rPr>
              <a:t> Adolf női szabó volt. </a:t>
            </a:r>
            <a:r>
              <a:rPr lang="hu-HU" sz="2000" b="1" dirty="0" err="1">
                <a:latin typeface="Arial" panose="020B0604020202020204" pitchFamily="34" charset="0"/>
                <a:cs typeface="Arial" panose="020B0604020202020204" pitchFamily="34" charset="0"/>
              </a:rPr>
              <a:t>Laub</a:t>
            </a:r>
            <a:r>
              <a:rPr lang="hu-HU" sz="2000" b="1" dirty="0">
                <a:latin typeface="Arial" panose="020B0604020202020204" pitchFamily="34" charset="0"/>
                <a:cs typeface="Arial" panose="020B0604020202020204" pitchFamily="34" charset="0"/>
              </a:rPr>
              <a:t> Fülöp a budapesti Mintarajziskolában tanult, közben fényképészsegédként is dolgozott. A XIX. század második felének legelismertebb magyar festőművész-tanárai, Székely Bertalan és Lotz Károly voltak a mesterei.</a:t>
            </a:r>
          </a:p>
        </p:txBody>
      </p:sp>
      <p:pic>
        <p:nvPicPr>
          <p:cNvPr id="2050" name="Picture 2" descr="http://pestbuda.hu/gallery/F%C3%BCl%C3%B6p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27984" y="-2258"/>
            <a:ext cx="4716016" cy="6860258"/>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107504" y="4437112"/>
            <a:ext cx="4320480" cy="1938992"/>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Magyar Nemzeti Galéria</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A nagyvilág művésze vagyok…” László Fülöp (1869-1937)</a:t>
            </a:r>
          </a:p>
          <a:p>
            <a:r>
              <a:rPr lang="hu-HU" sz="2000" b="1" dirty="0">
                <a:latin typeface="Arial" panose="020B0604020202020204" pitchFamily="34" charset="0"/>
                <a:cs typeface="Arial" panose="020B0604020202020204" pitchFamily="34" charset="0"/>
              </a:rPr>
              <a:t>C épület, I. emelet, Grafikai kabinet - 2019. szeptember 27. – 2020. január 5.</a:t>
            </a:r>
          </a:p>
        </p:txBody>
      </p:sp>
    </p:spTree>
    <p:extLst>
      <p:ext uri="{BB962C8B-B14F-4D97-AF65-F5344CB8AC3E}">
        <p14:creationId xmlns:p14="http://schemas.microsoft.com/office/powerpoint/2010/main" val="31913763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IMG_20191204_09291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4860014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87146" y="-12754"/>
            <a:ext cx="3559767" cy="6858000"/>
          </a:xfrm>
          <a:prstGeom prst="rect">
            <a:avLst/>
          </a:prstGeom>
        </p:spPr>
      </p:pic>
      <p:pic>
        <p:nvPicPr>
          <p:cNvPr id="3" name="Kép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485913" cy="6858000"/>
          </a:xfrm>
          <a:prstGeom prst="rect">
            <a:avLst/>
          </a:prstGeom>
        </p:spPr>
      </p:pic>
    </p:spTree>
    <p:extLst>
      <p:ext uri="{BB962C8B-B14F-4D97-AF65-F5344CB8AC3E}">
        <p14:creationId xmlns:p14="http://schemas.microsoft.com/office/powerpoint/2010/main" val="18525286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otó: Sebestyén László/Budapest folyóira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650" y="0"/>
            <a:ext cx="9144000" cy="6084388"/>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95536" y="6084388"/>
            <a:ext cx="8496944" cy="923330"/>
          </a:xfrm>
          <a:prstGeom prst="rect">
            <a:avLst/>
          </a:prstGeom>
        </p:spPr>
        <p:txBody>
          <a:bodyPr wrap="square">
            <a:spAutoFit/>
          </a:bodyPr>
          <a:lstStyle/>
          <a:p>
            <a:r>
              <a:rPr lang="hu-HU" dirty="0">
                <a:hlinkClick r:id="rId3"/>
              </a:rPr>
              <a:t>https://24.hu/kultura/2015/12/01/csodalatos-romantikus-varkastely-bujik-meg-a-a-varosliget-mellett</a:t>
            </a:r>
            <a:r>
              <a:rPr lang="hu-HU" dirty="0" smtClean="0">
                <a:hlinkClick r:id="rId3"/>
              </a:rPr>
              <a:t>/</a:t>
            </a:r>
            <a:endParaRPr lang="hu-HU" dirty="0" smtClean="0"/>
          </a:p>
          <a:p>
            <a:endParaRPr lang="hu-HU" dirty="0"/>
          </a:p>
        </p:txBody>
      </p:sp>
    </p:spTree>
    <p:extLst>
      <p:ext uri="{BB962C8B-B14F-4D97-AF65-F5344CB8AC3E}">
        <p14:creationId xmlns:p14="http://schemas.microsoft.com/office/powerpoint/2010/main" val="27799721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IMG_20191204_09284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3" name="Szövegdoboz 2"/>
          <p:cNvSpPr txBox="1"/>
          <p:nvPr/>
        </p:nvSpPr>
        <p:spPr>
          <a:xfrm>
            <a:off x="323528" y="1236822"/>
            <a:ext cx="1537600" cy="400110"/>
          </a:xfrm>
          <a:prstGeom prst="rect">
            <a:avLst/>
          </a:prstGeom>
          <a:noFill/>
        </p:spPr>
        <p:txBody>
          <a:bodyPr wrap="none" rtlCol="0">
            <a:spAutoFit/>
          </a:bodyPr>
          <a:lstStyle/>
          <a:p>
            <a:r>
              <a:rPr lang="hu-HU" sz="2000" b="1" dirty="0" smtClean="0">
                <a:latin typeface="Arial" panose="020B0604020202020204" pitchFamily="34" charset="0"/>
                <a:cs typeface="Arial" panose="020B0604020202020204" pitchFamily="34" charset="0"/>
              </a:rPr>
              <a:t>2019.12.04.</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85874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IMG_20191204_09290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9205746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aszlo fulo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75857" y="-37967"/>
            <a:ext cx="5868144" cy="6895967"/>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79512" y="1196752"/>
            <a:ext cx="2690160" cy="707886"/>
          </a:xfrm>
          <a:prstGeom prst="rect">
            <a:avLst/>
          </a:prstGeom>
        </p:spPr>
        <p:txBody>
          <a:bodyPr wrap="none">
            <a:spAutoFit/>
          </a:bodyPr>
          <a:lstStyle/>
          <a:p>
            <a:r>
              <a:rPr lang="hu-HU" sz="2000" b="1" dirty="0">
                <a:latin typeface="Arial" panose="020B0604020202020204" pitchFamily="34" charset="0"/>
                <a:cs typeface="Arial" panose="020B0604020202020204" pitchFamily="34" charset="0"/>
              </a:rPr>
              <a:t>Fotó: Zuglói lexikon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a villa újkorában</a:t>
            </a:r>
          </a:p>
        </p:txBody>
      </p:sp>
    </p:spTree>
    <p:extLst>
      <p:ext uri="{BB962C8B-B14F-4D97-AF65-F5344CB8AC3E}">
        <p14:creationId xmlns:p14="http://schemas.microsoft.com/office/powerpoint/2010/main" val="1536237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ájl:Szegedi Fekete-ház.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837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95536" y="260648"/>
            <a:ext cx="8424936" cy="6247864"/>
          </a:xfrm>
          <a:prstGeom prst="rect">
            <a:avLst/>
          </a:prstGeom>
        </p:spPr>
        <p:txBody>
          <a:bodyPr wrap="square">
            <a:spAutoFit/>
          </a:bodyPr>
          <a:lstStyle/>
          <a:p>
            <a:r>
              <a:rPr lang="hu-HU" dirty="0"/>
              <a:t> </a:t>
            </a:r>
            <a:r>
              <a:rPr lang="hu-HU" sz="2000" b="1" dirty="0" smtClean="0">
                <a:latin typeface="Arial" panose="020B0604020202020204" pitchFamily="34" charset="0"/>
                <a:cs typeface="Arial" panose="020B0604020202020204" pitchFamily="34" charset="0"/>
              </a:rPr>
              <a:t>A családi </a:t>
            </a:r>
            <a:r>
              <a:rPr lang="hu-HU" sz="2000" b="1" dirty="0">
                <a:latin typeface="Arial" panose="020B0604020202020204" pitchFamily="34" charset="0"/>
                <a:cs typeface="Arial" panose="020B0604020202020204" pitchFamily="34" charset="0"/>
              </a:rPr>
              <a:t>ház az elbontott szegedi vár vizes árkára épült, olcsó talajvizes telekre. Emiatt velencei módszerrel, facölöpökre állították, arra fagerendákat tettek, rájuk pedig egy méternél is magasabb téglafalakat emeltek. Így nem vizesedett föl az épület és szárazságban nem mozgott, nem repedezett szét – magyarázza a ház gondnoka-lelke, Tolnay József a boltíves pince szegletében. – Az oldalfal is méternyi vastag, a lent működő szénkereskedésbe a lőrésszerű ablakokon lapátolták le a tüzelőt. Manapság is átfolyik rajta a talajvíz, mert "szivárgó árkok" hálózzák be. A földszinti kiállító termek mögött katonás rendben sorakozik a fegyver-, zászló-, címer-, céhláda és térképraktár, leghátul a papírrestaurátor dolgozik.</a:t>
            </a:r>
            <a:br>
              <a:rPr lang="hu-HU" sz="2000" b="1" dirty="0">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Az emeletre az eredetileg is napfénytetővel megvilágított főlépcsőházban megyünk fel. Az itteni kovácsoltvas korlátokat eredeti öntőformák alapján a szegedi vasöntödében öntötték újra</a:t>
            </a:r>
            <a:r>
              <a:rPr lang="hu-HU" sz="2000" b="1" dirty="0" smtClean="0">
                <a:latin typeface="Arial" panose="020B0604020202020204" pitchFamily="34" charset="0"/>
                <a:cs typeface="Arial" panose="020B0604020202020204" pitchFamily="34" charset="0"/>
              </a:rPr>
              <a:t>.</a:t>
            </a:r>
          </a:p>
          <a:p>
            <a:r>
              <a:rPr lang="hu-HU" sz="2000" b="1" dirty="0">
                <a:latin typeface="Arial" panose="020B0604020202020204" pitchFamily="34" charset="0"/>
                <a:cs typeface="Arial" panose="020B0604020202020204" pitchFamily="34" charset="0"/>
              </a:rPr>
              <a:t>A hajdani cselédségnek fenntartott szűk csigalépcsőn megyünk fel a padlásra. Nehéz vasajtaját hatalmas kulcs nyitja, mögötte újabb ipartörténeti remekmű tárul elénk: egyetlen szög nélkül, süllyesztve-csapolva ácsolták össze a tetőgerendákat, a kéményeket még itt is csúcsívesen vezették össze.</a:t>
            </a:r>
          </a:p>
        </p:txBody>
      </p:sp>
    </p:spTree>
    <p:extLst>
      <p:ext uri="{BB962C8B-B14F-4D97-AF65-F5344CB8AC3E}">
        <p14:creationId xmlns:p14="http://schemas.microsoft.com/office/powerpoint/2010/main" val="1787444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Kép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p:cNvSpPr/>
          <p:nvPr/>
        </p:nvSpPr>
        <p:spPr>
          <a:xfrm>
            <a:off x="4139952" y="332656"/>
            <a:ext cx="4572000" cy="707886"/>
          </a:xfrm>
          <a:prstGeom prst="rect">
            <a:avLst/>
          </a:prstGeom>
        </p:spPr>
        <p:txBody>
          <a:bodyPr>
            <a:spAutoFit/>
          </a:bodyPr>
          <a:lstStyle/>
          <a:p>
            <a:r>
              <a:rPr lang="hu-HU" sz="2000" b="1" dirty="0">
                <a:latin typeface="Arial" panose="020B0604020202020204" pitchFamily="34" charset="0"/>
                <a:cs typeface="Arial" panose="020B0604020202020204" pitchFamily="34" charset="0"/>
              </a:rPr>
              <a:t>a magyar nemzeti romantikának építészeti megnyilvánulása</a:t>
            </a:r>
            <a:r>
              <a:rPr lang="hu-HU" dirty="0"/>
              <a:t> </a:t>
            </a:r>
          </a:p>
        </p:txBody>
      </p:sp>
    </p:spTree>
    <p:extLst>
      <p:ext uri="{BB962C8B-B14F-4D97-AF65-F5344CB8AC3E}">
        <p14:creationId xmlns:p14="http://schemas.microsoft.com/office/powerpoint/2010/main" val="36714585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5903" r="5639" b="9106"/>
          <a:stretch/>
        </p:blipFill>
        <p:spPr bwMode="auto">
          <a:xfrm>
            <a:off x="0" y="0"/>
            <a:ext cx="91467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79876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5862" t="5873" r="32475" b="11368"/>
          <a:stretch/>
        </p:blipFill>
        <p:spPr bwMode="auto">
          <a:xfrm>
            <a:off x="899592" y="-24558"/>
            <a:ext cx="7608452" cy="6882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60093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s://s3.eu-central-1.amazonaws.com/kozterkep/photos/6279e523ae81715f0a84299d6e25a83d_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915816" y="1412776"/>
            <a:ext cx="2814951" cy="3501008"/>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2887568" y="4955311"/>
            <a:ext cx="2977354" cy="1323439"/>
          </a:xfrm>
          <a:prstGeom prst="rect">
            <a:avLst/>
          </a:prstGeom>
          <a:noFill/>
        </p:spPr>
        <p:txBody>
          <a:bodyPr wrap="none" rtlCol="0">
            <a:spAutoFit/>
          </a:bodyPr>
          <a:lstStyle/>
          <a:p>
            <a:r>
              <a:rPr lang="hu-HU" sz="2000" b="1" dirty="0" smtClean="0">
                <a:latin typeface="Arial" panose="020B0604020202020204" pitchFamily="34" charset="0"/>
                <a:cs typeface="Arial" panose="020B0604020202020204" pitchFamily="34" charset="0"/>
              </a:rPr>
              <a:t>Sárkányok szoborpár</a:t>
            </a:r>
          </a:p>
          <a:p>
            <a:r>
              <a:rPr lang="hu-HU" sz="2000" b="1" dirty="0" smtClean="0">
                <a:latin typeface="Arial" panose="020B0604020202020204" pitchFamily="34" charset="0"/>
                <a:cs typeface="Arial" panose="020B0604020202020204" pitchFamily="34" charset="0"/>
              </a:rPr>
              <a:t>1856, bronz</a:t>
            </a:r>
          </a:p>
          <a:p>
            <a:r>
              <a:rPr lang="hu-HU" sz="2000" b="1" dirty="0" smtClean="0">
                <a:solidFill>
                  <a:srgbClr val="00B050"/>
                </a:solidFill>
                <a:latin typeface="Arial" panose="020B0604020202020204" pitchFamily="34" charset="0"/>
                <a:cs typeface="Arial" panose="020B0604020202020204" pitchFamily="34" charset="0"/>
              </a:rPr>
              <a:t>Feszl Frigyes</a:t>
            </a:r>
          </a:p>
          <a:p>
            <a:r>
              <a:rPr lang="hu-HU" sz="2000" b="1" dirty="0">
                <a:solidFill>
                  <a:srgbClr val="00B050"/>
                </a:solidFill>
                <a:latin typeface="Arial" panose="020B0604020202020204" pitchFamily="34" charset="0"/>
                <a:cs typeface="Arial" panose="020B0604020202020204" pitchFamily="34" charset="0"/>
              </a:rPr>
              <a:t>Schlick-féle Vasöntöde</a:t>
            </a:r>
          </a:p>
        </p:txBody>
      </p:sp>
      <p:pic>
        <p:nvPicPr>
          <p:cNvPr id="4813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6428" y="1750502"/>
            <a:ext cx="2597372" cy="3406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zövegdoboz 2"/>
          <p:cNvSpPr txBox="1"/>
          <p:nvPr/>
        </p:nvSpPr>
        <p:spPr>
          <a:xfrm>
            <a:off x="176428" y="5210028"/>
            <a:ext cx="2723951" cy="1323439"/>
          </a:xfrm>
          <a:prstGeom prst="rect">
            <a:avLst/>
          </a:prstGeom>
          <a:noFill/>
        </p:spPr>
        <p:txBody>
          <a:bodyPr wrap="none" rtlCol="0">
            <a:spAutoFit/>
          </a:bodyPr>
          <a:lstStyle/>
          <a:p>
            <a:r>
              <a:rPr lang="hu-HU" sz="2000" b="1" dirty="0" smtClean="0">
                <a:latin typeface="Arial" panose="020B0604020202020204" pitchFamily="34" charset="0"/>
                <a:cs typeface="Arial" panose="020B0604020202020204" pitchFamily="34" charset="0"/>
              </a:rPr>
              <a:t>A zsámbéki templom</a:t>
            </a:r>
          </a:p>
          <a:p>
            <a:r>
              <a:rPr lang="hu-HU" sz="2000" b="1" dirty="0" smtClean="0">
                <a:latin typeface="Arial" panose="020B0604020202020204" pitchFamily="34" charset="0"/>
                <a:cs typeface="Arial" panose="020B0604020202020204" pitchFamily="34" charset="0"/>
              </a:rPr>
              <a:t>romjai</a:t>
            </a:r>
          </a:p>
          <a:p>
            <a:r>
              <a:rPr lang="hu-HU" sz="2000" b="1" dirty="0" smtClean="0">
                <a:latin typeface="Arial" panose="020B0604020202020204" pitchFamily="34" charset="0"/>
                <a:cs typeface="Arial" panose="020B0604020202020204" pitchFamily="34" charset="0"/>
              </a:rPr>
              <a:t>1854</a:t>
            </a:r>
          </a:p>
          <a:p>
            <a:r>
              <a:rPr lang="hu-HU" sz="2000" b="1" dirty="0" smtClean="0">
                <a:latin typeface="Arial" panose="020B0604020202020204" pitchFamily="34" charset="0"/>
                <a:cs typeface="Arial" panose="020B0604020202020204" pitchFamily="34" charset="0"/>
              </a:rPr>
              <a:t>akvarell</a:t>
            </a:r>
            <a:endParaRPr lang="hu-HU" sz="2000" b="1" dirty="0">
              <a:latin typeface="Arial" panose="020B0604020202020204" pitchFamily="34" charset="0"/>
              <a:cs typeface="Arial" panose="020B0604020202020204" pitchFamily="34" charset="0"/>
            </a:endParaRPr>
          </a:p>
        </p:txBody>
      </p:sp>
      <p:sp>
        <p:nvSpPr>
          <p:cNvPr id="4" name="Téglalap 3"/>
          <p:cNvSpPr/>
          <p:nvPr/>
        </p:nvSpPr>
        <p:spPr>
          <a:xfrm>
            <a:off x="251520" y="188640"/>
            <a:ext cx="4572000" cy="1446550"/>
          </a:xfrm>
          <a:prstGeom prst="rect">
            <a:avLst/>
          </a:prstGeom>
        </p:spPr>
        <p:txBody>
          <a:bodyPr>
            <a:spAutoFit/>
          </a:bodyPr>
          <a:lstStyle/>
          <a:p>
            <a:r>
              <a:rPr lang="hu-HU" sz="2400" b="1" dirty="0">
                <a:solidFill>
                  <a:srgbClr val="00B050"/>
                </a:solidFill>
                <a:latin typeface="Arial" panose="020B0604020202020204" pitchFamily="34" charset="0"/>
                <a:cs typeface="Arial" panose="020B0604020202020204" pitchFamily="34" charset="0"/>
              </a:rPr>
              <a:t>Feszl Frigyes</a:t>
            </a:r>
            <a:r>
              <a:rPr lang="hu-HU" sz="2000" b="1"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Fessl</a:t>
            </a:r>
            <a:r>
              <a:rPr lang="hu-HU" sz="2000" b="1" dirty="0">
                <a:latin typeface="Arial" panose="020B0604020202020204" pitchFamily="34" charset="0"/>
                <a:cs typeface="Arial" panose="020B0604020202020204" pitchFamily="34" charset="0"/>
              </a:rPr>
              <a:t> magyar </a:t>
            </a:r>
            <a:r>
              <a:rPr lang="hu-HU" sz="2400" b="1" dirty="0">
                <a:solidFill>
                  <a:srgbClr val="00B050"/>
                </a:solidFill>
                <a:latin typeface="Arial" panose="020B0604020202020204" pitchFamily="34" charset="0"/>
                <a:cs typeface="Arial" panose="020B0604020202020204" pitchFamily="34" charset="0"/>
              </a:rPr>
              <a:t>építész</a:t>
            </a:r>
            <a:r>
              <a:rPr lang="hu-HU" sz="2000" b="1" dirty="0">
                <a:latin typeface="Arial" panose="020B0604020202020204" pitchFamily="34" charset="0"/>
                <a:cs typeface="Arial" panose="020B0604020202020204" pitchFamily="34" charset="0"/>
              </a:rPr>
              <a:t>, a magyar romantikus építészet egyik legjelesebb </a:t>
            </a:r>
            <a:r>
              <a:rPr lang="hu-HU" sz="2000" b="1" dirty="0" smtClean="0">
                <a:latin typeface="Arial" panose="020B0604020202020204" pitchFamily="34" charset="0"/>
                <a:cs typeface="Arial" panose="020B0604020202020204" pitchFamily="34" charset="0"/>
              </a:rPr>
              <a:t>mestere</a:t>
            </a:r>
          </a:p>
          <a:p>
            <a:r>
              <a:rPr lang="hu-HU" sz="2000" b="1" dirty="0" smtClean="0">
                <a:latin typeface="Arial" panose="020B0604020202020204" pitchFamily="34" charset="0"/>
                <a:cs typeface="Arial" panose="020B0604020202020204" pitchFamily="34" charset="0"/>
              </a:rPr>
              <a:t>(1821-1884)</a:t>
            </a:r>
            <a:endParaRPr lang="hu-HU" sz="2000" b="1" dirty="0">
              <a:latin typeface="Arial" panose="020B0604020202020204" pitchFamily="34" charset="0"/>
              <a:cs typeface="Arial" panose="020B0604020202020204" pitchFamily="34" charset="0"/>
            </a:endParaRPr>
          </a:p>
        </p:txBody>
      </p:sp>
      <p:pic>
        <p:nvPicPr>
          <p:cNvPr id="481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24530" y="476672"/>
            <a:ext cx="3226135" cy="350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zövegdoboz 4"/>
          <p:cNvSpPr txBox="1"/>
          <p:nvPr/>
        </p:nvSpPr>
        <p:spPr>
          <a:xfrm>
            <a:off x="6588224" y="4189798"/>
            <a:ext cx="2133918" cy="1415772"/>
          </a:xfrm>
          <a:prstGeom prst="rect">
            <a:avLst/>
          </a:prstGeom>
          <a:noFill/>
        </p:spPr>
        <p:txBody>
          <a:bodyPr wrap="none" rtlCol="0">
            <a:spAutoFit/>
          </a:bodyPr>
          <a:lstStyle/>
          <a:p>
            <a:r>
              <a:rPr lang="hu-HU" sz="2400" b="1" dirty="0" smtClean="0">
                <a:solidFill>
                  <a:srgbClr val="00B050"/>
                </a:solidFill>
                <a:latin typeface="Arial" panose="020B0604020202020204" pitchFamily="34" charset="0"/>
                <a:cs typeface="Arial" panose="020B0604020202020204" pitchFamily="34" charset="0"/>
              </a:rPr>
              <a:t>Feszl Frigyes</a:t>
            </a:r>
          </a:p>
          <a:p>
            <a:r>
              <a:rPr lang="hu-HU" sz="2400" b="1" dirty="0" smtClean="0">
                <a:solidFill>
                  <a:srgbClr val="FF0000"/>
                </a:solidFill>
                <a:latin typeface="Arial" panose="020B0604020202020204" pitchFamily="34" charset="0"/>
                <a:cs typeface="Arial" panose="020B0604020202020204" pitchFamily="34" charset="0"/>
              </a:rPr>
              <a:t>Önarcképe</a:t>
            </a:r>
            <a:r>
              <a:rPr lang="hu-HU" sz="2000" b="1" dirty="0" smtClean="0">
                <a:latin typeface="Arial" panose="020B0604020202020204" pitchFamily="34" charset="0"/>
                <a:cs typeface="Arial" panose="020B0604020202020204" pitchFamily="34" charset="0"/>
              </a:rPr>
              <a:t> </a:t>
            </a:r>
          </a:p>
          <a:p>
            <a:r>
              <a:rPr lang="hu-HU" sz="2000" b="1" dirty="0" smtClean="0">
                <a:latin typeface="Arial" panose="020B0604020202020204" pitchFamily="34" charset="0"/>
                <a:cs typeface="Arial" panose="020B0604020202020204" pitchFamily="34" charset="0"/>
              </a:rPr>
              <a:t>1880 körül</a:t>
            </a:r>
          </a:p>
          <a:p>
            <a:endParaRPr lang="hu-HU" dirty="0"/>
          </a:p>
        </p:txBody>
      </p:sp>
    </p:spTree>
    <p:extLst>
      <p:ext uri="{BB962C8B-B14F-4D97-AF65-F5344CB8AC3E}">
        <p14:creationId xmlns:p14="http://schemas.microsoft.com/office/powerpoint/2010/main" val="13129645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2275" y="0"/>
            <a:ext cx="5400675" cy="694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39100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988" y="0"/>
            <a:ext cx="91709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29817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eszl Frigyes saját portré"/>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65622" y="1"/>
            <a:ext cx="617837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0" y="836712"/>
            <a:ext cx="2722348" cy="707886"/>
          </a:xfrm>
          <a:prstGeom prst="rect">
            <a:avLst/>
          </a:prstGeom>
        </p:spPr>
        <p:txBody>
          <a:bodyPr wrap="none">
            <a:spAutoFit/>
          </a:bodyPr>
          <a:lstStyle/>
          <a:p>
            <a:r>
              <a:rPr lang="it-IT" sz="2000" b="1" dirty="0">
                <a:latin typeface="Arial" panose="020B0604020202020204" pitchFamily="34" charset="0"/>
                <a:cs typeface="Arial" panose="020B0604020202020204" pitchFamily="34" charset="0"/>
              </a:rPr>
              <a:t>A fiatal Feszl </a:t>
            </a:r>
            <a:r>
              <a:rPr lang="it-IT" sz="2000" b="1" dirty="0" smtClean="0">
                <a:latin typeface="Arial" panose="020B0604020202020204" pitchFamily="34" charset="0"/>
                <a:cs typeface="Arial" panose="020B0604020202020204" pitchFamily="34" charset="0"/>
              </a:rPr>
              <a:t>Frigyes</a:t>
            </a:r>
            <a:endParaRPr lang="hu-HU" sz="2000" b="1" dirty="0" smtClean="0">
              <a:latin typeface="Arial" panose="020B0604020202020204" pitchFamily="34" charset="0"/>
              <a:cs typeface="Arial" panose="020B0604020202020204" pitchFamily="34" charset="0"/>
            </a:endParaRPr>
          </a:p>
          <a:p>
            <a:r>
              <a:rPr lang="it-IT" sz="2000" b="1" dirty="0" smtClean="0">
                <a:latin typeface="Arial" panose="020B0604020202020204" pitchFamily="34" charset="0"/>
                <a:cs typeface="Arial" panose="020B0604020202020204" pitchFamily="34" charset="0"/>
              </a:rPr>
              <a:t>önarcképe</a:t>
            </a:r>
            <a:endParaRPr lang="hu-HU" sz="2000" b="1" dirty="0">
              <a:latin typeface="Arial" panose="020B0604020202020204" pitchFamily="34" charset="0"/>
              <a:cs typeface="Arial" panose="020B0604020202020204" pitchFamily="34" charset="0"/>
            </a:endParaRPr>
          </a:p>
        </p:txBody>
      </p:sp>
      <p:sp>
        <p:nvSpPr>
          <p:cNvPr id="3" name="Téglalap 2"/>
          <p:cNvSpPr/>
          <p:nvPr/>
        </p:nvSpPr>
        <p:spPr>
          <a:xfrm>
            <a:off x="0" y="4653136"/>
            <a:ext cx="2722348" cy="1200329"/>
          </a:xfrm>
          <a:prstGeom prst="rect">
            <a:avLst/>
          </a:prstGeom>
        </p:spPr>
        <p:txBody>
          <a:bodyPr wrap="square">
            <a:spAutoFit/>
          </a:bodyPr>
          <a:lstStyle/>
          <a:p>
            <a:r>
              <a:rPr lang="hu-HU" dirty="0">
                <a:hlinkClick r:id="rId3"/>
              </a:rPr>
              <a:t>https://hely.hu/epitkezo-regi/Arck%C3%A9p/feszl-frigyes</a:t>
            </a:r>
            <a:r>
              <a:rPr lang="hu-HU" dirty="0" smtClean="0">
                <a:hlinkClick r:id="rId3"/>
              </a:rPr>
              <a:t>/</a:t>
            </a:r>
            <a:endParaRPr lang="hu-HU" dirty="0" smtClean="0"/>
          </a:p>
          <a:p>
            <a:endParaRPr lang="hu-HU" dirty="0"/>
          </a:p>
        </p:txBody>
      </p:sp>
    </p:spTree>
    <p:extLst>
      <p:ext uri="{BB962C8B-B14F-4D97-AF65-F5344CB8AC3E}">
        <p14:creationId xmlns:p14="http://schemas.microsoft.com/office/powerpoint/2010/main" val="38174712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85174"/>
            <a:ext cx="9163102" cy="7259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églalap 1"/>
          <p:cNvSpPr/>
          <p:nvPr/>
        </p:nvSpPr>
        <p:spPr>
          <a:xfrm>
            <a:off x="2309584" y="6457890"/>
            <a:ext cx="5598368" cy="400110"/>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Akvarell, kartonra ragasztva, </a:t>
            </a:r>
            <a:r>
              <a:rPr lang="hu-HU" sz="2000" b="1" dirty="0" smtClean="0">
                <a:latin typeface="Arial" panose="020B0604020202020204" pitchFamily="34" charset="0"/>
                <a:cs typeface="Arial" panose="020B0604020202020204" pitchFamily="34" charset="0"/>
              </a:rPr>
              <a:t>35x53 cm </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4978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hely.hu/media/images/feszl_frigyes_pecsi_zsinagoga.width-80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552" y="4584"/>
            <a:ext cx="8632656" cy="6862963"/>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83880" y="188640"/>
            <a:ext cx="4572000" cy="1938992"/>
          </a:xfrm>
          <a:prstGeom prst="rect">
            <a:avLst/>
          </a:prstGeom>
        </p:spPr>
        <p:txBody>
          <a:bodyPr>
            <a:spAutoFit/>
          </a:bodyPr>
          <a:lstStyle/>
          <a:p>
            <a:r>
              <a:rPr lang="hu-HU" sz="2000" b="1" dirty="0" smtClean="0">
                <a:latin typeface="Arial" panose="020B0604020202020204" pitchFamily="34" charset="0"/>
                <a:cs typeface="Arial" panose="020B0604020202020204" pitchFamily="34" charset="0"/>
              </a:rPr>
              <a:t>Pécs </a:t>
            </a:r>
            <a:r>
              <a:rPr lang="hu-HU" sz="2000" b="1" dirty="0">
                <a:latin typeface="Arial" panose="020B0604020202020204" pitchFamily="34" charset="0"/>
                <a:cs typeface="Arial" panose="020B0604020202020204" pitchFamily="34" charset="0"/>
              </a:rPr>
              <a:t>egyetlen izraelita vallású zsinagógája, ami 1868–69-ben épült Feszl Frigyes, </a:t>
            </a:r>
            <a:r>
              <a:rPr lang="hu-HU" sz="2000" b="1" dirty="0" err="1">
                <a:latin typeface="Arial" panose="020B0604020202020204" pitchFamily="34" charset="0"/>
                <a:cs typeface="Arial" panose="020B0604020202020204" pitchFamily="34" charset="0"/>
              </a:rPr>
              <a:t>Gerster</a:t>
            </a:r>
            <a:r>
              <a:rPr lang="hu-HU" sz="2000" b="1" dirty="0">
                <a:latin typeface="Arial" panose="020B0604020202020204" pitchFamily="34" charset="0"/>
                <a:cs typeface="Arial" panose="020B0604020202020204" pitchFamily="34" charset="0"/>
              </a:rPr>
              <a:t> Károly és </a:t>
            </a:r>
            <a:r>
              <a:rPr lang="hu-HU" sz="2000" b="1" dirty="0" err="1">
                <a:latin typeface="Arial" panose="020B0604020202020204" pitchFamily="34" charset="0"/>
                <a:cs typeface="Arial" panose="020B0604020202020204" pitchFamily="34" charset="0"/>
              </a:rPr>
              <a:t>Kauser</a:t>
            </a:r>
            <a:r>
              <a:rPr lang="hu-HU" sz="2000" b="1" dirty="0">
                <a:latin typeface="Arial" panose="020B0604020202020204" pitchFamily="34" charset="0"/>
                <a:cs typeface="Arial" panose="020B0604020202020204" pitchFamily="34" charset="0"/>
              </a:rPr>
              <a:t> Lipót tervei alapján romantikus </a:t>
            </a:r>
            <a:r>
              <a:rPr lang="hu-HU" sz="2000" b="1" dirty="0" smtClean="0">
                <a:latin typeface="Arial" panose="020B0604020202020204" pitchFamily="34" charset="0"/>
                <a:cs typeface="Arial" panose="020B0604020202020204" pitchFamily="34" charset="0"/>
              </a:rPr>
              <a:t>stílusban,</a:t>
            </a:r>
          </a:p>
          <a:p>
            <a:r>
              <a:rPr lang="hu-HU" sz="2000" b="1" dirty="0" smtClean="0">
                <a:latin typeface="Arial" panose="020B0604020202020204" pitchFamily="34" charset="0"/>
                <a:cs typeface="Arial" panose="020B0604020202020204" pitchFamily="34" charset="0"/>
              </a:rPr>
              <a:t>a  </a:t>
            </a:r>
            <a:r>
              <a:rPr lang="hu-HU" sz="2000" b="1" dirty="0">
                <a:latin typeface="Arial" panose="020B0604020202020204" pitchFamily="34" charset="0"/>
                <a:cs typeface="Arial" panose="020B0604020202020204" pitchFamily="34" charset="0"/>
              </a:rPr>
              <a:t>Kossuth téren  </a:t>
            </a:r>
          </a:p>
        </p:txBody>
      </p:sp>
    </p:spTree>
    <p:extLst>
      <p:ext uri="{BB962C8B-B14F-4D97-AF65-F5344CB8AC3E}">
        <p14:creationId xmlns:p14="http://schemas.microsoft.com/office/powerpoint/2010/main" val="6136546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5576" y="566682"/>
            <a:ext cx="8388424" cy="6291318"/>
          </a:xfrm>
          <a:prstGeom prst="rect">
            <a:avLst/>
          </a:prstGeom>
        </p:spPr>
      </p:pic>
      <p:sp>
        <p:nvSpPr>
          <p:cNvPr id="2" name="Téglalap 1"/>
          <p:cNvSpPr/>
          <p:nvPr/>
        </p:nvSpPr>
        <p:spPr>
          <a:xfrm>
            <a:off x="251520" y="150251"/>
            <a:ext cx="8424936" cy="1323439"/>
          </a:xfrm>
          <a:prstGeom prst="rect">
            <a:avLst/>
          </a:prstGeom>
        </p:spPr>
        <p:txBody>
          <a:bodyPr wrap="square">
            <a:spAutoFit/>
          </a:bodyPr>
          <a:lstStyle/>
          <a:p>
            <a:r>
              <a:rPr lang="hu-HU" sz="2400" b="1" dirty="0">
                <a:solidFill>
                  <a:srgbClr val="FF0000"/>
                </a:solidFill>
                <a:latin typeface="Arial" panose="020B0604020202020204" pitchFamily="34" charset="0"/>
                <a:cs typeface="Arial" panose="020B0604020202020204" pitchFamily="34" charset="0"/>
              </a:rPr>
              <a:t>Oszvald-ház,</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Budapest  </a:t>
            </a:r>
            <a:r>
              <a:rPr lang="hu-HU" sz="2400" b="1" dirty="0" err="1" smtClean="0">
                <a:solidFill>
                  <a:srgbClr val="00B050"/>
                </a:solidFill>
                <a:latin typeface="Arial" panose="020B0604020202020204" pitchFamily="34" charset="0"/>
                <a:cs typeface="Arial" panose="020B0604020202020204" pitchFamily="34" charset="0"/>
              </a:rPr>
              <a:t>Feszl-Gerster-Kauser</a:t>
            </a:r>
            <a:r>
              <a:rPr lang="hu-HU" sz="2400" b="1" dirty="0" smtClean="0">
                <a:solidFill>
                  <a:srgbClr val="00B050"/>
                </a:solidFill>
                <a:latin typeface="Arial" panose="020B0604020202020204" pitchFamily="34" charset="0"/>
                <a:cs typeface="Arial" panose="020B0604020202020204" pitchFamily="34" charset="0"/>
              </a:rPr>
              <a:t> társulás  </a:t>
            </a:r>
            <a:r>
              <a:rPr lang="hu-HU" sz="2000" b="1" dirty="0">
                <a:latin typeface="Arial" panose="020B0604020202020204" pitchFamily="34" charset="0"/>
                <a:cs typeface="Arial" panose="020B0604020202020204" pitchFamily="34" charset="0"/>
              </a:rPr>
              <a:t>1846-1864</a:t>
            </a:r>
            <a:endParaRPr lang="hu-HU" sz="2000" b="1" dirty="0" smtClean="0">
              <a:latin typeface="Arial" panose="020B0604020202020204" pitchFamily="34" charset="0"/>
              <a:cs typeface="Arial" panose="020B0604020202020204" pitchFamily="34" charset="0"/>
            </a:endParaRPr>
          </a:p>
          <a:p>
            <a:endParaRPr lang="hu-HU" b="1" dirty="0"/>
          </a:p>
          <a:p>
            <a:endParaRPr lang="hu-HU" b="1" dirty="0" smtClean="0"/>
          </a:p>
        </p:txBody>
      </p:sp>
      <p:sp>
        <p:nvSpPr>
          <p:cNvPr id="3" name="Téglalap 2"/>
          <p:cNvSpPr/>
          <p:nvPr/>
        </p:nvSpPr>
        <p:spPr>
          <a:xfrm>
            <a:off x="713489" y="955780"/>
            <a:ext cx="2406428" cy="707886"/>
          </a:xfrm>
          <a:prstGeom prst="rect">
            <a:avLst/>
          </a:prstGeom>
        </p:spPr>
        <p:txBody>
          <a:bodyPr wrap="none">
            <a:spAutoFit/>
          </a:bodyPr>
          <a:lstStyle/>
          <a:p>
            <a:r>
              <a:rPr lang="hu-HU" sz="2000" b="1" dirty="0" err="1">
                <a:latin typeface="Arial" panose="020B0604020202020204" pitchFamily="34" charset="0"/>
                <a:cs typeface="Arial" panose="020B0604020202020204" pitchFamily="34" charset="0"/>
              </a:rPr>
              <a:t>Frohner</a:t>
            </a:r>
            <a:r>
              <a:rPr lang="hu-HU" sz="2000" b="1" dirty="0">
                <a:latin typeface="Arial" panose="020B0604020202020204" pitchFamily="34" charset="0"/>
                <a:cs typeface="Arial" panose="020B0604020202020204" pitchFamily="34" charset="0"/>
              </a:rPr>
              <a:t> Szálloda,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Nádor </a:t>
            </a:r>
            <a:r>
              <a:rPr lang="hu-HU" sz="2000" b="1" dirty="0">
                <a:latin typeface="Arial" panose="020B0604020202020204" pitchFamily="34" charset="0"/>
                <a:cs typeface="Arial" panose="020B0604020202020204" pitchFamily="34" charset="0"/>
              </a:rPr>
              <a:t>utca </a:t>
            </a:r>
            <a:r>
              <a:rPr lang="hu-HU" sz="2000" b="1" dirty="0" smtClean="0">
                <a:latin typeface="Arial" panose="020B0604020202020204" pitchFamily="34" charset="0"/>
                <a:cs typeface="Arial" panose="020B0604020202020204" pitchFamily="34" charset="0"/>
              </a:rPr>
              <a:t>22.</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280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s3.eu-central-1.amazonaws.com/kozterkep/photos/a6a283329e1e5d9478446da5629d7882_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3202"/>
            <a:ext cx="9144000" cy="689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23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ájl:CsempeszkopacsHungar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4959" y="89252"/>
            <a:ext cx="1655337" cy="2207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ájl:Sainte Chapelle - Felső szint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39752" y="883588"/>
            <a:ext cx="159739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kirándulásokMŰVKÖR\2019Róma\Róma2019031923H.Anci\Róma2019031923\DSCF632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3968" y="2440178"/>
            <a:ext cx="2243531" cy="1682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C:\Users\DELL\Downloads\Gmail\256.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59755" y="548680"/>
            <a:ext cx="2267744" cy="1700808"/>
          </a:xfrm>
          <a:prstGeom prst="rect">
            <a:avLst/>
          </a:prstGeom>
          <a:noFill/>
        </p:spPr>
      </p:pic>
      <p:pic>
        <p:nvPicPr>
          <p:cNvPr id="1032" name="Picture 8" descr="D:\kirándulásokMŰVKÖR\2023.09.23-24Schlosshof,Melk, Grafenegg\Magyarné Anna\Schloss26.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68069" y="1381973"/>
            <a:ext cx="1249940" cy="16665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kirándulásokMŰVKÖR\2023.09.23-24Schlosshof,Melk, Grafenegg\Makainé\IMG-346686b9c46af825157cdd640b3ae015-V.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76256" y="3063118"/>
            <a:ext cx="2033566" cy="9888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kirándulásokMŰVKÖR\2024.04.16-18Szfvár,Veszprém, Pannonh.Tata,Majk\HnéAnciVeszprém, Panonnhalma, Székesfehérvár 24041618 Anci\20240417_180937.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73053" y="4797152"/>
            <a:ext cx="2373403" cy="1780052"/>
          </a:xfrm>
          <a:prstGeom prst="rect">
            <a:avLst/>
          </a:prstGeom>
          <a:noFill/>
          <a:extLst>
            <a:ext uri="{909E8E84-426E-40DD-AFC4-6F175D3DCCD1}">
              <a14:hiddenFill xmlns:a14="http://schemas.microsoft.com/office/drawing/2010/main">
                <a:solidFill>
                  <a:srgbClr val="FFFFFF"/>
                </a:solidFill>
              </a14:hiddenFill>
            </a:ext>
          </a:extLst>
        </p:spPr>
      </p:pic>
      <p:pic>
        <p:nvPicPr>
          <p:cNvPr id="9" name="Kép 8" descr="20240512_124526"/>
          <p:cNvPicPr>
            <a:picLocks noGrp="1" noChangeAspect="1"/>
          </p:cNvPicPr>
          <p:nvPr isPhoto="1"/>
        </p:nvPicPr>
        <p:blipFill>
          <a:blip r:embed="rId9" cstate="email">
            <a:lum/>
            <a:extLst>
              <a:ext uri="{28A0092B-C50C-407E-A947-70E740481C1C}">
                <a14:useLocalDpi xmlns:a14="http://schemas.microsoft.com/office/drawing/2010/main"/>
              </a:ext>
            </a:extLst>
          </a:blip>
          <a:stretch>
            <a:fillRect/>
          </a:stretch>
        </p:blipFill>
        <p:spPr>
          <a:xfrm>
            <a:off x="5716075" y="4516356"/>
            <a:ext cx="1160181" cy="2060848"/>
          </a:xfrm>
          <a:prstGeom prst="rect">
            <a:avLst/>
          </a:prstGeom>
          <a:noFill/>
          <a:ln>
            <a:noFill/>
          </a:ln>
        </p:spPr>
      </p:pic>
      <p:pic>
        <p:nvPicPr>
          <p:cNvPr id="1037" name="Picture 1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0164" y="2370777"/>
            <a:ext cx="1304925" cy="168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184959" y="4335487"/>
            <a:ext cx="2108269" cy="2308324"/>
          </a:xfrm>
          <a:prstGeom prst="rect">
            <a:avLst/>
          </a:prstGeom>
          <a:noFill/>
        </p:spPr>
        <p:txBody>
          <a:bodyPr wrap="none" rtlCol="0">
            <a:spAutoFit/>
          </a:bodyPr>
          <a:lstStyle/>
          <a:p>
            <a:r>
              <a:rPr lang="hu-HU" b="1" dirty="0" err="1" smtClean="0">
                <a:latin typeface="Arial" panose="020B0604020202020204" pitchFamily="34" charset="0"/>
                <a:cs typeface="Arial" panose="020B0604020202020204" pitchFamily="34" charset="0"/>
              </a:rPr>
              <a:t>Csempeszkovács</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Ják</a:t>
            </a:r>
          </a:p>
          <a:p>
            <a:r>
              <a:rPr lang="hu-HU" b="1" dirty="0" smtClean="0">
                <a:latin typeface="Arial" panose="020B0604020202020204" pitchFamily="34" charset="0"/>
                <a:cs typeface="Arial" panose="020B0604020202020204" pitchFamily="34" charset="0"/>
              </a:rPr>
              <a:t>Saint </a:t>
            </a:r>
            <a:r>
              <a:rPr lang="hu-HU" b="1" dirty="0" err="1" smtClean="0">
                <a:latin typeface="Arial" panose="020B0604020202020204" pitchFamily="34" charset="0"/>
                <a:cs typeface="Arial" panose="020B0604020202020204" pitchFamily="34" charset="0"/>
              </a:rPr>
              <a:t>Chapelle</a:t>
            </a:r>
            <a:endParaRPr lang="hu-HU" b="1" dirty="0" smtClean="0">
              <a:latin typeface="Arial" panose="020B0604020202020204" pitchFamily="34" charset="0"/>
              <a:cs typeface="Arial" panose="020B0604020202020204" pitchFamily="34" charset="0"/>
            </a:endParaRPr>
          </a:p>
          <a:p>
            <a:r>
              <a:rPr lang="hu-HU" b="1" dirty="0" err="1" smtClean="0">
                <a:latin typeface="Arial" panose="020B0604020202020204" pitchFamily="34" charset="0"/>
                <a:cs typeface="Arial" panose="020B0604020202020204" pitchFamily="34" charset="0"/>
              </a:rPr>
              <a:t>Strozzi</a:t>
            </a:r>
            <a:endParaRPr lang="hu-HU" b="1" dirty="0" smtClean="0">
              <a:latin typeface="Arial" panose="020B0604020202020204" pitchFamily="34" charset="0"/>
              <a:cs typeface="Arial" panose="020B0604020202020204" pitchFamily="34" charset="0"/>
            </a:endParaRPr>
          </a:p>
          <a:p>
            <a:r>
              <a:rPr lang="hu-HU" b="1" dirty="0" err="1" smtClean="0">
                <a:latin typeface="Arial" panose="020B0604020202020204" pitchFamily="34" charset="0"/>
                <a:cs typeface="Arial" panose="020B0604020202020204" pitchFamily="34" charset="0"/>
              </a:rPr>
              <a:t>Farnesina</a:t>
            </a:r>
            <a:endParaRPr lang="hu-HU" b="1" dirty="0" smtClean="0">
              <a:latin typeface="Arial" panose="020B0604020202020204" pitchFamily="34" charset="0"/>
              <a:cs typeface="Arial" panose="020B0604020202020204" pitchFamily="34" charset="0"/>
            </a:endParaRPr>
          </a:p>
          <a:p>
            <a:r>
              <a:rPr lang="hu-HU" b="1" dirty="0" err="1" smtClean="0">
                <a:latin typeface="Arial" panose="020B0604020202020204" pitchFamily="34" charset="0"/>
                <a:cs typeface="Arial" panose="020B0604020202020204" pitchFamily="34" charset="0"/>
              </a:rPr>
              <a:t>Schloss</a:t>
            </a:r>
            <a:r>
              <a:rPr lang="hu-HU" b="1" dirty="0" smtClean="0">
                <a:latin typeface="Arial" panose="020B0604020202020204" pitchFamily="34" charset="0"/>
                <a:cs typeface="Arial" panose="020B0604020202020204" pitchFamily="34" charset="0"/>
              </a:rPr>
              <a:t> </a:t>
            </a:r>
            <a:r>
              <a:rPr lang="hu-HU" b="1" dirty="0" err="1" smtClean="0">
                <a:latin typeface="Arial" panose="020B0604020202020204" pitchFamily="34" charset="0"/>
                <a:cs typeface="Arial" panose="020B0604020202020204" pitchFamily="34" charset="0"/>
              </a:rPr>
              <a:t>Hoff</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Csákvár</a:t>
            </a:r>
          </a:p>
          <a:p>
            <a:r>
              <a:rPr lang="hu-HU" b="1" dirty="0" smtClean="0">
                <a:latin typeface="Arial" panose="020B0604020202020204" pitchFamily="34" charset="0"/>
                <a:cs typeface="Arial" panose="020B0604020202020204" pitchFamily="34" charset="0"/>
              </a:rPr>
              <a:t>Debrecen</a:t>
            </a:r>
            <a:endParaRPr lang="hu-HU" b="1" dirty="0">
              <a:latin typeface="Arial" panose="020B0604020202020204" pitchFamily="34" charset="0"/>
              <a:cs typeface="Arial" panose="020B0604020202020204" pitchFamily="34" charset="0"/>
            </a:endParaRPr>
          </a:p>
        </p:txBody>
      </p:sp>
      <p:sp>
        <p:nvSpPr>
          <p:cNvPr id="3" name="Szövegdoboz 2"/>
          <p:cNvSpPr txBox="1"/>
          <p:nvPr/>
        </p:nvSpPr>
        <p:spPr>
          <a:xfrm>
            <a:off x="7268069" y="4653136"/>
            <a:ext cx="1762021" cy="1477328"/>
          </a:xfrm>
          <a:prstGeom prst="rect">
            <a:avLst/>
          </a:prstGeom>
          <a:noFill/>
        </p:spPr>
        <p:txBody>
          <a:bodyPr wrap="none" rtlCol="0">
            <a:spAutoFit/>
          </a:bodyPr>
          <a:lstStyle/>
          <a:p>
            <a:r>
              <a:rPr lang="hu-HU" b="1" dirty="0" smtClean="0">
                <a:latin typeface="Arial" panose="020B0604020202020204" pitchFamily="34" charset="0"/>
                <a:cs typeface="Arial" panose="020B0604020202020204" pitchFamily="34" charset="0"/>
              </a:rPr>
              <a:t>Román</a:t>
            </a:r>
          </a:p>
          <a:p>
            <a:r>
              <a:rPr lang="hu-HU" b="1" dirty="0" smtClean="0">
                <a:latin typeface="Arial" panose="020B0604020202020204" pitchFamily="34" charset="0"/>
                <a:cs typeface="Arial" panose="020B0604020202020204" pitchFamily="34" charset="0"/>
              </a:rPr>
              <a:t>Gótika</a:t>
            </a:r>
          </a:p>
          <a:p>
            <a:r>
              <a:rPr lang="hu-HU" b="1" dirty="0" smtClean="0">
                <a:latin typeface="Arial" panose="020B0604020202020204" pitchFamily="34" charset="0"/>
                <a:cs typeface="Arial" panose="020B0604020202020204" pitchFamily="34" charset="0"/>
              </a:rPr>
              <a:t>Reneszánsz</a:t>
            </a:r>
          </a:p>
          <a:p>
            <a:r>
              <a:rPr lang="hu-HU" b="1" dirty="0" smtClean="0">
                <a:latin typeface="Arial" panose="020B0604020202020204" pitchFamily="34" charset="0"/>
                <a:cs typeface="Arial" panose="020B0604020202020204" pitchFamily="34" charset="0"/>
              </a:rPr>
              <a:t>Barokk</a:t>
            </a:r>
          </a:p>
          <a:p>
            <a:r>
              <a:rPr lang="hu-HU" b="1" dirty="0" smtClean="0">
                <a:latin typeface="Arial" panose="020B0604020202020204" pitchFamily="34" charset="0"/>
                <a:cs typeface="Arial" panose="020B0604020202020204" pitchFamily="34" charset="0"/>
              </a:rPr>
              <a:t>Klasszicizmus</a:t>
            </a:r>
            <a:endParaRPr lang="hu-H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54469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pestbuda.hu/gallery/2021_DCS/Febru%C3%A1r/feszl_DSC002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903" y="0"/>
            <a:ext cx="919187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5607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eszl Frigyes, Gerster Károly, Kauser Lipót | Oszvald-ház, Budapest | Kitervezte.h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7118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lh6.googleusercontent.com/-bT4c7VlFg_A/UHRuU65KjkI/AAAAAAAAFCs/JfIYsHl9jRs/s512/IM00008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87"/>
            <a:ext cx="5148064" cy="686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18027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lh3.googleusercontent.com/-cl3xGlNzqYE/UHRt15mfI9I/AAAAAAAAFA0/xJm-Km0xjXI/s512/IM00007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23928" y="-99263"/>
            <a:ext cx="5217946" cy="6957263"/>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79512" y="836712"/>
            <a:ext cx="3528392" cy="1692771"/>
          </a:xfrm>
          <a:prstGeom prst="rect">
            <a:avLst/>
          </a:prstGeom>
        </p:spPr>
        <p:txBody>
          <a:bodyPr wrap="square">
            <a:spAutoFit/>
          </a:bodyPr>
          <a:lstStyle/>
          <a:p>
            <a:r>
              <a:rPr lang="hu-HU" sz="2400" b="1" dirty="0">
                <a:solidFill>
                  <a:srgbClr val="00B050"/>
                </a:solidFill>
                <a:latin typeface="Arial" panose="020B0604020202020204" pitchFamily="34" charset="0"/>
                <a:cs typeface="Arial" panose="020B0604020202020204" pitchFamily="34" charset="0"/>
              </a:rPr>
              <a:t>Lotz Károly </a:t>
            </a:r>
            <a:r>
              <a:rPr lang="hu-HU" sz="2000" b="1" dirty="0">
                <a:latin typeface="Arial" panose="020B0604020202020204" pitchFamily="34" charset="0"/>
                <a:cs typeface="Arial" panose="020B0604020202020204" pitchFamily="34" charset="0"/>
              </a:rPr>
              <a:t>freskók a Díszteremben  három, 170x82 cm méretű Lotz olaj- vászonfestmény</a:t>
            </a:r>
            <a:r>
              <a:rPr lang="hu-HU" sz="2000" b="1" dirty="0">
                <a:solidFill>
                  <a:srgbClr val="FF0000"/>
                </a:solidFill>
                <a:latin typeface="Arial" panose="020B0604020202020204" pitchFamily="34" charset="0"/>
                <a:cs typeface="Arial" panose="020B0604020202020204" pitchFamily="34" charset="0"/>
              </a:rPr>
              <a:t>, Jupiter, Vénusz és Minerva </a:t>
            </a:r>
          </a:p>
        </p:txBody>
      </p:sp>
    </p:spTree>
    <p:extLst>
      <p:ext uri="{BB962C8B-B14F-4D97-AF65-F5344CB8AC3E}">
        <p14:creationId xmlns:p14="http://schemas.microsoft.com/office/powerpoint/2010/main" val="32011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lh6.googleusercontent.com/-tDmmn3PpYKA/UHRtyJJpW2I/AAAAAAAAFAs/g3rg6Q1_T2g/s640/IM00007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02650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lh3.googleusercontent.com/-52HuVak6dZo/UHRt58m3FMI/AAAAAAAAFBI/hgRslp72gNU/s640/IM00007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65"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7463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pestbuda.hu/gallery/2021_DCS/Febru%C3%A1r/BME_EpitoIpar_1898_08_3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276872"/>
            <a:ext cx="9162256" cy="4581128"/>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39552" y="476672"/>
            <a:ext cx="8136904" cy="707886"/>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Feszl Frigyes be nem adott terve az Országház </a:t>
            </a:r>
            <a:r>
              <a:rPr lang="hu-HU" sz="2000" b="1" dirty="0" smtClean="0">
                <a:latin typeface="Arial" panose="020B0604020202020204" pitchFamily="34" charset="0"/>
                <a:cs typeface="Arial" panose="020B0604020202020204" pitchFamily="34" charset="0"/>
              </a:rPr>
              <a:t>épületére</a:t>
            </a:r>
          </a:p>
          <a:p>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Forrás: Építő Ipar, 1898. augusztus 31.)</a:t>
            </a:r>
          </a:p>
        </p:txBody>
      </p:sp>
    </p:spTree>
    <p:extLst>
      <p:ext uri="{BB962C8B-B14F-4D97-AF65-F5344CB8AC3E}">
        <p14:creationId xmlns:p14="http://schemas.microsoft.com/office/powerpoint/2010/main" val="180631769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s3.eu-central-1.amazonaws.com/kozterkep/photos/c9e464c79c72028b112a172a94bae6c6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9696"/>
            <a:ext cx="9276523"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51520" y="116632"/>
            <a:ext cx="4572000" cy="1200329"/>
          </a:xfrm>
          <a:prstGeom prst="rect">
            <a:avLst/>
          </a:prstGeom>
        </p:spPr>
        <p:txBody>
          <a:bodyPr>
            <a:spAutoFit/>
          </a:bodyPr>
          <a:lstStyle/>
          <a:p>
            <a:r>
              <a:rPr lang="hu-HU" sz="2400" b="1" dirty="0">
                <a:solidFill>
                  <a:srgbClr val="FF0000"/>
                </a:solidFill>
                <a:latin typeface="Arial" panose="020B0604020202020204" pitchFamily="34" charset="0"/>
                <a:cs typeface="Arial" panose="020B0604020202020204" pitchFamily="34" charset="0"/>
              </a:rPr>
              <a:t>Gróf Zichy Manóné síremléke a Kálvin téri református </a:t>
            </a:r>
            <a:r>
              <a:rPr lang="hu-HU" sz="2400" b="1" dirty="0" smtClean="0">
                <a:solidFill>
                  <a:srgbClr val="FF0000"/>
                </a:solidFill>
                <a:latin typeface="Arial" panose="020B0604020202020204" pitchFamily="34" charset="0"/>
                <a:cs typeface="Arial" panose="020B0604020202020204" pitchFamily="34" charset="0"/>
              </a:rPr>
              <a:t>templomban 1854</a:t>
            </a:r>
            <a:endParaRPr lang="hu-HU" sz="2400" b="1" dirty="0">
              <a:solidFill>
                <a:srgbClr val="FF0000"/>
              </a:solidFill>
              <a:latin typeface="Arial" panose="020B0604020202020204" pitchFamily="34" charset="0"/>
              <a:cs typeface="Arial" panose="020B0604020202020204" pitchFamily="34" charset="0"/>
            </a:endParaRPr>
          </a:p>
        </p:txBody>
      </p:sp>
      <p:sp>
        <p:nvSpPr>
          <p:cNvPr id="3" name="Téglalap 2"/>
          <p:cNvSpPr/>
          <p:nvPr/>
        </p:nvSpPr>
        <p:spPr>
          <a:xfrm>
            <a:off x="5486319" y="33927"/>
            <a:ext cx="3799438" cy="1446550"/>
          </a:xfrm>
          <a:prstGeom prst="rect">
            <a:avLst/>
          </a:prstGeom>
        </p:spPr>
        <p:txBody>
          <a:bodyPr wrap="none">
            <a:spAutoFit/>
          </a:bodyPr>
          <a:lstStyle/>
          <a:p>
            <a:r>
              <a:rPr lang="hu-HU" sz="2000" b="1" dirty="0" smtClean="0">
                <a:latin typeface="Arial" panose="020B0604020202020204" pitchFamily="34" charset="0"/>
                <a:cs typeface="Arial" panose="020B0604020202020204" pitchFamily="34" charset="0"/>
              </a:rPr>
              <a:t>Sírfülke: </a:t>
            </a:r>
            <a:r>
              <a:rPr lang="hu-HU" sz="2400" b="1" dirty="0">
                <a:solidFill>
                  <a:srgbClr val="00B050"/>
                </a:solidFill>
                <a:latin typeface="Arial" panose="020B0604020202020204" pitchFamily="34" charset="0"/>
                <a:cs typeface="Arial" panose="020B0604020202020204" pitchFamily="34" charset="0"/>
              </a:rPr>
              <a:t>Feszl Frigyes </a:t>
            </a:r>
            <a:endParaRPr lang="hu-HU" sz="2000" b="1" dirty="0" smtClean="0">
              <a:solidFill>
                <a:srgbClr val="00B050"/>
              </a:solidFill>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Szobrász</a:t>
            </a:r>
          </a:p>
          <a:p>
            <a:r>
              <a:rPr lang="hu-HU" sz="2000"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francia </a:t>
            </a:r>
            <a:r>
              <a:rPr lang="hu-HU" sz="2400" b="1" dirty="0">
                <a:solidFill>
                  <a:srgbClr val="00B050"/>
                </a:solidFill>
                <a:latin typeface="Arial" panose="020B0604020202020204" pitchFamily="34" charset="0"/>
                <a:cs typeface="Arial" panose="020B0604020202020204" pitchFamily="34" charset="0"/>
              </a:rPr>
              <a:t>Raymond </a:t>
            </a:r>
            <a:r>
              <a:rPr lang="hu-HU" sz="2400" b="1" dirty="0" err="1">
                <a:solidFill>
                  <a:srgbClr val="00B050"/>
                </a:solidFill>
                <a:latin typeface="Arial" panose="020B0604020202020204" pitchFamily="34" charset="0"/>
                <a:cs typeface="Arial" panose="020B0604020202020204" pitchFamily="34" charset="0"/>
              </a:rPr>
              <a:t>Gayrad</a:t>
            </a:r>
            <a:r>
              <a:rPr lang="hu-HU" sz="2400" b="1" dirty="0">
                <a:solidFill>
                  <a:srgbClr val="00B050"/>
                </a:solidFill>
                <a:latin typeface="Arial" panose="020B0604020202020204" pitchFamily="34" charset="0"/>
                <a:cs typeface="Arial" panose="020B0604020202020204" pitchFamily="34" charset="0"/>
              </a:rPr>
              <a:t> </a:t>
            </a:r>
            <a:endParaRPr lang="hu-HU" sz="2000" b="1" dirty="0" smtClean="0">
              <a:solidFill>
                <a:srgbClr val="00B050"/>
              </a:solidFill>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1777–1858)  </a:t>
            </a:r>
          </a:p>
        </p:txBody>
      </p:sp>
    </p:spTree>
    <p:extLst>
      <p:ext uri="{BB962C8B-B14F-4D97-AF65-F5344CB8AC3E}">
        <p14:creationId xmlns:p14="http://schemas.microsoft.com/office/powerpoint/2010/main" val="29325606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2251" t="29149" r="28558" b="10916"/>
          <a:stretch/>
        </p:blipFill>
        <p:spPr bwMode="auto">
          <a:xfrm>
            <a:off x="-1" y="566655"/>
            <a:ext cx="9144001" cy="629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églalap 1"/>
          <p:cNvSpPr/>
          <p:nvPr/>
        </p:nvSpPr>
        <p:spPr>
          <a:xfrm>
            <a:off x="180681" y="265829"/>
            <a:ext cx="8964488" cy="1446550"/>
          </a:xfrm>
          <a:prstGeom prst="rect">
            <a:avLst/>
          </a:prstGeom>
        </p:spPr>
        <p:txBody>
          <a:bodyPr wrap="square">
            <a:spAutoFit/>
          </a:bodyPr>
          <a:lstStyle/>
          <a:p>
            <a:r>
              <a:rPr lang="hu-HU" sz="2000" b="1" dirty="0" smtClean="0">
                <a:latin typeface="Arial" panose="020B0604020202020204" pitchFamily="34" charset="0"/>
                <a:cs typeface="Arial" panose="020B0604020202020204" pitchFamily="34" charset="0"/>
              </a:rPr>
              <a:t>Nem </a:t>
            </a:r>
            <a:r>
              <a:rPr lang="hu-HU" sz="2000" b="1" dirty="0">
                <a:latin typeface="Arial" panose="020B0604020202020204" pitchFamily="34" charset="0"/>
                <a:cs typeface="Arial" panose="020B0604020202020204" pitchFamily="34" charset="0"/>
              </a:rPr>
              <a:t>pályatervről volt szó, hanem önálló megbízásról, miként egyidejűleg a már korábban is tervező </a:t>
            </a:r>
            <a:r>
              <a:rPr lang="hu-HU" sz="2400" b="1" dirty="0">
                <a:solidFill>
                  <a:srgbClr val="00B050"/>
                </a:solidFill>
                <a:latin typeface="Arial" panose="020B0604020202020204" pitchFamily="34" charset="0"/>
                <a:cs typeface="Arial" panose="020B0604020202020204" pitchFamily="34" charset="0"/>
              </a:rPr>
              <a:t>Hild József</a:t>
            </a:r>
            <a:r>
              <a:rPr lang="hu-HU" sz="2000" b="1" dirty="0">
                <a:latin typeface="Arial" panose="020B0604020202020204" pitchFamily="34" charset="0"/>
                <a:cs typeface="Arial" panose="020B0604020202020204" pitchFamily="34" charset="0"/>
              </a:rPr>
              <a:t>nek és 1853 végén </a:t>
            </a:r>
            <a:r>
              <a:rPr lang="hu-HU" sz="2400" b="1" dirty="0">
                <a:solidFill>
                  <a:srgbClr val="00B050"/>
                </a:solidFill>
                <a:latin typeface="Arial" panose="020B0604020202020204" pitchFamily="34" charset="0"/>
                <a:cs typeface="Arial" panose="020B0604020202020204" pitchFamily="34" charset="0"/>
              </a:rPr>
              <a:t>Ludwig Försternek </a:t>
            </a:r>
            <a:r>
              <a:rPr lang="hu-HU" sz="2000" b="1" dirty="0">
                <a:latin typeface="Arial" panose="020B0604020202020204" pitchFamily="34" charset="0"/>
                <a:cs typeface="Arial" panose="020B0604020202020204" pitchFamily="34" charset="0"/>
              </a:rPr>
              <a:t>is egyedi megbízást </a:t>
            </a:r>
            <a:r>
              <a:rPr lang="hu-HU" sz="2000" b="1" dirty="0" smtClean="0">
                <a:latin typeface="Arial" panose="020B0604020202020204" pitchFamily="34" charset="0"/>
                <a:cs typeface="Arial" panose="020B0604020202020204" pitchFamily="34" charset="0"/>
              </a:rPr>
              <a:t>adtak a </a:t>
            </a:r>
            <a:r>
              <a:rPr lang="hu-HU" sz="2400" b="1" dirty="0" smtClean="0">
                <a:solidFill>
                  <a:srgbClr val="FF0000"/>
                </a:solidFill>
                <a:latin typeface="Arial" panose="020B0604020202020204" pitchFamily="34" charset="0"/>
                <a:cs typeface="Arial" panose="020B0604020202020204" pitchFamily="34" charset="0"/>
              </a:rPr>
              <a:t>Zsinagóga </a:t>
            </a:r>
            <a:r>
              <a:rPr lang="hu-HU" sz="2000" b="1" dirty="0" smtClean="0">
                <a:latin typeface="Arial" panose="020B0604020202020204" pitchFamily="34" charset="0"/>
                <a:cs typeface="Arial" panose="020B0604020202020204" pitchFamily="34" charset="0"/>
              </a:rPr>
              <a:t>tervezésére</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47837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s://pestbuda.hu/gallery/2021_DCS/Febru%C3%A1r/doh%C3%A1nyutcai_zsinag%C3%B3ga_A%20zsinag%C3%B3ga%20bels%C5%91%20tere%2C%20k%C3%B6z%C3%A9pen%20a%20Feszl%20Frigyes%20%C3%A1ltal%20tervezett%20frigyszekr%C3%A9ny%20l%C3%A1that%C3%B3.%20Fot%C3%B3%20Both%20Bal%C3%A1zs.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35655"/>
            <a:ext cx="9196973" cy="699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121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26756</TotalTime>
  <Words>923</Words>
  <Application>Microsoft Office PowerPoint</Application>
  <PresentationFormat>Diavetítés a képernyőre (4:3 oldalarány)</PresentationFormat>
  <Paragraphs>209</Paragraphs>
  <Slides>126</Slides>
  <Notes>2</Notes>
  <HiddenSlides>0</HiddenSlides>
  <MMClips>0</MMClips>
  <ScaleCrop>false</ScaleCrop>
  <HeadingPairs>
    <vt:vector size="6" baseType="variant">
      <vt:variant>
        <vt:lpstr>Téma</vt:lpstr>
      </vt:variant>
      <vt:variant>
        <vt:i4>1</vt:i4>
      </vt:variant>
      <vt:variant>
        <vt:lpstr>Beágyazott OLE kiszolgálók</vt:lpstr>
      </vt:variant>
      <vt:variant>
        <vt:i4>1</vt:i4>
      </vt:variant>
      <vt:variant>
        <vt:lpstr>Diacímek</vt:lpstr>
      </vt:variant>
      <vt:variant>
        <vt:i4>126</vt:i4>
      </vt:variant>
    </vt:vector>
  </HeadingPairs>
  <TitlesOfParts>
    <vt:vector size="128" baseType="lpstr">
      <vt:lpstr>Office-téma</vt:lpstr>
      <vt:lpstr>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MAGYAR ROMANTIKA  ÉPÍTÉSZET</dc:title>
  <dc:creator>Judit</dc:creator>
  <cp:lastModifiedBy>Judit</cp:lastModifiedBy>
  <cp:revision>132</cp:revision>
  <dcterms:created xsi:type="dcterms:W3CDTF">2025-01-16T09:10:55Z</dcterms:created>
  <dcterms:modified xsi:type="dcterms:W3CDTF">2025-02-21T15:18:31Z</dcterms:modified>
</cp:coreProperties>
</file>