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93878" autoAdjust="0"/>
  </p:normalViewPr>
  <p:slideViewPr>
    <p:cSldViewPr snapToGrid="0">
      <p:cViewPr varScale="1">
        <p:scale>
          <a:sx n="50" d="100"/>
          <a:sy n="50" d="100"/>
        </p:scale>
        <p:origin x="-110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609B-858F-493E-93C5-7785AA48BAF6}" type="datetimeFigureOut">
              <a:rPr lang="hu-HU" smtClean="0"/>
              <a:t>2025. 03. 22.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5EB7-181B-436A-A9C6-1511F6A444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148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609B-858F-493E-93C5-7785AA48BAF6}" type="datetimeFigureOut">
              <a:rPr lang="hu-HU" smtClean="0"/>
              <a:t>2025. 03. 22.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5EB7-181B-436A-A9C6-1511F6A444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58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609B-858F-493E-93C5-7785AA48BAF6}" type="datetimeFigureOut">
              <a:rPr lang="hu-HU" smtClean="0"/>
              <a:t>2025. 03. 22.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5EB7-181B-436A-A9C6-1511F6A444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43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609B-858F-493E-93C5-7785AA48BAF6}" type="datetimeFigureOut">
              <a:rPr lang="hu-HU" smtClean="0"/>
              <a:t>2025. 03. 22.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5EB7-181B-436A-A9C6-1511F6A444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0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609B-858F-493E-93C5-7785AA48BAF6}" type="datetimeFigureOut">
              <a:rPr lang="hu-HU" smtClean="0"/>
              <a:t>2025. 03. 22.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5EB7-181B-436A-A9C6-1511F6A444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548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609B-858F-493E-93C5-7785AA48BAF6}" type="datetimeFigureOut">
              <a:rPr lang="hu-HU" smtClean="0"/>
              <a:t>2025. 03. 22.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5EB7-181B-436A-A9C6-1511F6A444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973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609B-858F-493E-93C5-7785AA48BAF6}" type="datetimeFigureOut">
              <a:rPr lang="hu-HU" smtClean="0"/>
              <a:t>2025. 03. 22.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5EB7-181B-436A-A9C6-1511F6A444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56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609B-858F-493E-93C5-7785AA48BAF6}" type="datetimeFigureOut">
              <a:rPr lang="hu-HU" smtClean="0"/>
              <a:t>2025. 03. 22.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5EB7-181B-436A-A9C6-1511F6A444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126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609B-858F-493E-93C5-7785AA48BAF6}" type="datetimeFigureOut">
              <a:rPr lang="hu-HU" smtClean="0"/>
              <a:t>2025. 03. 22.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5EB7-181B-436A-A9C6-1511F6A444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59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609B-858F-493E-93C5-7785AA48BAF6}" type="datetimeFigureOut">
              <a:rPr lang="hu-HU" smtClean="0"/>
              <a:t>2025. 03. 22.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5EB7-181B-436A-A9C6-1511F6A444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988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609B-858F-493E-93C5-7785AA48BAF6}" type="datetimeFigureOut">
              <a:rPr lang="hu-HU" smtClean="0"/>
              <a:t>2025. 03. 22.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5EB7-181B-436A-A9C6-1511F6A444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81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0033"/>
            </a:gs>
            <a:gs pos="55000">
              <a:srgbClr val="660033"/>
            </a:gs>
            <a:gs pos="0">
              <a:srgbClr val="9CD5EF"/>
            </a:gs>
            <a:gs pos="7000">
              <a:srgbClr val="FFC000">
                <a:lumMod val="98000"/>
                <a:lumOff val="2000"/>
              </a:srgbClr>
            </a:gs>
            <a:gs pos="1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C6609B-858F-493E-93C5-7785AA48BAF6}" type="datetimeFigureOut">
              <a:rPr lang="hu-HU" smtClean="0"/>
              <a:t>2025. 03. 22.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A85EB7-181B-436A-A9C6-1511F6A444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101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microsoft.com/office/2007/relationships/hdphoto" Target="../media/hdphoto7.wdp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116501D-0222-CBD2-C4C7-E4F1DDB41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="" xmlns:a16="http://schemas.microsoft.com/office/drawing/2014/main" id="{0239FF77-6EE6-CAF8-C84E-21319D01C1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prstTxWarp prst="textCurveDown">
              <a:avLst/>
            </a:prstTxWarp>
          </a:bodyPr>
          <a:lstStyle/>
          <a:p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masis MT Pro Black" panose="02040A04050005020304" pitchFamily="18" charset="-18"/>
              </a:rPr>
              <a:t>FESZTY ÁRPÁD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6B055AEF-2AC9-D075-F414-26D758376D31}"/>
              </a:ext>
            </a:extLst>
          </p:cNvPr>
          <p:cNvSpPr txBox="1"/>
          <p:nvPr/>
        </p:nvSpPr>
        <p:spPr>
          <a:xfrm>
            <a:off x="498764" y="5961413"/>
            <a:ext cx="418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2025.01.07.k.nmeth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403FDF73-9402-FFA8-E021-CDAD6D4E4615}"/>
              </a:ext>
            </a:extLst>
          </p:cNvPr>
          <p:cNvSpPr txBox="1"/>
          <p:nvPr/>
        </p:nvSpPr>
        <p:spPr>
          <a:xfrm>
            <a:off x="2280062" y="4227616"/>
            <a:ext cx="4429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bg1">
                    <a:lumMod val="75000"/>
                  </a:schemeClr>
                </a:solidFill>
                <a:latin typeface="Algerian" panose="04020705040A02060702" pitchFamily="82" charset="0"/>
              </a:rPr>
              <a:t>1856-1914</a:t>
            </a:r>
          </a:p>
        </p:txBody>
      </p:sp>
    </p:spTree>
    <p:extLst>
      <p:ext uri="{BB962C8B-B14F-4D97-AF65-F5344CB8AC3E}">
        <p14:creationId xmlns:p14="http://schemas.microsoft.com/office/powerpoint/2010/main" val="2909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3901B22-1B3D-D3D6-AB89-28027073F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C08E9718-EEC6-EE5D-9F67-A5BF55759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404" y="2031325"/>
            <a:ext cx="7368989" cy="484071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4E9D6A16-AB7A-7E67-BB81-B51A0BAF4FFD}"/>
              </a:ext>
            </a:extLst>
          </p:cNvPr>
          <p:cNvSpPr txBox="1"/>
          <p:nvPr/>
        </p:nvSpPr>
        <p:spPr>
          <a:xfrm>
            <a:off x="150607" y="0"/>
            <a:ext cx="89933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1940 decemberében a Bihar vármegyei hatóságoknak Nagyváradra való visszaköltözése során átszállították Nagyváradra a megyei székház műkincseit, köztük Feszty Árpád hatalmas képét is. Amikor Trianonban kettészakították a vármegyét, a románok nem engedték meg a kép elvitelét, de később a párisi vegyes döntő bíróság Magyarországnak ítélte. A híres festmény újból visszakerült régi helyére.</a:t>
            </a:r>
          </a:p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A második világháború után a kép nyomtalanul eltűnt. Mára már csak néhány régi újság, fekete-fehér részletfotójaként vagy színezett műlapról ismert.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26AC1A05-8A00-8FB5-C0BE-80804D273FC3}"/>
              </a:ext>
            </a:extLst>
          </p:cNvPr>
          <p:cNvSpPr txBox="1"/>
          <p:nvPr/>
        </p:nvSpPr>
        <p:spPr>
          <a:xfrm>
            <a:off x="0" y="2320962"/>
            <a:ext cx="162440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“Mén Marót leányának, </a:t>
            </a:r>
            <a:r>
              <a:rPr lang="hu-HU" dirty="0" err="1">
                <a:solidFill>
                  <a:schemeClr val="bg1"/>
                </a:solidFill>
              </a:rPr>
              <a:t>Hamzsának</a:t>
            </a:r>
            <a:r>
              <a:rPr lang="hu-HU" dirty="0">
                <a:solidFill>
                  <a:schemeClr val="bg1"/>
                </a:solidFill>
              </a:rPr>
              <a:t> nőül vételét Árpád vezér fia, Zsolt fejedelem által, mely esemény lezárta a honfoglalást</a:t>
            </a:r>
          </a:p>
        </p:txBody>
      </p:sp>
    </p:spTree>
    <p:extLst>
      <p:ext uri="{BB962C8B-B14F-4D97-AF65-F5344CB8AC3E}">
        <p14:creationId xmlns:p14="http://schemas.microsoft.com/office/powerpoint/2010/main" val="2025438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C69E7F0-CB70-3C03-F173-FC3343691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A46714BE-A1F9-C07E-9C23-E916E41214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1144"/>
            <a:ext cx="9144000" cy="515033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8BA4736B-9E74-8E5B-652C-2FDE6F481DAD}"/>
              </a:ext>
            </a:extLst>
          </p:cNvPr>
          <p:cNvSpPr txBox="1"/>
          <p:nvPr/>
        </p:nvSpPr>
        <p:spPr>
          <a:xfrm>
            <a:off x="182880" y="178436"/>
            <a:ext cx="87674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Zsolt eljegyzése (Árpád nagyfejedelem fiának, Zsoltnak és Mén-</a:t>
            </a:r>
            <a:r>
              <a:rPr lang="hu-HU" dirty="0" err="1">
                <a:solidFill>
                  <a:schemeClr val="bg1"/>
                </a:solidFill>
              </a:rPr>
              <a:t>Maróth</a:t>
            </a:r>
            <a:r>
              <a:rPr lang="hu-HU" dirty="0">
                <a:solidFill>
                  <a:schemeClr val="bg1"/>
                </a:solidFill>
              </a:rPr>
              <a:t> kazár uralkodó lányának, </a:t>
            </a:r>
            <a:r>
              <a:rPr lang="hu-HU" dirty="0" err="1">
                <a:solidFill>
                  <a:schemeClr val="bg1"/>
                </a:solidFill>
              </a:rPr>
              <a:t>Hámzsának</a:t>
            </a:r>
            <a:r>
              <a:rPr lang="hu-HU" dirty="0">
                <a:solidFill>
                  <a:schemeClr val="bg1"/>
                </a:solidFill>
              </a:rPr>
              <a:t> frigye) olaj, vászon, 450x600 cm körül</a:t>
            </a:r>
          </a:p>
          <a:p>
            <a:r>
              <a:rPr lang="hu-HU" dirty="0">
                <a:solidFill>
                  <a:schemeClr val="bg1"/>
                </a:solidFill>
              </a:rPr>
              <a:t>egykor a nagyváradi megyeháza közgyűlési termében, jelenleg ismeretlen helyen</a:t>
            </a:r>
          </a:p>
        </p:txBody>
      </p:sp>
    </p:spTree>
    <p:extLst>
      <p:ext uri="{BB962C8B-B14F-4D97-AF65-F5344CB8AC3E}">
        <p14:creationId xmlns:p14="http://schemas.microsoft.com/office/powerpoint/2010/main" val="1098473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4D8E648-199C-61BE-938F-54431AAD5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20D3A0E3-774D-C74B-B913-4F3936F4FDB4}"/>
              </a:ext>
            </a:extLst>
          </p:cNvPr>
          <p:cNvSpPr txBox="1"/>
          <p:nvPr/>
        </p:nvSpPr>
        <p:spPr>
          <a:xfrm>
            <a:off x="238641" y="6635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 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a </a:t>
            </a:r>
            <a:r>
              <a:rPr lang="hu-HU" dirty="0" err="1">
                <a:solidFill>
                  <a:schemeClr val="bg1">
                    <a:lumMod val="95000"/>
                  </a:schemeClr>
                </a:solidFill>
              </a:rPr>
              <a:t>Bánhidai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 csata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98C34CDE-C250-2FDD-32C4-D717691865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0" y="595465"/>
            <a:ext cx="8830030" cy="599706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7956E5CE-3DB1-D144-D631-FCD07EF904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92" y="595464"/>
            <a:ext cx="7767167" cy="58268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47DB38D-0557-FD0F-57C1-08B85E4C18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29" y="1549433"/>
            <a:ext cx="8722341" cy="487288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7019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218F9DE-CD6C-AF58-CFB1-816CB1C8F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0CB13C9E-E107-609A-27C1-D8F70DACB0FA}"/>
              </a:ext>
            </a:extLst>
          </p:cNvPr>
          <p:cNvSpPr txBox="1"/>
          <p:nvPr/>
        </p:nvSpPr>
        <p:spPr>
          <a:xfrm>
            <a:off x="467957" y="462144"/>
            <a:ext cx="5330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https://www.opera.hu/anyagok/galeria/1137/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B9EEFA4B-82AB-F33A-D737-1BF0F0CFA554}"/>
              </a:ext>
            </a:extLst>
          </p:cNvPr>
          <p:cNvSpPr txBox="1"/>
          <p:nvPr/>
        </p:nvSpPr>
        <p:spPr>
          <a:xfrm>
            <a:off x="467957" y="1703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Feszty bár képgalériája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9C0742BB-4DF5-B2C8-E8A7-925FFEAD05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1525"/>
            <a:ext cx="91440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8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A95EA88-AE4C-851E-68A6-ACD6A9D77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7B7BADC2-74F4-4D60-C583-1531510C94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919" y="115784"/>
            <a:ext cx="3936088" cy="662643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0C4CB85A-94BF-04DA-C2BA-ACF210C7EC4F}"/>
              </a:ext>
            </a:extLst>
          </p:cNvPr>
          <p:cNvSpPr txBox="1"/>
          <p:nvPr/>
        </p:nvSpPr>
        <p:spPr>
          <a:xfrm>
            <a:off x="368919" y="417247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hangokat jelképező kilenc képe, azaz a Kagylóbúgás, a Madárdal, a Patakcsörgedezés, a Nimfák tánca, A faun zenéje, a Viharzúgás, a </a:t>
            </a:r>
            <a:r>
              <a:rPr lang="hu-HU" dirty="0" err="1">
                <a:solidFill>
                  <a:schemeClr val="bg1">
                    <a:lumMod val="75000"/>
                  </a:schemeClr>
                </a:solidFill>
              </a:rPr>
              <a:t>Sappho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 zenéje, a Visszhang és a Csigakürt hangja című freskó díszíti.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9C449CF1-220D-DD4F-5B90-F7C9D601E1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47" y="115784"/>
            <a:ext cx="4040650" cy="662643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6217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A2A897E-FABD-28CA-2ACE-086B0C4C9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B7FE948C-3455-FE3B-7512-29BBF85B8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553" y="662024"/>
            <a:ext cx="7875158" cy="5943283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1FAA7838-A204-F915-F514-454BDFA14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495" y="662024"/>
            <a:ext cx="8045961" cy="594328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9F564477-DA3E-08BA-6194-998A726E6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795" y="639707"/>
            <a:ext cx="7444292" cy="595215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83C86247-2777-3325-92E1-6FA30675B8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993" y="1323191"/>
            <a:ext cx="8004626" cy="526867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89C319D9-7969-9A0F-F675-2559742B1F7D}"/>
              </a:ext>
            </a:extLst>
          </p:cNvPr>
          <p:cNvSpPr txBox="1"/>
          <p:nvPr/>
        </p:nvSpPr>
        <p:spPr>
          <a:xfrm>
            <a:off x="602092" y="252693"/>
            <a:ext cx="2517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Felhők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7D4F2CC9-6250-6069-F321-98EA321659D2}"/>
              </a:ext>
            </a:extLst>
          </p:cNvPr>
          <p:cNvSpPr txBox="1"/>
          <p:nvPr/>
        </p:nvSpPr>
        <p:spPr>
          <a:xfrm>
            <a:off x="150607" y="5916706"/>
            <a:ext cx="91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60x90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E08E39A7-422E-CEAC-334B-3E3918D4E430}"/>
              </a:ext>
            </a:extLst>
          </p:cNvPr>
          <p:cNvSpPr txBox="1"/>
          <p:nvPr/>
        </p:nvSpPr>
        <p:spPr>
          <a:xfrm>
            <a:off x="36381" y="3001384"/>
            <a:ext cx="103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100x130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="" xmlns:a16="http://schemas.microsoft.com/office/drawing/2014/main" id="{C6F6B64A-3F1A-E37C-4A5F-99D50AAB5208}"/>
              </a:ext>
            </a:extLst>
          </p:cNvPr>
          <p:cNvSpPr txBox="1"/>
          <p:nvPr/>
        </p:nvSpPr>
        <p:spPr>
          <a:xfrm>
            <a:off x="1" y="4044875"/>
            <a:ext cx="106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90x115</a:t>
            </a:r>
          </a:p>
        </p:txBody>
      </p:sp>
    </p:spTree>
    <p:extLst>
      <p:ext uri="{BB962C8B-B14F-4D97-AF65-F5344CB8AC3E}">
        <p14:creationId xmlns:p14="http://schemas.microsoft.com/office/powerpoint/2010/main" val="87904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614FA4C-A7C2-C537-7F82-CF3A6FE28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5B238A8A-1213-EF12-EE1A-459B159B0A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3" y="1003526"/>
            <a:ext cx="9144000" cy="911352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915A432C-AF68-D0DC-344A-4B6998F819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06971"/>
            <a:ext cx="9120607" cy="1818041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50343466-3B0E-4202-01B6-98ECA4D419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86" y="4943123"/>
            <a:ext cx="9120607" cy="1818041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9D53C61C-2A78-28AC-A2B1-C9CC4DFBB551}"/>
              </a:ext>
            </a:extLst>
          </p:cNvPr>
          <p:cNvSpPr txBox="1"/>
          <p:nvPr/>
        </p:nvSpPr>
        <p:spPr>
          <a:xfrm>
            <a:off x="0" y="11433"/>
            <a:ext cx="8778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"Feszty a körképpel konkurenciát csinált saját magának. </a:t>
            </a:r>
            <a:r>
              <a:rPr lang="hu-HU" dirty="0" err="1">
                <a:solidFill>
                  <a:schemeClr val="bg1">
                    <a:lumMod val="95000"/>
                  </a:schemeClr>
                </a:solidFill>
              </a:rPr>
              <a:t>Õt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 most a körkép </a:t>
            </a:r>
            <a:r>
              <a:rPr lang="hu-HU" dirty="0" err="1">
                <a:solidFill>
                  <a:schemeClr val="bg1">
                    <a:lumMod val="95000"/>
                  </a:schemeClr>
                </a:solidFill>
              </a:rPr>
              <a:t>festőjének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 ismerik és csak annak. Pedig mielőtt ezt a populáris képet megalkotta volna, kimagaslott festőtársai közül."</a:t>
            </a:r>
          </a:p>
        </p:txBody>
      </p:sp>
      <p:pic>
        <p:nvPicPr>
          <p:cNvPr id="7" name="Kép 6">
            <a:extLst>
              <a:ext uri="{FF2B5EF4-FFF2-40B4-BE49-F238E27FC236}">
                <a16:creationId xmlns="" xmlns:a16="http://schemas.microsoft.com/office/drawing/2014/main" id="{0DF348DD-C2E5-F21D-02C7-24AC2C0CA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9" y="2072787"/>
            <a:ext cx="6191250" cy="67627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25081EB8-1103-B5C2-5FA4-3F367B711F3D}"/>
              </a:ext>
            </a:extLst>
          </p:cNvPr>
          <p:cNvSpPr txBox="1"/>
          <p:nvPr/>
        </p:nvSpPr>
        <p:spPr>
          <a:xfrm>
            <a:off x="3818964" y="607814"/>
            <a:ext cx="66589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FFC000"/>
                </a:solidFill>
              </a:rPr>
              <a:t>https://www.youtube.com/watch?v=8BT34ESbxXc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B7494366-B8A8-87B8-0E55-B98B64C660F8}"/>
              </a:ext>
            </a:extLst>
          </p:cNvPr>
          <p:cNvSpPr txBox="1"/>
          <p:nvPr/>
        </p:nvSpPr>
        <p:spPr>
          <a:xfrm>
            <a:off x="6390042" y="2076226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120x15m. Vászon olaj, Ópusztaszer, </a:t>
            </a:r>
            <a:r>
              <a:rPr lang="hu-HU" dirty="0" err="1">
                <a:solidFill>
                  <a:schemeClr val="bg1"/>
                </a:solidFill>
              </a:rPr>
              <a:t>rotunda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6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2DDCAED-F6DA-02DE-C33A-12144FEA2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0FCB238B-8516-B1F0-CDE3-55B84EA4BD73}"/>
              </a:ext>
            </a:extLst>
          </p:cNvPr>
          <p:cNvSpPr txBox="1"/>
          <p:nvPr/>
        </p:nvSpPr>
        <p:spPr>
          <a:xfrm>
            <a:off x="659080" y="536001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1">
                    <a:lumMod val="75000"/>
                  </a:schemeClr>
                </a:solidFill>
              </a:rPr>
              <a:t>Árpád győzelme</a:t>
            </a:r>
          </a:p>
          <a:p>
            <a:r>
              <a:rPr lang="hu-HU" b="1" dirty="0">
                <a:solidFill>
                  <a:schemeClr val="bg1">
                    <a:lumMod val="75000"/>
                  </a:schemeClr>
                </a:solidFill>
              </a:rPr>
              <a:t> A magyar szekerek bevonulása</a:t>
            </a:r>
          </a:p>
          <a:p>
            <a:r>
              <a:rPr lang="hu-HU" b="1" dirty="0">
                <a:solidFill>
                  <a:schemeClr val="bg1">
                    <a:lumMod val="75000"/>
                  </a:schemeClr>
                </a:solidFill>
              </a:rPr>
              <a:t> A táltos áldozata</a:t>
            </a:r>
          </a:p>
          <a:p>
            <a:r>
              <a:rPr lang="hu-HU" b="1" dirty="0">
                <a:solidFill>
                  <a:schemeClr val="bg1">
                    <a:lumMod val="75000"/>
                  </a:schemeClr>
                </a:solidFill>
              </a:rPr>
              <a:t> A lovasroham</a:t>
            </a:r>
          </a:p>
          <a:p>
            <a:r>
              <a:rPr lang="hu-HU" b="1" dirty="0">
                <a:solidFill>
                  <a:schemeClr val="bg1">
                    <a:lumMod val="75000"/>
                  </a:schemeClr>
                </a:solidFill>
              </a:rPr>
              <a:t> Letáborozás</a:t>
            </a:r>
          </a:p>
          <a:p>
            <a:r>
              <a:rPr lang="hu-HU" b="1" dirty="0">
                <a:solidFill>
                  <a:schemeClr val="bg1">
                    <a:lumMod val="75000"/>
                  </a:schemeClr>
                </a:solidFill>
              </a:rPr>
              <a:t> Hadizsákmány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1C439D22-2FC0-BC75-B98F-BD0F131C6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29" y="2619967"/>
            <a:ext cx="30981691" cy="308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531 -0.07708 L -0.40989 -0.05995 " pathEditMode="relative" rAng="0" ptsTypes="AA">
                                      <p:cBhvr>
                                        <p:cTn id="6" dur="20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1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6E4CD70-B619-9B6F-83D0-5C2384ACC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CCFDA110-2EAC-2E04-6C4A-580061FAE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578"/>
            <a:ext cx="9144398" cy="6352114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6758251E-84FD-D6FF-4A19-8CF25FACC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5887"/>
            <a:ext cx="9144397" cy="635211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7EB3B73B-923A-2CE6-CE46-C71472BC95AB}"/>
              </a:ext>
            </a:extLst>
          </p:cNvPr>
          <p:cNvSpPr txBox="1"/>
          <p:nvPr/>
        </p:nvSpPr>
        <p:spPr>
          <a:xfrm>
            <a:off x="480951" y="71246"/>
            <a:ext cx="4762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Árpád győzelme (részlet)</a:t>
            </a:r>
          </a:p>
        </p:txBody>
      </p:sp>
    </p:spTree>
    <p:extLst>
      <p:ext uri="{BB962C8B-B14F-4D97-AF65-F5344CB8AC3E}">
        <p14:creationId xmlns:p14="http://schemas.microsoft.com/office/powerpoint/2010/main" val="181725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7B6509C-3F66-38EB-23B5-3E98BD5E1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7E2E8FA1-AF69-5A5C-C23E-D87A255600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8108"/>
            <a:ext cx="9144000" cy="30175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4E05E24D-9826-AE86-7E3A-2247D089B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04850"/>
            <a:ext cx="8839200" cy="61531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BD09D7D3-EF57-69CC-1504-AE05EC063713}"/>
              </a:ext>
            </a:extLst>
          </p:cNvPr>
          <p:cNvSpPr txBox="1"/>
          <p:nvPr/>
        </p:nvSpPr>
        <p:spPr>
          <a:xfrm>
            <a:off x="807522" y="0"/>
            <a:ext cx="4583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A lovasroham</a:t>
            </a:r>
          </a:p>
        </p:txBody>
      </p:sp>
    </p:spTree>
    <p:extLst>
      <p:ext uri="{BB962C8B-B14F-4D97-AF65-F5344CB8AC3E}">
        <p14:creationId xmlns:p14="http://schemas.microsoft.com/office/powerpoint/2010/main" val="10761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4568907-C8E6-95AF-C555-864D74C62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5AFA1976-2715-E377-2A5A-C91953980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6" y="57150"/>
            <a:ext cx="4124325" cy="67437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8B9CBDBD-06E4-ABEE-1898-95E06E7324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121" y="57150"/>
            <a:ext cx="4617644" cy="67437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58759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CB052B0-D8E5-4A92-632C-B3E282A02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60D59608-B8A8-447E-415D-E331B8BD45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320"/>
            <a:ext cx="9144000" cy="301752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1C9940E6-05E9-F957-57C6-77F60FC03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62" y="274320"/>
            <a:ext cx="8775475" cy="620133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4526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551B988-6429-C719-14EB-5C2C0F320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="" xmlns:a16="http://schemas.microsoft.com/office/drawing/2014/main" id="{9CAFECF0-C5D6-7545-9610-573D18340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5" y="1947134"/>
            <a:ext cx="8483224" cy="4658061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="" xmlns:a16="http://schemas.microsoft.com/office/drawing/2014/main" id="{C9E3F287-54CF-DD79-6F44-DBA0F83D1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5" y="873252"/>
            <a:ext cx="8491768" cy="573194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4AEE24F0-87B2-4FCF-C710-4AC799D6A2A6}"/>
              </a:ext>
            </a:extLst>
          </p:cNvPr>
          <p:cNvSpPr txBox="1"/>
          <p:nvPr/>
        </p:nvSpPr>
        <p:spPr>
          <a:xfrm>
            <a:off x="455009" y="252805"/>
            <a:ext cx="411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A táltos áldozata (a fehér ló)</a:t>
            </a:r>
          </a:p>
        </p:txBody>
      </p:sp>
    </p:spTree>
    <p:extLst>
      <p:ext uri="{BB962C8B-B14F-4D97-AF65-F5344CB8AC3E}">
        <p14:creationId xmlns:p14="http://schemas.microsoft.com/office/powerpoint/2010/main" val="274702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2FC0B81-6899-7AEE-6B91-2B17522F0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37735B74-BA5F-332A-DE26-8109E18C8D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710" y="0"/>
            <a:ext cx="6777633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A2517497-322A-C5A1-F298-DE3DC52BF65C}"/>
              </a:ext>
            </a:extLst>
          </p:cNvPr>
          <p:cNvSpPr txBox="1"/>
          <p:nvPr/>
        </p:nvSpPr>
        <p:spPr>
          <a:xfrm>
            <a:off x="185657" y="173913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 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A táltos áldozata</a:t>
            </a:r>
          </a:p>
        </p:txBody>
      </p:sp>
    </p:spTree>
    <p:extLst>
      <p:ext uri="{BB962C8B-B14F-4D97-AF65-F5344CB8AC3E}">
        <p14:creationId xmlns:p14="http://schemas.microsoft.com/office/powerpoint/2010/main" val="270476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2DCB2E9-FEF9-2F36-5E33-8FC499A16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B45DC30F-0F1A-456D-1681-4FE90B947E41}"/>
              </a:ext>
            </a:extLst>
          </p:cNvPr>
          <p:cNvSpPr txBox="1"/>
          <p:nvPr/>
        </p:nvSpPr>
        <p:spPr>
          <a:xfrm>
            <a:off x="492825" y="14784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 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Letáborozás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BB28FB69-33E3-8DC7-D51D-23C86154D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60" y="807522"/>
            <a:ext cx="7978864" cy="560515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79198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50A27AA-DDEF-1E70-2F78-89AC4EB30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C9E88B89-56BB-C7A6-D5EA-202DC6F1707D}"/>
              </a:ext>
            </a:extLst>
          </p:cNvPr>
          <p:cNvSpPr txBox="1"/>
          <p:nvPr/>
        </p:nvSpPr>
        <p:spPr>
          <a:xfrm>
            <a:off x="564078" y="20722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A csata véget ért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278D46F4-4F83-E80A-EFD3-568393A48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85" y="697201"/>
            <a:ext cx="7144107" cy="578672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13053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F0B1CB0-E164-9154-5678-3C1888A57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D2083BCE-7717-06E2-4C86-DF6BD859B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87" y="613123"/>
            <a:ext cx="7821621" cy="594443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67BF0686-FDA8-14F5-3502-7299FCC6F4C7}"/>
              </a:ext>
            </a:extLst>
          </p:cNvPr>
          <p:cNvSpPr txBox="1"/>
          <p:nvPr/>
        </p:nvSpPr>
        <p:spPr>
          <a:xfrm>
            <a:off x="692987" y="11577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 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Hadizsákmány</a:t>
            </a:r>
          </a:p>
        </p:txBody>
      </p:sp>
    </p:spTree>
    <p:extLst>
      <p:ext uri="{BB962C8B-B14F-4D97-AF65-F5344CB8AC3E}">
        <p14:creationId xmlns:p14="http://schemas.microsoft.com/office/powerpoint/2010/main" val="4189015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EABA49C-807D-D3C3-83C7-C2219D71D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CF7D6D7F-F00E-93EA-5C90-C18BAFED1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31" y="850566"/>
            <a:ext cx="7929353" cy="580825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F6D17BA2-FFE5-33C3-4025-64E9380C3C3F}"/>
              </a:ext>
            </a:extLst>
          </p:cNvPr>
          <p:cNvSpPr txBox="1"/>
          <p:nvPr/>
        </p:nvSpPr>
        <p:spPr>
          <a:xfrm>
            <a:off x="644631" y="19918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 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A csata áldozatai</a:t>
            </a:r>
          </a:p>
        </p:txBody>
      </p:sp>
    </p:spTree>
    <p:extLst>
      <p:ext uri="{BB962C8B-B14F-4D97-AF65-F5344CB8AC3E}">
        <p14:creationId xmlns:p14="http://schemas.microsoft.com/office/powerpoint/2010/main" val="1491220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CA0E56F-6255-73CE-39FD-6C5B4C9B1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281D63C5-536A-0EDD-1485-418A267370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688" y="700644"/>
            <a:ext cx="9202386" cy="6157356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19EFBEED-C849-D1BE-8EA7-51F6BCB361C1}"/>
              </a:ext>
            </a:extLst>
          </p:cNvPr>
          <p:cNvSpPr txBox="1"/>
          <p:nvPr/>
        </p:nvSpPr>
        <p:spPr>
          <a:xfrm>
            <a:off x="100940" y="111031"/>
            <a:ext cx="4785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A magyar szekerek bevonulása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18EB9A99-E6B2-6639-A046-43215B1BA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44" y="-109250"/>
            <a:ext cx="4845536" cy="69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2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9405E57-F2D9-3A7B-3347-BE6E2C033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4AD87F0E-7026-7DB2-8176-08F6F89FDC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256" y="539015"/>
            <a:ext cx="8681025" cy="5986914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="" xmlns:a16="http://schemas.microsoft.com/office/drawing/2014/main" id="{FB41D723-8753-6920-A87D-7B8B1AF92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035" y="77002"/>
            <a:ext cx="5770036" cy="644696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A113616C-A307-1B86-3249-2C393B577112}"/>
              </a:ext>
            </a:extLst>
          </p:cNvPr>
          <p:cNvSpPr txBox="1"/>
          <p:nvPr/>
        </p:nvSpPr>
        <p:spPr>
          <a:xfrm>
            <a:off x="536428" y="23096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A szláv helytartó</a:t>
            </a:r>
          </a:p>
        </p:txBody>
      </p:sp>
    </p:spTree>
    <p:extLst>
      <p:ext uri="{BB962C8B-B14F-4D97-AF65-F5344CB8AC3E}">
        <p14:creationId xmlns:p14="http://schemas.microsoft.com/office/powerpoint/2010/main" val="293974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C280FCE-DA99-7E1A-DE8C-2C9416DC1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781EE2D0-22EE-EFD5-E632-9DDFED578F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8863"/>
            <a:ext cx="9144000" cy="496278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65F4345D-562C-3034-58E7-0ED122A0E642}"/>
              </a:ext>
            </a:extLst>
          </p:cNvPr>
          <p:cNvSpPr txBox="1"/>
          <p:nvPr/>
        </p:nvSpPr>
        <p:spPr>
          <a:xfrm>
            <a:off x="360218" y="195349"/>
            <a:ext cx="421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Kárvallottak 1897.</a:t>
            </a:r>
          </a:p>
        </p:txBody>
      </p:sp>
    </p:spTree>
    <p:extLst>
      <p:ext uri="{BB962C8B-B14F-4D97-AF65-F5344CB8AC3E}">
        <p14:creationId xmlns:p14="http://schemas.microsoft.com/office/powerpoint/2010/main" val="357323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36FAED5-AE8B-F8FD-CE9E-1FEEDAA94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7E8E36C0-803E-D376-A390-804CBFD18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021" y="1641897"/>
            <a:ext cx="6896880" cy="508644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80C25FFC-0F3A-DD1B-4442-5DD31222B365}"/>
              </a:ext>
            </a:extLst>
          </p:cNvPr>
          <p:cNvSpPr txBox="1"/>
          <p:nvPr/>
        </p:nvSpPr>
        <p:spPr>
          <a:xfrm>
            <a:off x="417094" y="129654"/>
            <a:ext cx="83098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1878-ban a Párizsi világkiállításon szerepelt a kép, ahol olyan nagy sikert aratott, hogy 1000 forintért a nemzetközi sorshúzás rendező bizottsága vette meg és bocsátotta kisorsolásra. A szerencsés nyertes valószínűleg francia lehetett, mert a festmény a 2. világháborút követően Franciaországban bukkant fel újra egy árverésen. Jelenlegi holléte ismeretlen. „Delelő a Nyitra partján”</a:t>
            </a:r>
          </a:p>
        </p:txBody>
      </p:sp>
    </p:spTree>
    <p:extLst>
      <p:ext uri="{BB962C8B-B14F-4D97-AF65-F5344CB8AC3E}">
        <p14:creationId xmlns:p14="http://schemas.microsoft.com/office/powerpoint/2010/main" val="977692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0378C51-8A6B-FD4B-E32E-3F109187F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="" xmlns:a16="http://schemas.microsoft.com/office/drawing/2014/main" id="{232AB9D1-9EBD-FEE5-13FB-53AE650D89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188" y="375313"/>
            <a:ext cx="8693624" cy="648268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8F88FC47-E17C-8E6B-E9AE-CDA3FA6A1BD9}"/>
              </a:ext>
            </a:extLst>
          </p:cNvPr>
          <p:cNvSpPr txBox="1"/>
          <p:nvPr/>
        </p:nvSpPr>
        <p:spPr>
          <a:xfrm>
            <a:off x="225188" y="5981"/>
            <a:ext cx="869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Tanácskozás, 100x127cm.MOM kulturális központ</a:t>
            </a:r>
          </a:p>
        </p:txBody>
      </p:sp>
    </p:spTree>
    <p:extLst>
      <p:ext uri="{BB962C8B-B14F-4D97-AF65-F5344CB8AC3E}">
        <p14:creationId xmlns:p14="http://schemas.microsoft.com/office/powerpoint/2010/main" val="4145407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4DED005-A962-A378-5966-C25CCB8FD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786DC2B7-86D0-EAD1-C6A9-7EACC56DD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45027"/>
            <a:ext cx="7772400" cy="62293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EC5FA7B3-07B8-3F63-2997-C26E3028A333}"/>
              </a:ext>
            </a:extLst>
          </p:cNvPr>
          <p:cNvSpPr txBox="1"/>
          <p:nvPr/>
        </p:nvSpPr>
        <p:spPr>
          <a:xfrm>
            <a:off x="742278" y="193638"/>
            <a:ext cx="499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Ebéd, 34x41,5 cm</a:t>
            </a:r>
          </a:p>
        </p:txBody>
      </p:sp>
    </p:spTree>
    <p:extLst>
      <p:ext uri="{BB962C8B-B14F-4D97-AF65-F5344CB8AC3E}">
        <p14:creationId xmlns:p14="http://schemas.microsoft.com/office/powerpoint/2010/main" val="858144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544EE4E-7831-3E49-3E22-2A77B2EE8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974A7413-AFE8-000F-2C87-520BD02E6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946617"/>
            <a:ext cx="7620000" cy="5610225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1933EA01-419E-489F-D528-09714DFC70AE}"/>
              </a:ext>
            </a:extLst>
          </p:cNvPr>
          <p:cNvSpPr txBox="1"/>
          <p:nvPr/>
        </p:nvSpPr>
        <p:spPr>
          <a:xfrm>
            <a:off x="774551" y="236668"/>
            <a:ext cx="735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Táj, 48x70cm</a:t>
            </a:r>
          </a:p>
        </p:txBody>
      </p:sp>
    </p:spTree>
    <p:extLst>
      <p:ext uri="{BB962C8B-B14F-4D97-AF65-F5344CB8AC3E}">
        <p14:creationId xmlns:p14="http://schemas.microsoft.com/office/powerpoint/2010/main" val="1464272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CA9C361-A871-673C-15EE-156D4CB44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68E5E9F2-797A-ED55-2284-9CC357240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94" y="666974"/>
            <a:ext cx="8536895" cy="605422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2001AE8A-8A73-207E-3E02-C58B7F9B2BC7}"/>
              </a:ext>
            </a:extLst>
          </p:cNvPr>
          <p:cNvSpPr txBox="1"/>
          <p:nvPr/>
        </p:nvSpPr>
        <p:spPr>
          <a:xfrm>
            <a:off x="414170" y="136800"/>
            <a:ext cx="7202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Ménes a Hortobágyon, olaj, vászon, 110x150 cm</a:t>
            </a:r>
          </a:p>
        </p:txBody>
      </p:sp>
    </p:spTree>
    <p:extLst>
      <p:ext uri="{BB962C8B-B14F-4D97-AF65-F5344CB8AC3E}">
        <p14:creationId xmlns:p14="http://schemas.microsoft.com/office/powerpoint/2010/main" val="3139357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C2D61F4-0C21-848C-B940-B7E829BC7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AFC09037-EFD7-0E1F-7948-09700F7FBA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79" y="646331"/>
            <a:ext cx="8092555" cy="62116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CF2C13DA-B21B-14D5-DDD9-87734B800A69}"/>
              </a:ext>
            </a:extLst>
          </p:cNvPr>
          <p:cNvSpPr txBox="1"/>
          <p:nvPr/>
        </p:nvSpPr>
        <p:spPr>
          <a:xfrm>
            <a:off x="182880" y="0"/>
            <a:ext cx="8961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Téli táj, olaj, vászon, 55x80 cm, magántulajdon</a:t>
            </a:r>
          </a:p>
          <a:p>
            <a:r>
              <a:rPr lang="hu-HU" dirty="0">
                <a:solidFill>
                  <a:schemeClr val="bg1"/>
                </a:solidFill>
              </a:rPr>
              <a:t>Különlegessége, hogy ez az egyetlen ismert téli tájkép a művésztől.</a:t>
            </a:r>
          </a:p>
        </p:txBody>
      </p:sp>
    </p:spTree>
    <p:extLst>
      <p:ext uri="{BB962C8B-B14F-4D97-AF65-F5344CB8AC3E}">
        <p14:creationId xmlns:p14="http://schemas.microsoft.com/office/powerpoint/2010/main" val="177918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71EA5DD-5825-4E1F-F0FB-FE31E8C6F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28303ED0-07E5-DA67-9966-757DF40A6E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86" y="2350377"/>
            <a:ext cx="8832028" cy="415429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FF3742AA-E78A-07B4-A9B5-A00809EBDBB8}"/>
              </a:ext>
            </a:extLst>
          </p:cNvPr>
          <p:cNvSpPr txBox="1"/>
          <p:nvPr/>
        </p:nvSpPr>
        <p:spPr>
          <a:xfrm>
            <a:off x="155986" y="107576"/>
            <a:ext cx="88320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Reggeli után, olaj, vászon, 76x159 cm</a:t>
            </a:r>
          </a:p>
          <a:p>
            <a:r>
              <a:rPr lang="hu-HU" dirty="0">
                <a:solidFill>
                  <a:schemeClr val="bg1"/>
                </a:solidFill>
              </a:rPr>
              <a:t>jelezve középen a borosüvegen „a kedves Ilka nénjének szeretettel Feszty Árpád 77”</a:t>
            </a:r>
          </a:p>
          <a:p>
            <a:r>
              <a:rPr lang="hu-HU" dirty="0">
                <a:solidFill>
                  <a:schemeClr val="bg1"/>
                </a:solidFill>
              </a:rPr>
              <a:t>magántulajdon</a:t>
            </a:r>
          </a:p>
          <a:p>
            <a:r>
              <a:rPr lang="hu-HU" dirty="0">
                <a:solidFill>
                  <a:schemeClr val="bg1"/>
                </a:solidFill>
              </a:rPr>
              <a:t>A festménynek nemcsak az az érdekessége, hogy a művész rendkívül kevés csendélete közé tartozik, hanem az is, hogy a függönyöktől félig eltakart állótükörben - a megsötétedett lakkréteg miatt nehezen kivehetően - egy nőalak látható valószínűleg Feszty Árpád Ilona nővére - akinek részére a művész a képet készítette.</a:t>
            </a:r>
          </a:p>
        </p:txBody>
      </p:sp>
    </p:spTree>
    <p:extLst>
      <p:ext uri="{BB962C8B-B14F-4D97-AF65-F5344CB8AC3E}">
        <p14:creationId xmlns:p14="http://schemas.microsoft.com/office/powerpoint/2010/main" val="607460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A2301ED-EE16-F9FE-3173-6DEF3791E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E714C3EB-339F-6084-50CC-03324E149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505" y="1861969"/>
            <a:ext cx="4733925" cy="487680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299C1BFE-B201-1D07-E3C0-0352CD6F3E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0" y="1088308"/>
            <a:ext cx="4012882" cy="56861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41833FA4-223A-9865-3881-111F4D43A03F}"/>
              </a:ext>
            </a:extLst>
          </p:cNvPr>
          <p:cNvSpPr txBox="1"/>
          <p:nvPr/>
        </p:nvSpPr>
        <p:spPr>
          <a:xfrm>
            <a:off x="419548" y="570155"/>
            <a:ext cx="24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Pipázó férfi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20BB97C6-9829-03DE-EAB0-79C3A374A4EC}"/>
              </a:ext>
            </a:extLst>
          </p:cNvPr>
          <p:cNvSpPr txBox="1"/>
          <p:nvPr/>
        </p:nvSpPr>
        <p:spPr>
          <a:xfrm>
            <a:off x="4668819" y="903642"/>
            <a:ext cx="358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Paraszt portré</a:t>
            </a:r>
          </a:p>
        </p:txBody>
      </p:sp>
    </p:spTree>
    <p:extLst>
      <p:ext uri="{BB962C8B-B14F-4D97-AF65-F5344CB8AC3E}">
        <p14:creationId xmlns:p14="http://schemas.microsoft.com/office/powerpoint/2010/main" val="3669411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873443B-D759-7FDA-24C0-BAC812237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511B2F47-FCE5-4E60-4CE7-392CFC907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673" y="899612"/>
            <a:ext cx="5125144" cy="578088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937C58B4-0591-8D80-8C91-73A8E3A4C617}"/>
              </a:ext>
            </a:extLst>
          </p:cNvPr>
          <p:cNvSpPr txBox="1"/>
          <p:nvPr/>
        </p:nvSpPr>
        <p:spPr>
          <a:xfrm>
            <a:off x="424927" y="133486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 </a:t>
            </a:r>
            <a:r>
              <a:rPr lang="hu-HU" dirty="0">
                <a:solidFill>
                  <a:schemeClr val="bg1"/>
                </a:solidFill>
              </a:rPr>
              <a:t>Csuhás barát</a:t>
            </a:r>
          </a:p>
          <a:p>
            <a:r>
              <a:rPr lang="hu-HU" dirty="0">
                <a:solidFill>
                  <a:schemeClr val="bg1"/>
                </a:solidFill>
              </a:rPr>
              <a:t>50x45,5 cm, olaj, vászon</a:t>
            </a:r>
          </a:p>
        </p:txBody>
      </p:sp>
    </p:spTree>
    <p:extLst>
      <p:ext uri="{BB962C8B-B14F-4D97-AF65-F5344CB8AC3E}">
        <p14:creationId xmlns:p14="http://schemas.microsoft.com/office/powerpoint/2010/main" val="927398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01BDBF-50C9-DB05-73F8-7C4ED7115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1A4A795C-0727-590B-8CDC-B4AAA4F157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619" y="0"/>
            <a:ext cx="4368546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20436F8E-C64B-58E3-58E6-C9F9074588E4}"/>
              </a:ext>
            </a:extLst>
          </p:cNvPr>
          <p:cNvSpPr txBox="1"/>
          <p:nvPr/>
        </p:nvSpPr>
        <p:spPr>
          <a:xfrm>
            <a:off x="429835" y="470965"/>
            <a:ext cx="39157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Menyecske kosárral</a:t>
            </a:r>
          </a:p>
          <a:p>
            <a:r>
              <a:rPr lang="hu-HU" dirty="0">
                <a:solidFill>
                  <a:schemeClr val="bg1"/>
                </a:solidFill>
              </a:rPr>
              <a:t>olaj, vászon</a:t>
            </a:r>
          </a:p>
          <a:p>
            <a:r>
              <a:rPr lang="hu-HU" dirty="0">
                <a:solidFill>
                  <a:schemeClr val="bg1"/>
                </a:solidFill>
              </a:rPr>
              <a:t>89x58,5 cm</a:t>
            </a:r>
          </a:p>
          <a:p>
            <a:r>
              <a:rPr lang="hu-HU" dirty="0">
                <a:solidFill>
                  <a:schemeClr val="bg1"/>
                </a:solidFill>
              </a:rPr>
              <a:t>jelezve jobbra lent Feszty Árpád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A művész nagyon ritka női portréinak egyike, melyet a halála előtti utolsó év(</a:t>
            </a:r>
            <a:r>
              <a:rPr lang="hu-HU" dirty="0" err="1">
                <a:solidFill>
                  <a:schemeClr val="bg1"/>
                </a:solidFill>
              </a:rPr>
              <a:t>ek</a:t>
            </a:r>
            <a:r>
              <a:rPr lang="hu-HU" dirty="0">
                <a:solidFill>
                  <a:schemeClr val="bg1"/>
                </a:solidFill>
              </a:rPr>
              <a:t>)</a:t>
            </a:r>
            <a:r>
              <a:rPr lang="hu-HU" dirty="0" err="1">
                <a:solidFill>
                  <a:schemeClr val="bg1"/>
                </a:solidFill>
              </a:rPr>
              <a:t>ben</a:t>
            </a:r>
            <a:r>
              <a:rPr lang="hu-HU" dirty="0">
                <a:solidFill>
                  <a:schemeClr val="bg1"/>
                </a:solidFill>
              </a:rPr>
              <a:t> készíthetett.</a:t>
            </a:r>
          </a:p>
        </p:txBody>
      </p:sp>
    </p:spTree>
    <p:extLst>
      <p:ext uri="{BB962C8B-B14F-4D97-AF65-F5344CB8AC3E}">
        <p14:creationId xmlns:p14="http://schemas.microsoft.com/office/powerpoint/2010/main" val="39477174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8B072F7-3C72-E9B3-1767-65F9AD4A0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E342BD6A-51CB-23CB-7166-73743FDC03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7960"/>
            <a:ext cx="9144000" cy="596074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CB4FB452-C63F-4BCB-6CA0-FCE083CA1050}"/>
              </a:ext>
            </a:extLst>
          </p:cNvPr>
          <p:cNvSpPr txBox="1"/>
          <p:nvPr/>
        </p:nvSpPr>
        <p:spPr>
          <a:xfrm>
            <a:off x="106877" y="186173"/>
            <a:ext cx="10236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Triptichon - Krisztus temetése, Arad, 1300x400cm </a:t>
            </a:r>
          </a:p>
        </p:txBody>
      </p:sp>
    </p:spTree>
    <p:extLst>
      <p:ext uri="{BB962C8B-B14F-4D97-AF65-F5344CB8AC3E}">
        <p14:creationId xmlns:p14="http://schemas.microsoft.com/office/powerpoint/2010/main" val="159094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22FB6DD-BC23-88A4-1FEF-756FA374D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E050DD78-2942-16DF-F9E4-41CA5EAB5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90" y="985836"/>
            <a:ext cx="8791531" cy="523208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3013F176-143F-30ED-D7BD-16E7B54B6DF1}"/>
              </a:ext>
            </a:extLst>
          </p:cNvPr>
          <p:cNvSpPr txBox="1"/>
          <p:nvPr/>
        </p:nvSpPr>
        <p:spPr>
          <a:xfrm>
            <a:off x="365760" y="215153"/>
            <a:ext cx="483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Golgota, SZÉPMŰVÉSZETI MÚZEUM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219943AE-6CC8-C7FB-1B88-41FC6899EB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"/>
            <a:ext cx="9144000" cy="56083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5658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FA5494B-4C08-BF44-88D9-38A9B909C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145AC2D2-CC1A-52CB-56E8-E437C5829A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9204"/>
            <a:ext cx="9144000" cy="587959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266F18B0-643F-2106-EFB3-797838383A6A}"/>
              </a:ext>
            </a:extLst>
          </p:cNvPr>
          <p:cNvSpPr txBox="1"/>
          <p:nvPr/>
        </p:nvSpPr>
        <p:spPr>
          <a:xfrm>
            <a:off x="365760" y="119872"/>
            <a:ext cx="37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>
                    <a:lumMod val="95000"/>
                  </a:schemeClr>
                </a:solidFill>
              </a:rPr>
              <a:t>Sírbavitel</a:t>
            </a:r>
            <a:endParaRPr lang="hu-H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57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13E913F-1A8B-8C0E-2055-4370AD391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F6DB1D3D-BBFA-7405-5CC2-6A2F382769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49824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7863ECFF-18CA-9199-1093-8AB743D8B6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632" y="0"/>
            <a:ext cx="5230368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704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0E3D8D5-8E8C-625D-8520-C01DDE3A1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07BDACD2-4EEA-5F0E-A411-533EA3807E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547" y="1123574"/>
            <a:ext cx="8003691" cy="573442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0E9EA2A1-F953-FCD9-6E96-35320EE11EDD}"/>
              </a:ext>
            </a:extLst>
          </p:cNvPr>
          <p:cNvSpPr txBox="1"/>
          <p:nvPr/>
        </p:nvSpPr>
        <p:spPr>
          <a:xfrm>
            <a:off x="193636" y="0"/>
            <a:ext cx="88427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Vázlat a Krisztus temetése című triptichon - </a:t>
            </a:r>
            <a:r>
              <a:rPr lang="hu-HU" dirty="0" err="1">
                <a:solidFill>
                  <a:schemeClr val="bg1"/>
                </a:solidFill>
              </a:rPr>
              <a:t>Sírbavitel</a:t>
            </a:r>
            <a:r>
              <a:rPr lang="hu-HU" dirty="0">
                <a:solidFill>
                  <a:schemeClr val="bg1"/>
                </a:solidFill>
              </a:rPr>
              <a:t> képéhez</a:t>
            </a:r>
          </a:p>
          <a:p>
            <a:r>
              <a:rPr lang="hu-HU" dirty="0">
                <a:solidFill>
                  <a:schemeClr val="bg1"/>
                </a:solidFill>
              </a:rPr>
              <a:t>(a Krisztus hordágyát cipelő elöl lévő férfialak keze) grafit, papír, lappang</a:t>
            </a:r>
          </a:p>
          <a:p>
            <a:r>
              <a:rPr lang="hu-HU" dirty="0">
                <a:solidFill>
                  <a:schemeClr val="bg1"/>
                </a:solidFill>
              </a:rPr>
              <a:t>A 13 x 4 méteres festmény minden részletét ilyen precizitással tervezte meg Feszty Árpád - vázlatok tucatjait készítve el a legapróbb részletekről is.</a:t>
            </a:r>
          </a:p>
        </p:txBody>
      </p:sp>
    </p:spTree>
    <p:extLst>
      <p:ext uri="{BB962C8B-B14F-4D97-AF65-F5344CB8AC3E}">
        <p14:creationId xmlns:p14="http://schemas.microsoft.com/office/powerpoint/2010/main" val="39995937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418D84A-E4DD-EF23-1562-775CAE61B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="" xmlns:a16="http://schemas.microsoft.com/office/drawing/2014/main" id="{15EB18DD-C7A8-D8C9-7795-5B0477A0ED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0067"/>
            <a:ext cx="9144000" cy="577786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Kép 1">
            <a:extLst>
              <a:ext uri="{FF2B5EF4-FFF2-40B4-BE49-F238E27FC236}">
                <a16:creationId xmlns="" xmlns:a16="http://schemas.microsoft.com/office/drawing/2014/main" id="{CBC8D4E8-0B5F-50FD-2E62-D02F99C7F9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5296580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5EC4B36D-21E3-A6F1-2FB9-8B290F5BF7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3126" y="0"/>
            <a:ext cx="5180874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569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3E7208C-2EF6-C108-47A0-14DA15727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4DF310B7-B78F-B9E5-F529-CC15A213BE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189"/>
            <a:ext cx="9144000" cy="3214893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C2E1B13A-42F3-ED8F-D7E4-534918290F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5646" y="3039035"/>
            <a:ext cx="2883050" cy="381896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66C048EC-3632-0DAE-6A34-8831F39A0B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04" y="2965783"/>
            <a:ext cx="5458598" cy="389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1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09E8D7D-3FB7-8DC4-F8E9-FFD996E4F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="" xmlns:a16="http://schemas.microsoft.com/office/drawing/2014/main" id="{EB4020B1-F31C-301D-368B-82A6017E8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102" y="1358455"/>
            <a:ext cx="4256411" cy="5206619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="" xmlns:a16="http://schemas.microsoft.com/office/drawing/2014/main" id="{ED98C120-3DB8-2A9C-F518-F3175599F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691" y="1472519"/>
            <a:ext cx="4226822" cy="509255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04BFD705-5AB8-DF56-3DB5-C99E794A9D8F}"/>
              </a:ext>
            </a:extLst>
          </p:cNvPr>
          <p:cNvSpPr txBox="1"/>
          <p:nvPr/>
        </p:nvSpPr>
        <p:spPr>
          <a:xfrm>
            <a:off x="258496" y="108259"/>
            <a:ext cx="87996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1">
                    <a:lumMod val="75000"/>
                  </a:schemeClr>
                </a:solidFill>
              </a:rPr>
              <a:t>Az egykori ESKÜDTSZÉKI terem Feszty Árpád festette táblaképei</a:t>
            </a:r>
          </a:p>
          <a:p>
            <a:r>
              <a:rPr lang="hu-HU" b="1" dirty="0">
                <a:solidFill>
                  <a:schemeClr val="bg1">
                    <a:lumMod val="75000"/>
                  </a:schemeClr>
                </a:solidFill>
              </a:rPr>
              <a:t>Tűzpróba, Kálmán király megtiltja a boszorkányégetést, Perdöntő párbaj, Mátyás király engedélyezi a jobbágyok költözését, Werbőczy Hármas-könyve, Deák átadja a büntető törvénykönyvet</a:t>
            </a: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14B257EE-1930-783D-B2A0-DBC3B57583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95" y="1358457"/>
            <a:ext cx="4230377" cy="520661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0FA9C8E4-5104-E518-87F5-AD27C63999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96" y="1358456"/>
            <a:ext cx="4269428" cy="520661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="" xmlns:a16="http://schemas.microsoft.com/office/drawing/2014/main" id="{2E0BDB59-58B3-4856-F1EA-E77D48D444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94" y="1358455"/>
            <a:ext cx="4269429" cy="520662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="" xmlns:a16="http://schemas.microsoft.com/office/drawing/2014/main" id="{F93E2AE7-E59A-D4FE-AABA-44082D0C54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579" y="1324098"/>
            <a:ext cx="4321493" cy="520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D758DC7-4CB2-5BBB-4C79-AA88D9FAC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368C31A1-BCAA-9D27-0DB8-8E7F01ECEF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6909"/>
            <a:ext cx="9144000" cy="436418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CE6903CC-2128-7083-F09C-B906F63EC084}"/>
              </a:ext>
            </a:extLst>
          </p:cNvPr>
          <p:cNvSpPr txBox="1"/>
          <p:nvPr/>
        </p:nvSpPr>
        <p:spPr>
          <a:xfrm>
            <a:off x="328108" y="29942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Szent Gellért vértanúsága</a:t>
            </a:r>
          </a:p>
        </p:txBody>
      </p:sp>
    </p:spTree>
    <p:extLst>
      <p:ext uri="{BB962C8B-B14F-4D97-AF65-F5344CB8AC3E}">
        <p14:creationId xmlns:p14="http://schemas.microsoft.com/office/powerpoint/2010/main" val="15186036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7F4F4B0-E7A5-FDA0-F134-E6BD9B9A3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4BDB0FB7-C1DA-1A12-7C65-09662CBEF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63" y="731520"/>
            <a:ext cx="7825473" cy="589519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97731557-542B-CEB8-236C-9ACEE33D4517}"/>
              </a:ext>
            </a:extLst>
          </p:cNvPr>
          <p:cNvSpPr txBox="1"/>
          <p:nvPr/>
        </p:nvSpPr>
        <p:spPr>
          <a:xfrm>
            <a:off x="215153" y="231290"/>
            <a:ext cx="869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Tanulmány a Triptichonhoz (Sziklás domboldal) papír, vegyestechnika, 30x40 cm</a:t>
            </a:r>
          </a:p>
        </p:txBody>
      </p:sp>
    </p:spTree>
    <p:extLst>
      <p:ext uri="{BB962C8B-B14F-4D97-AF65-F5344CB8AC3E}">
        <p14:creationId xmlns:p14="http://schemas.microsoft.com/office/powerpoint/2010/main" val="242827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311CBCC-67DE-7826-65F8-019FCB1BF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C16BF3A3-6F18-DB7E-7CB5-FACB2D4D23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31" y="978195"/>
            <a:ext cx="8888738" cy="490160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87CA5471-41A6-0E13-E7E3-79B38FC736C8}"/>
              </a:ext>
            </a:extLst>
          </p:cNvPr>
          <p:cNvSpPr txBox="1"/>
          <p:nvPr/>
        </p:nvSpPr>
        <p:spPr>
          <a:xfrm>
            <a:off x="385948" y="24284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Golgota,1880, olaj, vászon,  60 x 105,5 cm,</a:t>
            </a:r>
          </a:p>
        </p:txBody>
      </p:sp>
    </p:spTree>
    <p:extLst>
      <p:ext uri="{BB962C8B-B14F-4D97-AF65-F5344CB8AC3E}">
        <p14:creationId xmlns:p14="http://schemas.microsoft.com/office/powerpoint/2010/main" val="40256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5A5731A-7D06-1545-B9C2-C2278D74E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36F12745-BDAB-35A2-34FA-66D65B030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79" y="625154"/>
            <a:ext cx="8605349" cy="602374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DE4EC80C-0FBE-71FD-2EDA-A3392B90B903}"/>
              </a:ext>
            </a:extLst>
          </p:cNvPr>
          <p:cNvSpPr txBox="1"/>
          <p:nvPr/>
        </p:nvSpPr>
        <p:spPr>
          <a:xfrm>
            <a:off x="435684" y="209101"/>
            <a:ext cx="8525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SIRATÓ ASSZONYOK KRISZTUS SÍRJÁNÁL, A KIRÁLY TULAJDONA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185C65F5-8C9E-5D8B-3FBF-BE3878E8E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68" y="581645"/>
            <a:ext cx="8605349" cy="612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3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D93C02A-BB40-DD7E-282D-9F3E954C7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E20E2A3F-3AAD-B80C-579F-35F659BF24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46317"/>
            <a:ext cx="6262216" cy="415895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4A8D2DD2-7B41-7C01-E11F-9B7823BB68F1}"/>
              </a:ext>
            </a:extLst>
          </p:cNvPr>
          <p:cNvSpPr txBox="1"/>
          <p:nvPr/>
        </p:nvSpPr>
        <p:spPr>
          <a:xfrm>
            <a:off x="95004" y="178572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Bányaszerencsétlenség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ECBEA593-DEF9-5931-5242-E29D8682EC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53" y="68060"/>
            <a:ext cx="6203243" cy="3804656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497AC3C8-FFC4-6019-CF78-AD6916229035}"/>
              </a:ext>
            </a:extLst>
          </p:cNvPr>
          <p:cNvSpPr txBox="1"/>
          <p:nvPr/>
        </p:nvSpPr>
        <p:spPr>
          <a:xfrm>
            <a:off x="285008" y="252726"/>
            <a:ext cx="220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>
                    <a:lumMod val="75000"/>
                  </a:schemeClr>
                </a:solidFill>
              </a:rPr>
              <a:t>Alvó prímás</a:t>
            </a:r>
          </a:p>
        </p:txBody>
      </p:sp>
    </p:spTree>
    <p:extLst>
      <p:ext uri="{BB962C8B-B14F-4D97-AF65-F5344CB8AC3E}">
        <p14:creationId xmlns:p14="http://schemas.microsoft.com/office/powerpoint/2010/main" val="30222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080EFEB-9CCB-D25F-1897-E62DC6D66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FF3674F4-5CC4-EBFC-BCD1-55945FABE0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612" y="0"/>
            <a:ext cx="6312477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0DFEAD3B-E780-7C98-931A-64B7CD2A5CC2}"/>
              </a:ext>
            </a:extLst>
          </p:cNvPr>
          <p:cNvSpPr txBox="1"/>
          <p:nvPr/>
        </p:nvSpPr>
        <p:spPr>
          <a:xfrm>
            <a:off x="1" y="0"/>
            <a:ext cx="260561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ki nem ismerné azt a dalt:</a:t>
            </a:r>
          </a:p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Becsaliba járnak </a:t>
            </a:r>
            <a:r>
              <a:rPr lang="hu-HU" dirty="0" err="1">
                <a:solidFill>
                  <a:schemeClr val="bg1">
                    <a:lumMod val="95000"/>
                  </a:schemeClr>
                </a:solidFill>
              </a:rPr>
              <a:t>hires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 lányok, \</a:t>
            </a:r>
          </a:p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Kéz </a:t>
            </a:r>
            <a:r>
              <a:rPr lang="hu-HU" dirty="0" err="1">
                <a:solidFill>
                  <a:schemeClr val="bg1">
                    <a:lumMod val="95000"/>
                  </a:schemeClr>
                </a:solidFill>
              </a:rPr>
              <a:t>itczéből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 isznak a betyárok,</a:t>
            </a:r>
          </a:p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H </a:t>
            </a:r>
            <a:r>
              <a:rPr lang="hu-HU" dirty="0" err="1">
                <a:solidFill>
                  <a:schemeClr val="bg1">
                    <a:lumMod val="95000"/>
                  </a:schemeClr>
                </a:solidFill>
              </a:rPr>
              <a:t>ejhuj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 nem bánom, Becsali betyárnak</a:t>
            </a:r>
          </a:p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Becsali csárdába</a:t>
            </a:r>
          </a:p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Magam is beállok.</a:t>
            </a:r>
          </a:p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Széltében-hosszában éneklik ezt a hazában még most is, - pedig de szelíd nép járja most a régi csárdát. E vidék népe most tán a legjámborabb széles e hazában. Kerítés nélküli tanyák vagy </a:t>
            </a:r>
            <a:r>
              <a:rPr lang="hu-HU" dirty="0" err="1">
                <a:solidFill>
                  <a:schemeClr val="bg1">
                    <a:lumMod val="95000"/>
                  </a:schemeClr>
                </a:solidFill>
              </a:rPr>
              <a:t>kaputalan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 kerítések gyakori bizonyítékai a biztonságnak. Ha lába kél is néha valamely jószágnak, -</a:t>
            </a:r>
          </a:p>
        </p:txBody>
      </p:sp>
    </p:spTree>
    <p:extLst>
      <p:ext uri="{BB962C8B-B14F-4D97-AF65-F5344CB8AC3E}">
        <p14:creationId xmlns:p14="http://schemas.microsoft.com/office/powerpoint/2010/main" val="22803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F5D1451-E9D1-9B09-A45B-83C6179AB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7E3711E8-3954-C83F-16D1-0D77690B38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128"/>
            <a:ext cx="9144000" cy="547374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2B84969D-085A-1CC5-13D1-0CDD61DD7713}"/>
              </a:ext>
            </a:extLst>
          </p:cNvPr>
          <p:cNvSpPr txBox="1"/>
          <p:nvPr/>
        </p:nvSpPr>
        <p:spPr>
          <a:xfrm>
            <a:off x="290456" y="236668"/>
            <a:ext cx="251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Pieta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22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é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2034</TotalTime>
  <Words>695</Words>
  <Application>Microsoft Office PowerPoint</Application>
  <PresentationFormat>Diavetítés a képernyőre (4:3 oldalarány)</PresentationFormat>
  <Paragraphs>79</Paragraphs>
  <Slides>47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48" baseType="lpstr">
      <vt:lpstr>Office-téma</vt:lpstr>
      <vt:lpstr>FESZTY ÁRPÁD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FESZTY ÁRPÁD</dc:title>
  <dc:creator>Katalin Németh</dc:creator>
  <cp:lastModifiedBy>Judit</cp:lastModifiedBy>
  <cp:revision>24</cp:revision>
  <dcterms:created xsi:type="dcterms:W3CDTF">2025-01-04T13:16:17Z</dcterms:created>
  <dcterms:modified xsi:type="dcterms:W3CDTF">2025-03-22T06:27:20Z</dcterms:modified>
</cp:coreProperties>
</file>