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04" r:id="rId3"/>
    <p:sldId id="282" r:id="rId4"/>
    <p:sldId id="281" r:id="rId5"/>
    <p:sldId id="313" r:id="rId6"/>
    <p:sldId id="263" r:id="rId7"/>
    <p:sldId id="264" r:id="rId8"/>
    <p:sldId id="267" r:id="rId9"/>
    <p:sldId id="269" r:id="rId10"/>
    <p:sldId id="270" r:id="rId11"/>
    <p:sldId id="301" r:id="rId12"/>
    <p:sldId id="295" r:id="rId13"/>
    <p:sldId id="284" r:id="rId14"/>
    <p:sldId id="311" r:id="rId15"/>
    <p:sldId id="288" r:id="rId16"/>
    <p:sldId id="283" r:id="rId17"/>
    <p:sldId id="298" r:id="rId18"/>
    <p:sldId id="305" r:id="rId19"/>
    <p:sldId id="314" r:id="rId20"/>
    <p:sldId id="261" r:id="rId21"/>
    <p:sldId id="279" r:id="rId22"/>
    <p:sldId id="266" r:id="rId23"/>
    <p:sldId id="262" r:id="rId24"/>
    <p:sldId id="294" r:id="rId25"/>
    <p:sldId id="318" r:id="rId26"/>
    <p:sldId id="273" r:id="rId27"/>
    <p:sldId id="278" r:id="rId28"/>
    <p:sldId id="319" r:id="rId29"/>
    <p:sldId id="317" r:id="rId30"/>
    <p:sldId id="271" r:id="rId31"/>
    <p:sldId id="265" r:id="rId32"/>
    <p:sldId id="272" r:id="rId33"/>
    <p:sldId id="307" r:id="rId34"/>
    <p:sldId id="312" r:id="rId35"/>
    <p:sldId id="308" r:id="rId36"/>
    <p:sldId id="303" r:id="rId37"/>
    <p:sldId id="296" r:id="rId38"/>
    <p:sldId id="306" r:id="rId39"/>
    <p:sldId id="315" r:id="rId40"/>
    <p:sldId id="275" r:id="rId41"/>
    <p:sldId id="316" r:id="rId42"/>
    <p:sldId id="30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9D5"/>
    <a:srgbClr val="E6E3DF"/>
    <a:srgbClr val="D7D3CF"/>
    <a:srgbClr val="624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6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37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6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6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53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2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50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06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61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4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7B46-4085-4F6A-A721-E75D9AC88F0F}" type="datetimeFigureOut">
              <a:rPr lang="hu-HU" smtClean="0"/>
              <a:t>2025. 02. 08.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D22069-6047-4439-9269-E483BD5A1E39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4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C8583725-FB73-4EE1-8799-5A5BCB77FA67}"/>
              </a:ext>
            </a:extLst>
          </p:cNvPr>
          <p:cNvSpPr/>
          <p:nvPr/>
        </p:nvSpPr>
        <p:spPr>
          <a:xfrm>
            <a:off x="9513838" y="3312125"/>
            <a:ext cx="1563948" cy="438158"/>
          </a:xfrm>
          <a:prstGeom prst="rect">
            <a:avLst/>
          </a:prstGeom>
          <a:solidFill>
            <a:srgbClr val="DC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CA9EC08-5A88-489C-A220-094133BAAC42}"/>
              </a:ext>
            </a:extLst>
          </p:cNvPr>
          <p:cNvSpPr/>
          <p:nvPr/>
        </p:nvSpPr>
        <p:spPr>
          <a:xfrm>
            <a:off x="6986725" y="3257037"/>
            <a:ext cx="3331279" cy="438158"/>
          </a:xfrm>
          <a:prstGeom prst="rect">
            <a:avLst/>
          </a:prstGeom>
          <a:solidFill>
            <a:srgbClr val="E6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7596233" cy="2541431"/>
          </a:xfrm>
        </p:spPr>
        <p:txBody>
          <a:bodyPr>
            <a:normAutofit/>
          </a:bodyPr>
          <a:lstStyle/>
          <a:p>
            <a:r>
              <a:rPr lang="hu-HU" sz="6000" b="1" dirty="0">
                <a:solidFill>
                  <a:srgbClr val="62401B"/>
                </a:solidFill>
              </a:rPr>
              <a:t>KISFALUDY  KÁROLY</a:t>
            </a:r>
            <a:br>
              <a:rPr lang="hu-HU" b="1" dirty="0">
                <a:solidFill>
                  <a:srgbClr val="62401B"/>
                </a:solidFill>
              </a:rPr>
            </a:br>
            <a:r>
              <a:rPr lang="hu-HU" sz="3200" b="1" dirty="0">
                <a:solidFill>
                  <a:srgbClr val="62401B"/>
                </a:solidFill>
              </a:rPr>
              <a:t>1788-1830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7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cap="none" dirty="0">
                <a:solidFill>
                  <a:srgbClr val="62401B"/>
                </a:solidFill>
              </a:rPr>
              <a:t>Költő, drámaíró, festő</a:t>
            </a:r>
            <a:endParaRPr lang="hu-HU" sz="2400" cap="none" dirty="0">
              <a:solidFill>
                <a:srgbClr val="62401B"/>
              </a:solidFill>
            </a:endParaRPr>
          </a:p>
        </p:txBody>
      </p:sp>
      <p:pic>
        <p:nvPicPr>
          <p:cNvPr id="4" name="Picture 2" descr="https://upload.wikimedia.org/wikipedia/commons/thumb/7/7e/Kisfaludy_Karoly_1930_11_16_Pesti_Hirlap_Vasarnapja.jpg/250px-Kisfaludy_Karoly_1930_11_16_Pesti_Hirlap_Vasarnap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7545" y="1110430"/>
            <a:ext cx="3331279" cy="4637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Kisfaludy The Shipwreck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686" y="0"/>
            <a:ext cx="6035152" cy="6858000"/>
          </a:xfrm>
          <a:prstGeom prst="rect">
            <a:avLst/>
          </a:prstGeom>
          <a:noFill/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B335987B-D100-4897-A2D1-0D642385C236}"/>
              </a:ext>
            </a:extLst>
          </p:cNvPr>
          <p:cNvSpPr/>
          <p:nvPr/>
        </p:nvSpPr>
        <p:spPr>
          <a:xfrm>
            <a:off x="893687" y="1604656"/>
            <a:ext cx="3864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b="1" dirty="0"/>
              <a:t>A hajótöröt</a:t>
            </a:r>
            <a:r>
              <a:rPr lang="hu-HU" sz="2800" b="1" dirty="0"/>
              <a:t>t</a:t>
            </a:r>
          </a:p>
          <a:p>
            <a:pPr algn="r"/>
            <a:r>
              <a:rPr lang="hu-HU" sz="2400" dirty="0"/>
              <a:t>(részlet)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4744CE2-56E4-4336-BFDD-BA4EF53535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98567" y="1808921"/>
            <a:ext cx="2895628" cy="2093123"/>
          </a:xfrm>
        </p:spPr>
        <p:txBody>
          <a:bodyPr>
            <a:noAutofit/>
          </a:bodyPr>
          <a:lstStyle/>
          <a:p>
            <a:r>
              <a:rPr lang="hu-HU" sz="2800" b="1" cap="none" dirty="0"/>
              <a:t>Vénusz Ámorral</a:t>
            </a:r>
            <a:br>
              <a:rPr lang="hu-HU" sz="2800" b="1" cap="none" dirty="0"/>
            </a:br>
            <a:br>
              <a:rPr lang="hu-HU" sz="1600" b="1" cap="none" dirty="0"/>
            </a:br>
            <a:r>
              <a:rPr lang="hu-HU" sz="2000" cap="none" dirty="0"/>
              <a:t>pléh dohányszelence tetején, 8 x 12 cm                                                                                </a:t>
            </a:r>
            <a:br>
              <a:rPr lang="hu-HU" sz="2000" cap="none" dirty="0"/>
            </a:br>
            <a:r>
              <a:rPr lang="hu-HU" sz="2000" cap="none" dirty="0"/>
              <a:t>magántulajdon</a:t>
            </a:r>
            <a:endParaRPr lang="hu-HU" sz="1600" cap="none" dirty="0"/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2622EE97-8030-49A1-A7C6-1D5244D4E23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2" y="289357"/>
            <a:ext cx="9088664" cy="6301566"/>
          </a:xfrm>
        </p:spPr>
      </p:pic>
    </p:spTree>
    <p:extLst>
      <p:ext uri="{BB962C8B-B14F-4D97-AF65-F5344CB8AC3E}">
        <p14:creationId xmlns:p14="http://schemas.microsoft.com/office/powerpoint/2010/main" val="394327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6C541D4-0009-47B3-BB57-DD3FA253C9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9250" y="849251"/>
            <a:ext cx="9605962" cy="1058862"/>
          </a:xfrm>
        </p:spPr>
        <p:txBody>
          <a:bodyPr>
            <a:normAutofit fontScale="90000"/>
          </a:bodyPr>
          <a:lstStyle/>
          <a:p>
            <a:r>
              <a:rPr lang="hu-HU" sz="3100" b="1" cap="none" dirty="0"/>
              <a:t>Női képmás </a:t>
            </a:r>
            <a:r>
              <a:rPr lang="hu-HU" sz="3100" cap="none" dirty="0"/>
              <a:t>(1812-16)</a:t>
            </a:r>
            <a:br>
              <a:rPr lang="hu-HU" sz="3100" cap="none" dirty="0"/>
            </a:br>
            <a:r>
              <a:rPr lang="hu-HU" sz="2700" cap="none" dirty="0"/>
              <a:t>vászon 14,5 x 11,5 cm</a:t>
            </a:r>
            <a:br>
              <a:rPr lang="hu-HU" sz="2800" cap="none" dirty="0"/>
            </a:br>
            <a:endParaRPr lang="hu-HU" sz="2800" cap="none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BD9B522-C5C3-47AF-BAF6-424425BBB7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49250" y="2352582"/>
            <a:ext cx="5282874" cy="2865903"/>
          </a:xfrm>
        </p:spPr>
        <p:txBody>
          <a:bodyPr>
            <a:normAutofit fontScale="92500"/>
          </a:bodyPr>
          <a:lstStyle/>
          <a:p>
            <a:r>
              <a:rPr lang="hu-HU" sz="2600" dirty="0"/>
              <a:t>Első olajfestésű képe, színezése és ecsetkezelése is kezdetleges. </a:t>
            </a:r>
          </a:p>
          <a:p>
            <a:pPr marL="0" indent="0">
              <a:buNone/>
            </a:pPr>
            <a:r>
              <a:rPr lang="hu-HU" sz="2600" dirty="0"/>
              <a:t>   /tévesen </a:t>
            </a:r>
            <a:r>
              <a:rPr lang="hu-HU" sz="2600" dirty="0" err="1"/>
              <a:t>Heppler</a:t>
            </a:r>
            <a:r>
              <a:rPr lang="hu-HU" sz="2600" dirty="0"/>
              <a:t> Katalin női portréja/</a:t>
            </a:r>
          </a:p>
          <a:p>
            <a:endParaRPr lang="hu-HU" sz="2600" dirty="0"/>
          </a:p>
          <a:p>
            <a:r>
              <a:rPr lang="hu-HU" sz="2600" dirty="0"/>
              <a:t>Metszetről másolt, elveszett.</a:t>
            </a:r>
          </a:p>
          <a:p>
            <a:endParaRPr lang="hu-HU" dirty="0"/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A0260B4C-1577-4B39-B950-341E9B79227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03"/>
            <a:ext cx="4645025" cy="6533185"/>
          </a:xfrm>
        </p:spPr>
      </p:pic>
    </p:spTree>
    <p:extLst>
      <p:ext uri="{BB962C8B-B14F-4D97-AF65-F5344CB8AC3E}">
        <p14:creationId xmlns:p14="http://schemas.microsoft.com/office/powerpoint/2010/main" val="171859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4827C6D-934D-4E60-92D5-B5FF283675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1854" y="1804367"/>
            <a:ext cx="9556750" cy="2541295"/>
          </a:xfrm>
        </p:spPr>
        <p:txBody>
          <a:bodyPr>
            <a:normAutofit fontScale="90000"/>
          </a:bodyPr>
          <a:lstStyle/>
          <a:p>
            <a:r>
              <a:rPr lang="hu-HU" sz="3600" b="1" cap="none" dirty="0"/>
              <a:t>Kisfaludy Sándor: Somló</a:t>
            </a:r>
            <a:br>
              <a:rPr lang="hu-HU" sz="3100" cap="none" dirty="0"/>
            </a:br>
            <a:r>
              <a:rPr lang="hu-HU" sz="3100" cap="none" dirty="0"/>
              <a:t>c. regéjének illusztrációja </a:t>
            </a:r>
            <a:br>
              <a:rPr lang="hu-HU" sz="2200" cap="none" dirty="0"/>
            </a:br>
            <a:br>
              <a:rPr lang="hu-HU" sz="2200" cap="none" dirty="0"/>
            </a:br>
            <a:br>
              <a:rPr lang="hu-HU" sz="2000" cap="none" dirty="0"/>
            </a:br>
            <a:r>
              <a:rPr lang="hu-HU" sz="2700" cap="none" dirty="0"/>
              <a:t>lavírozott tus papír</a:t>
            </a:r>
            <a:br>
              <a:rPr lang="hu-HU" sz="2700" cap="none" dirty="0"/>
            </a:br>
            <a:r>
              <a:rPr lang="hu-HU" sz="2700" cap="none" dirty="0"/>
              <a:t>15,7 x 10 cm</a:t>
            </a:r>
            <a:br>
              <a:rPr lang="hu-HU" sz="2700" cap="none" dirty="0"/>
            </a:br>
            <a:r>
              <a:rPr lang="hu-HU" sz="2700" cap="none" dirty="0"/>
              <a:t>Magyar Nemzeti Galéria</a:t>
            </a:r>
            <a:br>
              <a:rPr lang="hu-HU" sz="2200" cap="none" dirty="0"/>
            </a:br>
            <a:r>
              <a:rPr lang="hu-HU" sz="2000" cap="none" dirty="0"/>
              <a:t>                          </a:t>
            </a: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1C36E476-77CF-416E-89B2-3C66BC14036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62" y="127735"/>
            <a:ext cx="4134181" cy="6602530"/>
          </a:xfrm>
        </p:spPr>
      </p:pic>
    </p:spTree>
    <p:extLst>
      <p:ext uri="{BB962C8B-B14F-4D97-AF65-F5344CB8AC3E}">
        <p14:creationId xmlns:p14="http://schemas.microsoft.com/office/powerpoint/2010/main" val="366309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4490AC-98A0-41D3-BA93-D61709D6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cap="none" dirty="0"/>
              <a:t>Hazatérés (1816-1822)</a:t>
            </a:r>
            <a:br>
              <a:rPr lang="hu-HU" sz="3600" b="1" cap="none" dirty="0"/>
            </a:br>
            <a:r>
              <a:rPr lang="hu-HU" sz="3100" cap="none" dirty="0"/>
              <a:t>Irodalmi, festői alkotásai Magyarországon</a:t>
            </a:r>
            <a:br>
              <a:rPr lang="hu-HU" sz="3100" dirty="0"/>
            </a:br>
            <a:endParaRPr lang="hu-HU" sz="31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C3F3ED-272C-4319-AE05-DD8AC7C5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5537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Pozsony</a:t>
            </a:r>
            <a:r>
              <a:rPr lang="hu-HU" sz="8800" dirty="0"/>
              <a:t>i tartózkodása: a megélhetés lehetőségeit kutatta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dirty="0"/>
              <a:t>Szállásadók családtagjainak portréja, illusztrációk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Dunántúl</a:t>
            </a:r>
            <a:r>
              <a:rPr lang="hu-HU" sz="8800" dirty="0"/>
              <a:t>i tartózkodása, akvarellek eladása: tengődik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Pest</a:t>
            </a:r>
            <a:r>
              <a:rPr lang="hu-HU" sz="8800" dirty="0"/>
              <a:t>en régebbi ismerősei és barátai támogatták verseit, első drámakísérleteit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dirty="0"/>
              <a:t>Anatómiát tanul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dirty="0"/>
              <a:t>Romantikus kompozíciókat fest: pl. csontvázak táncát holdvilágos éjszakán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dirty="0"/>
              <a:t>Rézkarcokat készít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Tervezget metszetekkel illusztrált kiadványokat, 120 képpel illusztrált magyar történet írásába és rajzolásába fog</a:t>
            </a:r>
            <a:endParaRPr lang="hu-HU" sz="8800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743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57B2BA9B-B9A3-4821-B823-FAF8FC1E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93" y="442583"/>
            <a:ext cx="9605635" cy="1059305"/>
          </a:xfrm>
        </p:spPr>
        <p:txBody>
          <a:bodyPr>
            <a:normAutofit/>
          </a:bodyPr>
          <a:lstStyle/>
          <a:p>
            <a:r>
              <a:rPr lang="hu-HU" sz="3600" b="1" cap="none" dirty="0"/>
              <a:t>Koldustársaság</a:t>
            </a:r>
            <a:br>
              <a:rPr lang="hu-HU" cap="none" dirty="0"/>
            </a:br>
            <a:r>
              <a:rPr lang="hu-HU" sz="2700" cap="none" dirty="0"/>
              <a:t>rézkarc, 11x17,5 cm, Petőfi Irodalmi Múzeum</a:t>
            </a:r>
            <a:endParaRPr lang="hu-HU" sz="2000" cap="none" dirty="0"/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43BB5BD2-D89D-42EA-B7EA-E428E220B9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3" y="1501888"/>
            <a:ext cx="7764564" cy="4999809"/>
          </a:xfr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BCBFA113-6C32-41F2-AB8B-34F8CB18A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7974" y="2331055"/>
            <a:ext cx="3369421" cy="344152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Rézkarcai közül talán a legkorábbi</a:t>
            </a:r>
          </a:p>
          <a:p>
            <a:pPr marL="0" indent="0">
              <a:buNone/>
            </a:pPr>
            <a:r>
              <a:rPr lang="hu-HU" sz="2400" dirty="0"/>
              <a:t>Eredetinek tartják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64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6ED7B88-4E51-423B-8BAB-88673963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1168874"/>
            <a:ext cx="9605635" cy="677682"/>
          </a:xfrm>
        </p:spPr>
        <p:txBody>
          <a:bodyPr>
            <a:normAutofit/>
          </a:bodyPr>
          <a:lstStyle/>
          <a:p>
            <a:r>
              <a:rPr lang="hu-HU" sz="3600" b="1" cap="none" dirty="0"/>
              <a:t>Hazai sikerek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239E5E1-1C07-406A-A4AB-15AD3783D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857262"/>
          </a:xfrm>
        </p:spPr>
        <p:txBody>
          <a:bodyPr>
            <a:normAutofit fontScale="25000" lnSpcReduction="20000"/>
          </a:bodyPr>
          <a:lstStyle/>
          <a:p>
            <a:r>
              <a:rPr lang="hu-HU" sz="8800" dirty="0"/>
              <a:t>1819.  </a:t>
            </a:r>
            <a:r>
              <a:rPr lang="hu-HU" sz="8800" b="1" dirty="0"/>
              <a:t>Tatárok Magyarországon </a:t>
            </a:r>
            <a:r>
              <a:rPr lang="hu-HU" sz="8800" dirty="0"/>
              <a:t>– vitézi játék pesti bemutatója meghozta az elismerést.</a:t>
            </a:r>
          </a:p>
          <a:p>
            <a:endParaRPr lang="hu-HU" sz="8800" dirty="0"/>
          </a:p>
          <a:p>
            <a:r>
              <a:rPr lang="hu-HU" sz="8800" b="1" dirty="0"/>
              <a:t>Első nagy siker: </a:t>
            </a:r>
          </a:p>
          <a:p>
            <a:pPr marL="0" indent="0">
              <a:buNone/>
            </a:pPr>
            <a:r>
              <a:rPr lang="hu-HU" sz="8800" dirty="0"/>
              <a:t>    </a:t>
            </a:r>
            <a:r>
              <a:rPr lang="hu-HU" sz="8800" b="1" dirty="0"/>
              <a:t>A kérők</a:t>
            </a:r>
            <a:r>
              <a:rPr lang="hu-HU" sz="8800" dirty="0"/>
              <a:t> – vígjáték, 1817 vagy 1819</a:t>
            </a:r>
          </a:p>
          <a:p>
            <a:endParaRPr lang="hu-HU" sz="8800" dirty="0"/>
          </a:p>
          <a:p>
            <a:r>
              <a:rPr lang="hu-HU" sz="8800" dirty="0"/>
              <a:t>1820-ban országosan ismert drámaíró</a:t>
            </a:r>
          </a:p>
          <a:p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0655449-A29B-4D9F-BB60-52AF8D061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104" y="2010878"/>
            <a:ext cx="5302621" cy="4214781"/>
          </a:xfrm>
        </p:spPr>
        <p:txBody>
          <a:bodyPr>
            <a:noAutofit/>
          </a:bodyPr>
          <a:lstStyle/>
          <a:p>
            <a:r>
              <a:rPr lang="hu-HU" sz="2200" b="1" dirty="0"/>
              <a:t>1820-ban egy képekkel illusztrált magyar nyelvű irodalmi zsebkönyv kiadására határozta el magát</a:t>
            </a:r>
            <a:endParaRPr lang="hu-HU" sz="2200" dirty="0"/>
          </a:p>
          <a:p>
            <a:r>
              <a:rPr lang="hu-HU" sz="2200" dirty="0"/>
              <a:t>A kiadvány 1821-ben Bécsben megkapta a nyomtatásban engedélyezést</a:t>
            </a:r>
          </a:p>
          <a:p>
            <a:r>
              <a:rPr lang="hu-HU" sz="2200" dirty="0"/>
              <a:t>Célja a magyar szépművészetek megszerettetése</a:t>
            </a:r>
          </a:p>
          <a:p>
            <a:r>
              <a:rPr lang="hu-HU" sz="2200" b="1" dirty="0"/>
              <a:t>Auróra irodalmi almanach, I. évf., 1821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71390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90E60F7-C7FE-4FAD-8C79-AF035D9726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18" y="258957"/>
            <a:ext cx="3741467" cy="627798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3BCB6CA-2C2F-4C86-8A1E-0603D3FFA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946" r="4226" b="1886"/>
          <a:stretch/>
        </p:blipFill>
        <p:spPr>
          <a:xfrm>
            <a:off x="6587231" y="258956"/>
            <a:ext cx="4039178" cy="627798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F86CB01-7D29-4C54-AB21-2610C701D09F}"/>
              </a:ext>
            </a:extLst>
          </p:cNvPr>
          <p:cNvSpPr txBox="1"/>
          <p:nvPr/>
        </p:nvSpPr>
        <p:spPr>
          <a:xfrm>
            <a:off x="10626409" y="56817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1828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0AF2E1F-D9D1-46B0-947B-FBBAEBF3C7C1}"/>
              </a:ext>
            </a:extLst>
          </p:cNvPr>
          <p:cNvSpPr txBox="1"/>
          <p:nvPr/>
        </p:nvSpPr>
        <p:spPr>
          <a:xfrm>
            <a:off x="210693" y="5681707"/>
            <a:ext cx="173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1817 v. 1819</a:t>
            </a:r>
          </a:p>
        </p:txBody>
      </p:sp>
    </p:spTree>
    <p:extLst>
      <p:ext uri="{BB962C8B-B14F-4D97-AF65-F5344CB8AC3E}">
        <p14:creationId xmlns:p14="http://schemas.microsoft.com/office/powerpoint/2010/main" val="2707864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7E45EA-6B1A-48EA-B7A7-F4BDCE0B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cap="none" dirty="0"/>
              <a:t>Auróra</a:t>
            </a:r>
            <a:br>
              <a:rPr lang="hu-HU" cap="none" dirty="0"/>
            </a:br>
            <a:r>
              <a:rPr lang="hu-HU" sz="2400" cap="none" dirty="0"/>
              <a:t>Magyar Irodalmi Zsebkönyv, megjelent: 1821</a:t>
            </a:r>
            <a:endParaRPr lang="hu-HU" cap="none" dirty="0"/>
          </a:p>
        </p:txBody>
      </p:sp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5DE7FCEF-0766-4DAC-954A-4DC36A272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060107"/>
            <a:ext cx="6229667" cy="3934526"/>
          </a:xfrm>
        </p:spPr>
      </p:pic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FBF81F89-66B2-44DB-9CF8-CB1AAAEAE6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24" y="2060107"/>
            <a:ext cx="2993928" cy="3934526"/>
          </a:xfrm>
        </p:spPr>
      </p:pic>
    </p:spTree>
    <p:extLst>
      <p:ext uri="{BB962C8B-B14F-4D97-AF65-F5344CB8AC3E}">
        <p14:creationId xmlns:p14="http://schemas.microsoft.com/office/powerpoint/2010/main" val="218278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890BD3-0DB6-4530-9E45-7ECFB28B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Újraéledő festői munkássága</a:t>
            </a:r>
            <a:br>
              <a:rPr lang="hu-HU" dirty="0"/>
            </a:br>
            <a:r>
              <a:rPr lang="hu-HU" sz="2800" dirty="0"/>
              <a:t>1822-1830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E511D8-57F3-48EF-A5EE-841B8E76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3"/>
            <a:ext cx="9603275" cy="41997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200" dirty="0"/>
              <a:t>Képzőművészeti érdeklődése újból erősödik, elmélyíti ismereteit.</a:t>
            </a:r>
          </a:p>
          <a:p>
            <a:pPr>
              <a:lnSpc>
                <a:spcPct val="100000"/>
              </a:lnSpc>
            </a:pPr>
            <a:r>
              <a:rPr lang="hu-HU" sz="2200" dirty="0"/>
              <a:t>A </a:t>
            </a:r>
            <a:r>
              <a:rPr lang="hu-HU" sz="2200" b="1" dirty="0"/>
              <a:t>tájképfestészet </a:t>
            </a:r>
            <a:r>
              <a:rPr lang="hu-HU" sz="2200" dirty="0"/>
              <a:t>érdekli legjobban.</a:t>
            </a:r>
          </a:p>
          <a:p>
            <a:pPr>
              <a:lnSpc>
                <a:spcPct val="100000"/>
              </a:lnSpc>
            </a:pPr>
            <a:r>
              <a:rPr lang="hu-HU" sz="2200" dirty="0"/>
              <a:t>Európai mesterektől vásárol metszeteket, olajjal vászonra festi, másolja azokat.  (Viharos tengerképek, a vad természet erőivel küzdő emberek végzetes sorsa, tűzvész és villámok.) Egyetlen természet után festett képe a </a:t>
            </a:r>
            <a:r>
              <a:rPr lang="hu-HU" sz="2200" b="1" dirty="0"/>
              <a:t>Visegrád</a:t>
            </a:r>
            <a:r>
              <a:rPr lang="hu-HU" sz="2200" dirty="0"/>
              <a:t> című, ezt kivételesen szignálta, verset is írt hozzá.</a:t>
            </a:r>
          </a:p>
          <a:p>
            <a:pPr>
              <a:lnSpc>
                <a:spcPct val="100000"/>
              </a:lnSpc>
            </a:pPr>
            <a:r>
              <a:rPr lang="hu-HU" sz="2200" dirty="0"/>
              <a:t>Zsánerképei színesek, kedvesek, az emberalakok arányosak.</a:t>
            </a:r>
          </a:p>
          <a:p>
            <a:pPr>
              <a:lnSpc>
                <a:spcPct val="100000"/>
              </a:lnSpc>
            </a:pPr>
            <a:r>
              <a:rPr lang="hu-HU" sz="2200" b="1" dirty="0"/>
              <a:t>Valóban festővé vált</a:t>
            </a:r>
            <a:r>
              <a:rPr lang="hu-HU" sz="2200" dirty="0"/>
              <a:t>.</a:t>
            </a:r>
          </a:p>
          <a:p>
            <a:pPr>
              <a:lnSpc>
                <a:spcPct val="100000"/>
              </a:lnSpc>
            </a:pPr>
            <a:r>
              <a:rPr lang="hu-HU" sz="2200" dirty="0"/>
              <a:t>Párhuzamosan foglalkozott irodalommal és festészettel.</a:t>
            </a:r>
          </a:p>
          <a:p>
            <a:pPr>
              <a:lnSpc>
                <a:spcPct val="100000"/>
              </a:lnSpc>
            </a:pPr>
            <a:r>
              <a:rPr lang="hu-HU" sz="2200" b="1" dirty="0"/>
              <a:t>Magyar művészeti akadémia felállításának gondolata foglalkoztatta.</a:t>
            </a:r>
          </a:p>
        </p:txBody>
      </p:sp>
    </p:spTree>
    <p:extLst>
      <p:ext uri="{BB962C8B-B14F-4D97-AF65-F5344CB8AC3E}">
        <p14:creationId xmlns:p14="http://schemas.microsoft.com/office/powerpoint/2010/main" val="176201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349F843-5C1D-44B4-998A-A9507209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/>
              <a:t>Romantika – világirodalom </a:t>
            </a:r>
            <a:br>
              <a:rPr lang="hu-HU" dirty="0"/>
            </a:br>
            <a:r>
              <a:rPr lang="hu-HU" cap="none" dirty="0"/>
              <a:t>XIX. sz. meghatározó művészeti irányzata</a:t>
            </a:r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9D8ACB57-0A51-4ECC-8792-9412A3AED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2241526"/>
          </a:xfrm>
        </p:spPr>
        <p:txBody>
          <a:bodyPr numCol="1">
            <a:normAutofit/>
          </a:bodyPr>
          <a:lstStyle/>
          <a:p>
            <a:r>
              <a:rPr lang="hu-HU" sz="2400" dirty="0"/>
              <a:t>Középpontban a szabadságeszme, a teljesség iránti vágy</a:t>
            </a:r>
          </a:p>
          <a:p>
            <a:r>
              <a:rPr lang="hu-HU" sz="2400" dirty="0"/>
              <a:t>Távlat, változás lehetősége</a:t>
            </a:r>
          </a:p>
          <a:p>
            <a:r>
              <a:rPr lang="hu-HU" sz="2400" dirty="0"/>
              <a:t>A kialakulóban lévő európai romantikus irodalom legjelesebb képviselői:</a:t>
            </a:r>
          </a:p>
          <a:p>
            <a:endParaRPr lang="hu-HU" dirty="0"/>
          </a:p>
        </p:txBody>
      </p:sp>
      <p:sp>
        <p:nvSpPr>
          <p:cNvPr id="7" name="Tartalom helye 4">
            <a:extLst>
              <a:ext uri="{FF2B5EF4-FFF2-40B4-BE49-F238E27FC236}">
                <a16:creationId xmlns:a16="http://schemas.microsoft.com/office/drawing/2014/main" id="{BC41166B-AB49-4DDA-AE1E-0E4899D06686}"/>
              </a:ext>
            </a:extLst>
          </p:cNvPr>
          <p:cNvSpPr txBox="1">
            <a:spLocks/>
          </p:cNvSpPr>
          <p:nvPr/>
        </p:nvSpPr>
        <p:spPr>
          <a:xfrm>
            <a:off x="1941251" y="3725410"/>
            <a:ext cx="8309498" cy="1631272"/>
          </a:xfrm>
          <a:prstGeom prst="rect">
            <a:avLst/>
          </a:prstGeom>
        </p:spPr>
        <p:txBody>
          <a:bodyPr vert="horz" lIns="91440" tIns="45720" rIns="91440" bIns="45720" numCol="3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/>
              <a:t>Goethe</a:t>
            </a:r>
          </a:p>
          <a:p>
            <a:pPr lvl="1"/>
            <a:r>
              <a:rPr lang="hu-HU" sz="2000" dirty="0"/>
              <a:t>Grimm testvérek</a:t>
            </a:r>
          </a:p>
          <a:p>
            <a:pPr lvl="1"/>
            <a:r>
              <a:rPr lang="hu-HU" sz="2000" dirty="0"/>
              <a:t>Byron</a:t>
            </a:r>
          </a:p>
          <a:p>
            <a:pPr lvl="1"/>
            <a:r>
              <a:rPr lang="hu-HU" sz="2000" dirty="0"/>
              <a:t>Shelley</a:t>
            </a:r>
          </a:p>
          <a:p>
            <a:pPr lvl="1"/>
            <a:r>
              <a:rPr lang="hu-HU" sz="2000" dirty="0"/>
              <a:t>Walter Scott</a:t>
            </a:r>
          </a:p>
          <a:p>
            <a:pPr lvl="1"/>
            <a:r>
              <a:rPr lang="hu-HU" sz="2000" dirty="0"/>
              <a:t>Emily </a:t>
            </a:r>
            <a:r>
              <a:rPr lang="hu-HU" sz="2000" dirty="0" err="1"/>
              <a:t>Bronte</a:t>
            </a:r>
            <a:endParaRPr lang="hu-HU" sz="2000" dirty="0"/>
          </a:p>
          <a:p>
            <a:pPr lvl="1"/>
            <a:r>
              <a:rPr lang="hu-HU" sz="2000" dirty="0"/>
              <a:t>Dickens</a:t>
            </a:r>
          </a:p>
          <a:p>
            <a:pPr lvl="1"/>
            <a:r>
              <a:rPr lang="hu-HU" sz="2000" dirty="0"/>
              <a:t>Victor Hugo</a:t>
            </a:r>
          </a:p>
          <a:p>
            <a:pPr lvl="1"/>
            <a:r>
              <a:rPr lang="hu-HU" sz="2000" dirty="0"/>
              <a:t>Ibsen</a:t>
            </a:r>
          </a:p>
          <a:p>
            <a:pPr lvl="1"/>
            <a:r>
              <a:rPr lang="hu-HU" sz="2000" dirty="0"/>
              <a:t>Andersen</a:t>
            </a:r>
          </a:p>
          <a:p>
            <a:pPr lvl="1"/>
            <a:r>
              <a:rPr lang="hu-HU" sz="2000" dirty="0"/>
              <a:t>Verne</a:t>
            </a:r>
          </a:p>
          <a:p>
            <a:pPr lvl="1"/>
            <a:r>
              <a:rPr lang="hu-HU" sz="2000" dirty="0"/>
              <a:t>Puskin</a:t>
            </a:r>
          </a:p>
        </p:txBody>
      </p:sp>
    </p:spTree>
    <p:extLst>
      <p:ext uri="{BB962C8B-B14F-4D97-AF65-F5344CB8AC3E}">
        <p14:creationId xmlns:p14="http://schemas.microsoft.com/office/powerpoint/2010/main" val="2877886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ng.hu/app/uploads/2022/10/1072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1285" y="-13884"/>
            <a:ext cx="10709429" cy="6871884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914400" y="178827"/>
            <a:ext cx="11277600" cy="70788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2800" b="1" dirty="0">
                <a:solidFill>
                  <a:srgbClr val="D7D3CF"/>
                </a:solidFill>
              </a:rPr>
              <a:t>Tengeri vész</a:t>
            </a:r>
          </a:p>
          <a:p>
            <a:pPr>
              <a:lnSpc>
                <a:spcPts val="2400"/>
              </a:lnSpc>
            </a:pPr>
            <a:r>
              <a:rPr lang="hu-HU" sz="2000" dirty="0">
                <a:solidFill>
                  <a:srgbClr val="D7D3CF"/>
                </a:solidFill>
              </a:rPr>
              <a:t>1820-as évek, olaj, vászon, 48,3 x 75 cm, Magyar Nemzeti Galéria, Budapest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balatontipp.hu/kepek/Tihany/Kogart/Romantika/Kisfaludy_Karoly-Vihar_a_tengeren--Kogart-Tihany-balatontipp-gyorffya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-195309"/>
            <a:ext cx="12233374" cy="7053307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423169" y="106533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D7D3CF"/>
                </a:solidFill>
              </a:rPr>
              <a:t>Vihar a tengeren </a:t>
            </a:r>
          </a:p>
          <a:p>
            <a:r>
              <a:rPr lang="hu-HU" sz="2000" dirty="0" err="1">
                <a:solidFill>
                  <a:srgbClr val="D7D3CF"/>
                </a:solidFill>
              </a:rPr>
              <a:t>Kogart</a:t>
            </a:r>
            <a:r>
              <a:rPr lang="hu-HU" sz="2000" dirty="0">
                <a:solidFill>
                  <a:srgbClr val="D7D3CF"/>
                </a:solidFill>
              </a:rPr>
              <a:t> Tihany Galéria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216024" y="1236206"/>
            <a:ext cx="28793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/>
              <a:t>Éjjeli szélvész</a:t>
            </a:r>
          </a:p>
          <a:p>
            <a:pPr algn="r"/>
            <a:endParaRPr lang="hu-HU" sz="2400" dirty="0"/>
          </a:p>
          <a:p>
            <a:pPr algn="r"/>
            <a:r>
              <a:rPr lang="hu-HU" sz="2400" dirty="0"/>
              <a:t>1820-as évek</a:t>
            </a:r>
          </a:p>
          <a:p>
            <a:pPr algn="r"/>
            <a:r>
              <a:rPr lang="hu-HU" sz="2400" dirty="0"/>
              <a:t>olaj, vászon</a:t>
            </a:r>
          </a:p>
          <a:p>
            <a:pPr algn="r"/>
            <a:r>
              <a:rPr lang="hu-HU" sz="2400" dirty="0"/>
              <a:t> 44,5 x 60,5 cm Magyar Nemzeti Galéria, Budapest</a:t>
            </a:r>
          </a:p>
        </p:txBody>
      </p:sp>
      <p:pic>
        <p:nvPicPr>
          <p:cNvPr id="2052" name="Picture 4" descr="https://upload.wikimedia.org/wikipedia/commons/4/48/Kisfaludy_Storm_at_Night_1820s.jpg?uselang=fr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739083" y="0"/>
            <a:ext cx="94529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004916" y="1332191"/>
            <a:ext cx="4281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2800" b="1" dirty="0">
                <a:solidFill>
                  <a:srgbClr val="62401B"/>
                </a:solidFill>
              </a:rPr>
              <a:t>Kikötő</a:t>
            </a:r>
          </a:p>
          <a:p>
            <a:pPr>
              <a:lnSpc>
                <a:spcPts val="2400"/>
              </a:lnSpc>
            </a:pPr>
            <a:r>
              <a:rPr lang="hu-HU" sz="2800" b="1" dirty="0">
                <a:solidFill>
                  <a:srgbClr val="62401B"/>
                </a:solidFill>
              </a:rPr>
              <a:t>holdfényben</a:t>
            </a:r>
          </a:p>
          <a:p>
            <a:pPr>
              <a:lnSpc>
                <a:spcPts val="2400"/>
              </a:lnSpc>
            </a:pPr>
            <a:endParaRPr lang="hu-HU" sz="2000" dirty="0">
              <a:solidFill>
                <a:srgbClr val="62401B"/>
              </a:solidFill>
            </a:endParaRPr>
          </a:p>
          <a:p>
            <a:pPr>
              <a:lnSpc>
                <a:spcPts val="2400"/>
              </a:lnSpc>
            </a:pPr>
            <a:r>
              <a:rPr lang="hu-HU" sz="2000" dirty="0">
                <a:solidFill>
                  <a:srgbClr val="62401B"/>
                </a:solidFill>
              </a:rPr>
              <a:t>1820-as évek</a:t>
            </a:r>
          </a:p>
          <a:p>
            <a:pPr>
              <a:lnSpc>
                <a:spcPts val="2400"/>
              </a:lnSpc>
            </a:pPr>
            <a:r>
              <a:rPr lang="hu-HU" sz="2000" dirty="0">
                <a:solidFill>
                  <a:srgbClr val="62401B"/>
                </a:solidFill>
              </a:rPr>
              <a:t>Petőfi Irodalmi Múzeum,</a:t>
            </a:r>
          </a:p>
          <a:p>
            <a:pPr>
              <a:lnSpc>
                <a:spcPts val="2400"/>
              </a:lnSpc>
            </a:pPr>
            <a:r>
              <a:rPr lang="hu-HU" sz="2000" dirty="0">
                <a:solidFill>
                  <a:srgbClr val="62401B"/>
                </a:solidFill>
              </a:rPr>
              <a:t>Budapest</a:t>
            </a:r>
          </a:p>
        </p:txBody>
      </p:sp>
      <p:sp>
        <p:nvSpPr>
          <p:cNvPr id="6148" name="AutoShape 4" descr="Kisfaludy Károly: Kikötő holdfényben. 1820-as évek (Fotó: PIM)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50" name="AutoShape 6" descr="Kisfaludy Károly: Kikötő holdfényben. 1820-as évek (Fotó: PIM)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3794" name="Picture 2" descr="File:Kisfaludy Harbour in Moonlight 1820s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8851037" cy="6870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A048B219-C056-43A1-8AE4-3DBB17CA1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35" y="356794"/>
            <a:ext cx="7246334" cy="6144412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EC127803-5520-4D0B-8F48-0918F6DE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52" y="2326499"/>
            <a:ext cx="3107186" cy="2121214"/>
          </a:xfrm>
        </p:spPr>
        <p:txBody>
          <a:bodyPr>
            <a:normAutofit fontScale="90000"/>
          </a:bodyPr>
          <a:lstStyle/>
          <a:p>
            <a:pPr algn="r"/>
            <a:r>
              <a:rPr lang="hu-HU" sz="3100" b="1" cap="none" dirty="0"/>
              <a:t>Kunyhó rőzsetűz fényében</a:t>
            </a:r>
            <a:br>
              <a:rPr lang="hu-HU" sz="2400" cap="none" dirty="0"/>
            </a:br>
            <a:br>
              <a:rPr lang="hu-HU" sz="2400" cap="none" dirty="0"/>
            </a:br>
            <a:r>
              <a:rPr lang="hu-HU" sz="2200" cap="none" dirty="0"/>
              <a:t>vászon 62 x 69 cm</a:t>
            </a:r>
            <a:br>
              <a:rPr lang="hu-HU" sz="2200" cap="none" dirty="0"/>
            </a:br>
            <a:r>
              <a:rPr lang="hu-HU" sz="2200" cap="none" dirty="0"/>
              <a:t>MTA</a:t>
            </a:r>
          </a:p>
        </p:txBody>
      </p:sp>
    </p:spTree>
    <p:extLst>
      <p:ext uri="{BB962C8B-B14F-4D97-AF65-F5344CB8AC3E}">
        <p14:creationId xmlns:p14="http://schemas.microsoft.com/office/powerpoint/2010/main" val="363824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F632960-DAD9-4043-9E0C-F9969A0805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4" y="197644"/>
            <a:ext cx="7642225" cy="6462712"/>
          </a:xfr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3D039E59-D8CB-4DC6-8643-562D64973C9B}"/>
              </a:ext>
            </a:extLst>
          </p:cNvPr>
          <p:cNvSpPr/>
          <p:nvPr/>
        </p:nvSpPr>
        <p:spPr>
          <a:xfrm>
            <a:off x="7910004" y="1859282"/>
            <a:ext cx="37374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62401B"/>
                </a:solidFill>
              </a:rPr>
              <a:t>Falu égése</a:t>
            </a:r>
          </a:p>
          <a:p>
            <a:r>
              <a:rPr lang="hu-HU" sz="2800" b="1" dirty="0">
                <a:latin typeface="+mj-lt"/>
                <a:ea typeface="+mj-ea"/>
                <a:cs typeface="+mj-cs"/>
              </a:rPr>
              <a:t>holdvilágos</a:t>
            </a:r>
            <a:r>
              <a:rPr lang="hu-HU" sz="2800" b="1" dirty="0">
                <a:solidFill>
                  <a:srgbClr val="62401B"/>
                </a:solidFill>
              </a:rPr>
              <a:t> éjen</a:t>
            </a:r>
          </a:p>
          <a:p>
            <a:pPr>
              <a:lnSpc>
                <a:spcPts val="2400"/>
              </a:lnSpc>
            </a:pPr>
            <a:endParaRPr lang="hu-HU" sz="2000" dirty="0">
              <a:solidFill>
                <a:srgbClr val="62401B"/>
              </a:solidFill>
            </a:endParaRPr>
          </a:p>
          <a:p>
            <a:pPr>
              <a:lnSpc>
                <a:spcPts val="2400"/>
              </a:lnSpc>
            </a:pPr>
            <a:r>
              <a:rPr lang="hu-HU" sz="2000" dirty="0">
                <a:solidFill>
                  <a:srgbClr val="62401B"/>
                </a:solidFill>
              </a:rPr>
              <a:t>Vászon 56,6 x 66,6 cm</a:t>
            </a:r>
          </a:p>
          <a:p>
            <a:pPr>
              <a:lnSpc>
                <a:spcPts val="2400"/>
              </a:lnSpc>
            </a:pPr>
            <a:r>
              <a:rPr lang="hu-HU" sz="2000" dirty="0">
                <a:solidFill>
                  <a:srgbClr val="62401B"/>
                </a:solidFill>
              </a:rPr>
              <a:t>Magyar Nemzeti Galéria</a:t>
            </a:r>
          </a:p>
        </p:txBody>
      </p:sp>
    </p:spTree>
    <p:extLst>
      <p:ext uri="{BB962C8B-B14F-4D97-AF65-F5344CB8AC3E}">
        <p14:creationId xmlns:p14="http://schemas.microsoft.com/office/powerpoint/2010/main" val="248580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36233" y="1525298"/>
            <a:ext cx="3554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2800" b="1" dirty="0" err="1"/>
              <a:t>Ossian</a:t>
            </a:r>
            <a:r>
              <a:rPr lang="hu-HU" sz="2800" b="1" dirty="0"/>
              <a:t> fájdalmai</a:t>
            </a:r>
          </a:p>
          <a:p>
            <a:pPr algn="r">
              <a:lnSpc>
                <a:spcPts val="2400"/>
              </a:lnSpc>
            </a:pPr>
            <a:endParaRPr lang="hu-HU" sz="2400" b="1" dirty="0"/>
          </a:p>
          <a:p>
            <a:pPr algn="r">
              <a:lnSpc>
                <a:spcPts val="2400"/>
              </a:lnSpc>
            </a:pPr>
            <a:r>
              <a:rPr lang="hu-HU" sz="2000" dirty="0"/>
              <a:t>1822 után, olaj, vászon</a:t>
            </a:r>
          </a:p>
          <a:p>
            <a:pPr algn="r">
              <a:lnSpc>
                <a:spcPts val="2400"/>
              </a:lnSpc>
            </a:pPr>
            <a:r>
              <a:rPr lang="hu-HU" sz="2000" dirty="0"/>
              <a:t> </a:t>
            </a:r>
            <a:r>
              <a:rPr lang="fr-FR" sz="2000" dirty="0"/>
              <a:t>105 </a:t>
            </a:r>
            <a:r>
              <a:rPr lang="hu-HU" sz="2000" dirty="0"/>
              <a:t>x</a:t>
            </a:r>
            <a:r>
              <a:rPr lang="fr-FR" sz="2000" dirty="0"/>
              <a:t>120,5 cm</a:t>
            </a:r>
            <a:endParaRPr lang="hu-HU" sz="2000" dirty="0"/>
          </a:p>
          <a:p>
            <a:pPr algn="r">
              <a:lnSpc>
                <a:spcPts val="2400"/>
              </a:lnSpc>
            </a:pPr>
            <a:r>
              <a:rPr lang="hu-HU" sz="2000" dirty="0"/>
              <a:t>Magyar Nemzeti Galéria, Budapest</a:t>
            </a:r>
          </a:p>
        </p:txBody>
      </p:sp>
      <p:pic>
        <p:nvPicPr>
          <p:cNvPr id="14338" name="Picture 2" descr="https://upload.wikimedia.org/wikipedia/commons/thumb/8/85/Budapest%2C_Hungarian_National_Gallery%2C_K%C3%A1roly_Kisfaludy%2C_the_Sorrows_of_Ossian.jpg/1145px-Budapest%2C_Hungarian_National_Gallery%2C_K%C3%A1roly_Kisfaludy%2C_the_Sorrows_of_Ossian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3324" y="-1"/>
            <a:ext cx="7788676" cy="6928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834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B4B2C486-02D1-48AC-A07B-56D7D176105C}"/>
              </a:ext>
            </a:extLst>
          </p:cNvPr>
          <p:cNvSpPr/>
          <p:nvPr/>
        </p:nvSpPr>
        <p:spPr>
          <a:xfrm>
            <a:off x="10031767" y="1502537"/>
            <a:ext cx="2246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/>
              <a:t>Ossian</a:t>
            </a:r>
            <a:r>
              <a:rPr lang="hu-HU" sz="3200" b="1" dirty="0"/>
              <a:t> fájdalmai</a:t>
            </a:r>
          </a:p>
          <a:p>
            <a:r>
              <a:rPr lang="hu-HU" sz="3200" dirty="0"/>
              <a:t>(részlet)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B9A3E935-63C3-49C3-B6BA-574259DC8FD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4" y="-18394"/>
            <a:ext cx="11286585" cy="6876393"/>
          </a:xfrm>
        </p:spPr>
      </p:pic>
      <p:sp>
        <p:nvSpPr>
          <p:cNvPr id="6" name="Cím 3">
            <a:extLst>
              <a:ext uri="{FF2B5EF4-FFF2-40B4-BE49-F238E27FC236}">
                <a16:creationId xmlns:a16="http://schemas.microsoft.com/office/drawing/2014/main" id="{77B5AC7D-855C-4CF5-9BA6-5AF3A72F73E9}"/>
              </a:ext>
            </a:extLst>
          </p:cNvPr>
          <p:cNvSpPr txBox="1">
            <a:spLocks/>
          </p:cNvSpPr>
          <p:nvPr/>
        </p:nvSpPr>
        <p:spPr>
          <a:xfrm>
            <a:off x="440327" y="5652887"/>
            <a:ext cx="4352767" cy="14186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cap="none" dirty="0">
                <a:solidFill>
                  <a:schemeClr val="bg1"/>
                </a:solidFill>
              </a:rPr>
              <a:t>Bűnbánó Magdolna</a:t>
            </a:r>
            <a:br>
              <a:rPr lang="hu-HU" sz="1600" b="1" cap="none" dirty="0">
                <a:solidFill>
                  <a:schemeClr val="bg1"/>
                </a:solidFill>
              </a:rPr>
            </a:br>
            <a:r>
              <a:rPr lang="hu-HU" sz="2000" cap="none" dirty="0">
                <a:solidFill>
                  <a:schemeClr val="bg1"/>
                </a:solidFill>
              </a:rPr>
              <a:t>vászon, 94 x 157 cm                                                                                </a:t>
            </a:r>
            <a:br>
              <a:rPr lang="hu-HU" sz="2000" cap="none" dirty="0">
                <a:solidFill>
                  <a:schemeClr val="bg1"/>
                </a:solidFill>
              </a:rPr>
            </a:br>
            <a:r>
              <a:rPr lang="hu-HU" sz="2000" cap="none" dirty="0">
                <a:solidFill>
                  <a:schemeClr val="bg1"/>
                </a:solidFill>
              </a:rPr>
              <a:t>Tápiószele, </a:t>
            </a:r>
            <a:r>
              <a:rPr lang="hu-HU" sz="2000" cap="none" dirty="0" err="1">
                <a:solidFill>
                  <a:schemeClr val="bg1"/>
                </a:solidFill>
              </a:rPr>
              <a:t>Blaskovich</a:t>
            </a:r>
            <a:r>
              <a:rPr lang="hu-HU" sz="2000" cap="none" dirty="0">
                <a:solidFill>
                  <a:schemeClr val="bg1"/>
                </a:solidFill>
              </a:rPr>
              <a:t>-gyűjtemény</a:t>
            </a:r>
            <a:endParaRPr lang="hu-HU" sz="16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19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4827C6D-934D-4E60-92D5-B5FF283675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81481" y="1683353"/>
            <a:ext cx="5002700" cy="1745647"/>
          </a:xfrm>
        </p:spPr>
        <p:txBody>
          <a:bodyPr>
            <a:normAutofit fontScale="90000"/>
          </a:bodyPr>
          <a:lstStyle/>
          <a:p>
            <a:pPr algn="r"/>
            <a:r>
              <a:rPr lang="hu-HU" sz="3600" b="1" cap="none" dirty="0" err="1"/>
              <a:t>Hébe</a:t>
            </a:r>
            <a:br>
              <a:rPr lang="hu-HU" sz="2800" cap="none" dirty="0"/>
            </a:br>
            <a:br>
              <a:rPr lang="hu-HU" sz="2800" cap="none" dirty="0"/>
            </a:br>
            <a:r>
              <a:rPr lang="hu-HU" sz="2800" cap="none" dirty="0"/>
              <a:t>vászon 41 x 33 cm</a:t>
            </a:r>
            <a:br>
              <a:rPr lang="hu-HU" sz="2800" cap="none" dirty="0"/>
            </a:br>
            <a:r>
              <a:rPr lang="hu-HU" sz="2800" cap="none" dirty="0"/>
              <a:t>Petőfi Irodalmi Múzeum  </a:t>
            </a:r>
            <a:br>
              <a:rPr lang="hu-HU" sz="2000" dirty="0"/>
            </a:br>
            <a:r>
              <a:rPr lang="hu-HU" sz="2000" dirty="0"/>
              <a:t>                          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47CFEA05-C102-407B-B31D-6B656F19887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99" y="114376"/>
            <a:ext cx="11989064" cy="6743624"/>
          </a:xfrm>
        </p:spPr>
      </p:pic>
    </p:spTree>
    <p:extLst>
      <p:ext uri="{BB962C8B-B14F-4D97-AF65-F5344CB8AC3E}">
        <p14:creationId xmlns:p14="http://schemas.microsoft.com/office/powerpoint/2010/main" val="298782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791CC2A-100B-419C-A758-1F415E60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cap="none" dirty="0"/>
              <a:t>Magyarországon a XVIII. század végéig </a:t>
            </a:r>
            <a:br>
              <a:rPr lang="hu-HU" b="1" cap="none" dirty="0"/>
            </a:br>
            <a:r>
              <a:rPr lang="hu-HU" b="1" cap="none" dirty="0"/>
              <a:t>irodalom és képzőművészet együtt</a:t>
            </a:r>
            <a:endParaRPr lang="hu-HU" b="1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67262EB-61B7-4756-812E-FC300113E2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Kazinczy: külföldi mesterek munkáinak másolása</a:t>
            </a:r>
          </a:p>
          <a:p>
            <a:r>
              <a:rPr lang="hu-HU" sz="2400" dirty="0"/>
              <a:t>Művészi pályáján a XIX. sz. első évtizedében egy időben indul:</a:t>
            </a:r>
          </a:p>
          <a:p>
            <a:pPr lvl="1"/>
            <a:r>
              <a:rPr lang="hu-HU" sz="2000" dirty="0"/>
              <a:t>Kisfaludy Károly, </a:t>
            </a:r>
          </a:p>
          <a:p>
            <a:pPr lvl="1"/>
            <a:r>
              <a:rPr lang="hu-HU" sz="2000" dirty="0"/>
              <a:t>Id. Markó Károly</a:t>
            </a:r>
          </a:p>
          <a:p>
            <a:pPr lvl="1"/>
            <a:r>
              <a:rPr lang="hu-HU" sz="2000" dirty="0"/>
              <a:t>Ferenczy István.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3187B06-D6A0-4603-BA9E-2362C67287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Kisfaludy Károly</a:t>
            </a:r>
          </a:p>
          <a:p>
            <a:pPr lvl="1"/>
            <a:r>
              <a:rPr lang="hu-HU" sz="2000" dirty="0"/>
              <a:t>A magyar irodalom romantikus áramlatának kezdeményezője, </a:t>
            </a:r>
          </a:p>
          <a:p>
            <a:pPr lvl="1"/>
            <a:r>
              <a:rPr lang="hu-HU" sz="2000" dirty="0"/>
              <a:t>A magyar nemzeti festészet útnak indítója, </a:t>
            </a:r>
          </a:p>
          <a:p>
            <a:pPr lvl="1"/>
            <a:r>
              <a:rPr lang="hu-HU" sz="2000" dirty="0"/>
              <a:t>A magyar romantikus festészet ihletője.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6342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50632" y="1736229"/>
            <a:ext cx="3275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2800" b="1" dirty="0"/>
              <a:t>Szerelmesek</a:t>
            </a:r>
            <a:endParaRPr lang="hu-HU" sz="2400" b="1" dirty="0"/>
          </a:p>
          <a:p>
            <a:pPr algn="r">
              <a:lnSpc>
                <a:spcPts val="2400"/>
              </a:lnSpc>
            </a:pPr>
            <a:r>
              <a:rPr lang="hu-HU" sz="2400" b="1" dirty="0"/>
              <a:t> </a:t>
            </a:r>
          </a:p>
          <a:p>
            <a:pPr algn="r">
              <a:lnSpc>
                <a:spcPts val="2400"/>
              </a:lnSpc>
            </a:pPr>
            <a:r>
              <a:rPr lang="hu-HU" sz="2000" dirty="0"/>
              <a:t>1823</a:t>
            </a:r>
            <a:r>
              <a:rPr lang="hu-HU" sz="2000" b="1" dirty="0"/>
              <a:t> </a:t>
            </a:r>
          </a:p>
          <a:p>
            <a:pPr algn="r">
              <a:lnSpc>
                <a:spcPts val="2400"/>
              </a:lnSpc>
            </a:pPr>
            <a:r>
              <a:rPr lang="hu-HU" sz="2000" dirty="0"/>
              <a:t>49 x 38 cm</a:t>
            </a:r>
            <a:br>
              <a:rPr lang="hu-HU" sz="2000" dirty="0"/>
            </a:br>
            <a:r>
              <a:rPr lang="hu-HU" sz="2000" dirty="0"/>
              <a:t>olaj, vászon</a:t>
            </a:r>
            <a:endParaRPr lang="hu-HU" sz="2000" b="1" dirty="0"/>
          </a:p>
          <a:p>
            <a:r>
              <a:rPr lang="hu-HU" sz="2400" dirty="0"/>
              <a:t> </a:t>
            </a:r>
          </a:p>
        </p:txBody>
      </p:sp>
      <p:pic>
        <p:nvPicPr>
          <p:cNvPr id="5124" name="Picture 4" descr="Kisfaludy szerelmesei 1823 - Férfi és nő festménye erdős környezetb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34859" y="-10166"/>
            <a:ext cx="5329568" cy="686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305041" y="1587368"/>
            <a:ext cx="3491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2800" b="1" dirty="0"/>
              <a:t>I</a:t>
            </a:r>
            <a:r>
              <a:rPr lang="es-ES" sz="2800" b="1" dirty="0"/>
              <a:t>vóban</a:t>
            </a:r>
            <a:br>
              <a:rPr lang="es-ES" sz="2400" dirty="0"/>
            </a:br>
            <a:br>
              <a:rPr lang="es-ES" sz="2400" dirty="0"/>
            </a:br>
            <a:r>
              <a:rPr lang="hu-HU" sz="2000" dirty="0"/>
              <a:t>o</a:t>
            </a:r>
            <a:r>
              <a:rPr lang="es-ES" sz="2000" dirty="0"/>
              <a:t>laj, vászon</a:t>
            </a:r>
            <a:r>
              <a:rPr lang="hu-HU" sz="2000" dirty="0"/>
              <a:t>  </a:t>
            </a:r>
            <a:br>
              <a:rPr lang="hu-HU" sz="2000" dirty="0"/>
            </a:br>
            <a:r>
              <a:rPr lang="es-ES" sz="2000" dirty="0"/>
              <a:t>65 x 52,5 cm</a:t>
            </a:r>
            <a:br>
              <a:rPr lang="es-ES" sz="2000" dirty="0"/>
            </a:br>
            <a:r>
              <a:rPr lang="hu-HU" sz="2000" dirty="0"/>
              <a:t>m</a:t>
            </a:r>
            <a:r>
              <a:rPr lang="es-ES" sz="2000" dirty="0"/>
              <a:t>agántulajdon</a:t>
            </a:r>
            <a:r>
              <a:rPr lang="hu-HU" sz="2000" dirty="0"/>
              <a:t> </a:t>
            </a:r>
            <a:endParaRPr lang="hu-HU" sz="2400" dirty="0"/>
          </a:p>
        </p:txBody>
      </p:sp>
      <p:pic>
        <p:nvPicPr>
          <p:cNvPr id="40962" name="Picture 2" descr="https://www.hung-art.hu/kep/k/kisfalud/muvek/ivob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4938" y="0"/>
            <a:ext cx="54019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419207" y="1298348"/>
            <a:ext cx="32640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2400" b="1" dirty="0"/>
              <a:t>László király a </a:t>
            </a:r>
            <a:r>
              <a:rPr lang="hu-HU" sz="2400" b="1" dirty="0" err="1"/>
              <a:t>cserhalmi</a:t>
            </a:r>
            <a:r>
              <a:rPr lang="hu-HU" sz="2400" b="1" dirty="0"/>
              <a:t> ütközetben</a:t>
            </a:r>
          </a:p>
          <a:p>
            <a:pPr>
              <a:lnSpc>
                <a:spcPts val="2400"/>
              </a:lnSpc>
            </a:pPr>
            <a:endParaRPr lang="hu-HU" sz="2400" b="1" dirty="0"/>
          </a:p>
          <a:p>
            <a:pPr>
              <a:lnSpc>
                <a:spcPts val="2400"/>
              </a:lnSpc>
            </a:pPr>
            <a:r>
              <a:rPr lang="hu-HU" sz="2000" dirty="0"/>
              <a:t>1826-30, olaj, vászon,</a:t>
            </a:r>
          </a:p>
          <a:p>
            <a:pPr>
              <a:lnSpc>
                <a:spcPts val="2400"/>
              </a:lnSpc>
            </a:pPr>
            <a:r>
              <a:rPr lang="hu-HU" sz="2000" dirty="0"/>
              <a:t>129 x 167 cm,</a:t>
            </a:r>
          </a:p>
          <a:p>
            <a:pPr>
              <a:lnSpc>
                <a:spcPts val="2400"/>
              </a:lnSpc>
            </a:pPr>
            <a:r>
              <a:rPr lang="hu-HU" sz="2000" dirty="0"/>
              <a:t>Magyar Nemzeti Galéria, Budapest </a:t>
            </a:r>
          </a:p>
        </p:txBody>
      </p:sp>
      <p:pic>
        <p:nvPicPr>
          <p:cNvPr id="43010" name="Picture 2" descr="https://mng.hu/app/uploads/2022/10/261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043" cy="6840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2C82E4-870B-4F0D-8092-6661FC7C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56703"/>
            <a:ext cx="9603275" cy="697051"/>
          </a:xfrm>
        </p:spPr>
        <p:txBody>
          <a:bodyPr/>
          <a:lstStyle/>
          <a:p>
            <a:r>
              <a:rPr lang="hu-HU" b="1" dirty="0"/>
              <a:t>Művei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D1E7479-437F-4ED0-89D9-4BBB8B259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9467954" cy="3450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b="1" dirty="0"/>
              <a:t>Vígjátékok</a:t>
            </a:r>
            <a:r>
              <a:rPr lang="hu-HU" sz="2200" dirty="0"/>
              <a:t> – a nemesi udvarházak földbirtokosait mutatta be vidám magánéletükben. Jól értett az emberábrázoláshoz, </a:t>
            </a:r>
            <a:r>
              <a:rPr lang="hu-HU" sz="2200" dirty="0" err="1"/>
              <a:t>párbeszédei</a:t>
            </a:r>
            <a:r>
              <a:rPr lang="hu-HU" sz="2200" dirty="0"/>
              <a:t> gyorsan gördültek. Ő teremtette meg a magyar vígjáték társalgási nyelvét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b="1" dirty="0"/>
              <a:t>Novellák</a:t>
            </a:r>
            <a:r>
              <a:rPr lang="hu-HU" sz="2200" dirty="0"/>
              <a:t> : 1823-tól írt novellákat,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   először komor történeti históriákat,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   később humoros, tréfás történeteket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b="1" dirty="0"/>
              <a:t>Versek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5022362-79A7-4CBA-A861-6770D128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0451"/>
            <a:ext cx="4940545" cy="31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7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299D1-7DF4-4133-A708-B7D76217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1222141"/>
            <a:ext cx="9605635" cy="593638"/>
          </a:xfrm>
        </p:spPr>
        <p:txBody>
          <a:bodyPr>
            <a:normAutofit/>
          </a:bodyPr>
          <a:lstStyle/>
          <a:p>
            <a:r>
              <a:rPr lang="hu-HU" b="1" dirty="0"/>
              <a:t>Verses könyvek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A88C21-9D3F-494D-AB3B-A8413A1AE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448595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hu-HU" sz="9600" b="1" dirty="0"/>
              <a:t>1. Lírai költemények:</a:t>
            </a:r>
            <a:endParaRPr lang="hu-HU" sz="9600" dirty="0"/>
          </a:p>
          <a:p>
            <a:pPr marL="0" indent="0">
              <a:buNone/>
            </a:pPr>
            <a:r>
              <a:rPr lang="hu-HU" sz="8800" dirty="0"/>
              <a:t>    nagyrészt hosszú, elégikus versek:</a:t>
            </a:r>
          </a:p>
          <a:p>
            <a:pPr marL="0" indent="0">
              <a:buNone/>
            </a:pPr>
            <a:r>
              <a:rPr lang="hu-HU" sz="8800" dirty="0"/>
              <a:t>    pl. Mohács, Visegrád</a:t>
            </a:r>
          </a:p>
          <a:p>
            <a:pPr marL="0" indent="0">
              <a:buNone/>
            </a:pPr>
            <a:r>
              <a:rPr lang="hu-HU" sz="8800" dirty="0"/>
              <a:t>    humoros:  Pipadal</a:t>
            </a:r>
          </a:p>
          <a:p>
            <a:pPr marL="0" indent="0">
              <a:buNone/>
            </a:pPr>
            <a:endParaRPr lang="hu-HU" sz="8800" dirty="0"/>
          </a:p>
          <a:p>
            <a:pPr marL="0" indent="0">
              <a:buNone/>
            </a:pPr>
            <a:r>
              <a:rPr lang="hu-HU" sz="9600" b="1" dirty="0"/>
              <a:t>2. Népdalok: 34 dal</a:t>
            </a:r>
          </a:p>
          <a:p>
            <a:pPr marL="0" indent="0">
              <a:buNone/>
            </a:pPr>
            <a:r>
              <a:rPr lang="hu-HU" sz="8800" dirty="0"/>
              <a:t>    pl. Szülőföldem szép határa</a:t>
            </a:r>
          </a:p>
          <a:p>
            <a:pPr marL="0" indent="0">
              <a:buNone/>
            </a:pPr>
            <a:endParaRPr lang="hu-HU" sz="8800" dirty="0"/>
          </a:p>
          <a:p>
            <a:pPr marL="0" indent="0">
              <a:buNone/>
            </a:pPr>
            <a:endParaRPr lang="hu-HU" sz="8800" dirty="0"/>
          </a:p>
          <a:p>
            <a:pPr marL="0" indent="0">
              <a:buNone/>
            </a:pPr>
            <a:r>
              <a:rPr lang="hu-HU" sz="9600" b="1" dirty="0"/>
              <a:t>3. Tan és </a:t>
            </a:r>
            <a:r>
              <a:rPr lang="hu-HU" sz="9600" b="1" dirty="0" err="1"/>
              <a:t>gunyor</a:t>
            </a:r>
            <a:r>
              <a:rPr lang="hu-HU" sz="9600" b="1" dirty="0"/>
              <a:t>:</a:t>
            </a:r>
          </a:p>
          <a:p>
            <a:pPr marL="0" indent="0">
              <a:buNone/>
            </a:pPr>
            <a:r>
              <a:rPr lang="hu-HU" sz="8800" dirty="0"/>
              <a:t>    pl. Epigrammák</a:t>
            </a:r>
          </a:p>
          <a:p>
            <a:pPr marL="0" indent="0">
              <a:buNone/>
            </a:pPr>
            <a:endParaRPr lang="hu-HU" sz="8800" dirty="0"/>
          </a:p>
          <a:p>
            <a:pPr marL="0" indent="0">
              <a:buNone/>
            </a:pPr>
            <a:r>
              <a:rPr lang="hu-HU" sz="9600" b="1" dirty="0"/>
              <a:t>4. Balladák, költői beszélyek</a:t>
            </a:r>
            <a:r>
              <a:rPr lang="hu-HU" sz="9600" dirty="0"/>
              <a:t>: </a:t>
            </a:r>
          </a:p>
          <a:p>
            <a:pPr marL="0" indent="0">
              <a:buNone/>
            </a:pPr>
            <a:r>
              <a:rPr lang="hu-HU" sz="8800" dirty="0"/>
              <a:t>    pl.  A bánkódó férj</a:t>
            </a:r>
          </a:p>
          <a:p>
            <a:pPr marL="0" indent="0">
              <a:buNone/>
            </a:pPr>
            <a:endParaRPr lang="hu-HU" sz="8000" dirty="0"/>
          </a:p>
          <a:p>
            <a:pPr marL="0" indent="0">
              <a:buNone/>
            </a:pPr>
            <a:r>
              <a:rPr lang="hu-HU" sz="8000" dirty="0"/>
              <a:t> </a:t>
            </a:r>
          </a:p>
          <a:p>
            <a:endParaRPr lang="hu-HU" sz="34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761896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105E2F-5860-429F-BDC0-405E9A88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11" y="1257651"/>
            <a:ext cx="9605635" cy="593698"/>
          </a:xfrm>
        </p:spPr>
        <p:txBody>
          <a:bodyPr/>
          <a:lstStyle/>
          <a:p>
            <a:r>
              <a:rPr lang="hu-HU" sz="3600" b="1" cap="none" dirty="0"/>
              <a:t>Mohács</a:t>
            </a:r>
            <a:r>
              <a:rPr lang="hu-HU" cap="none" dirty="0"/>
              <a:t> c. költemény (1824)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066D46D-DF01-4487-8230-D01CD0C120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11" y="2011362"/>
            <a:ext cx="4780530" cy="3588987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1B91BE-F1CB-4513-8378-21D0DCB99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10" y="2011362"/>
            <a:ext cx="5281996" cy="344152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A romantikus líra egyik legjellegzetesebb darabja.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2200" i="1" dirty="0"/>
              <a:t>„Hősvértől pirosult gyásztér, sóhajtva </a:t>
            </a:r>
            <a:r>
              <a:rPr lang="hu-HU" sz="2200" i="1" dirty="0" err="1"/>
              <a:t>köszöntlek</a:t>
            </a:r>
            <a:r>
              <a:rPr lang="hu-HU" sz="2200" i="1" dirty="0"/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200" i="1" dirty="0"/>
              <a:t>Nemzeti nagylétünk nagy temetője, Mohács!”</a:t>
            </a:r>
          </a:p>
        </p:txBody>
      </p:sp>
    </p:spTree>
    <p:extLst>
      <p:ext uri="{BB962C8B-B14F-4D97-AF65-F5344CB8AC3E}">
        <p14:creationId xmlns:p14="http://schemas.microsoft.com/office/powerpoint/2010/main" val="3863260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B55C78-F0C6-4A1A-B808-0CE8EDDF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77381"/>
            <a:ext cx="9603275" cy="1049235"/>
          </a:xfrm>
        </p:spPr>
        <p:txBody>
          <a:bodyPr/>
          <a:lstStyle/>
          <a:p>
            <a:r>
              <a:rPr lang="hu-HU" sz="3600" b="1" cap="none" dirty="0"/>
              <a:t>Pipadal</a:t>
            </a:r>
            <a:endParaRPr lang="hu-HU" b="1" cap="none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DB7A1D5-B626-4E0A-A4B8-C4D02BAA1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21" y="368273"/>
            <a:ext cx="4728833" cy="6200648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0E4E381-8861-4D96-8492-C3FD0719AB59}"/>
              </a:ext>
            </a:extLst>
          </p:cNvPr>
          <p:cNvSpPr txBox="1"/>
          <p:nvPr/>
        </p:nvSpPr>
        <p:spPr>
          <a:xfrm>
            <a:off x="1451579" y="1945103"/>
            <a:ext cx="38572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Gyűlöljön</a:t>
            </a:r>
            <a:r>
              <a:rPr lang="hu-HU" sz="2400" dirty="0"/>
              <a:t> bár sok finnyás orr,</a:t>
            </a:r>
          </a:p>
          <a:p>
            <a:r>
              <a:rPr lang="hu-HU" sz="2400" dirty="0"/>
              <a:t>Édes pipám! </a:t>
            </a:r>
            <a:r>
              <a:rPr lang="hu-HU" sz="2400" dirty="0" err="1"/>
              <a:t>Tégedet</a:t>
            </a:r>
            <a:r>
              <a:rPr lang="hu-HU" sz="2400" dirty="0"/>
              <a:t>,</a:t>
            </a:r>
          </a:p>
          <a:p>
            <a:r>
              <a:rPr lang="hu-HU" sz="2400" dirty="0"/>
              <a:t>Hű vitézed, én mindenkor</a:t>
            </a:r>
          </a:p>
          <a:p>
            <a:r>
              <a:rPr lang="hu-HU" sz="2400" dirty="0"/>
              <a:t>Pártul fogom ügyedet.</a:t>
            </a:r>
          </a:p>
          <a:p>
            <a:r>
              <a:rPr lang="hu-HU" sz="2400" dirty="0"/>
              <a:t>Te vagy éltem kísérője,</a:t>
            </a:r>
          </a:p>
          <a:p>
            <a:r>
              <a:rPr lang="hu-HU" sz="2400" dirty="0"/>
              <a:t>Egészségem hévmérője,</a:t>
            </a:r>
          </a:p>
          <a:p>
            <a:r>
              <a:rPr lang="hu-HU" sz="2400" dirty="0"/>
              <a:t>S játszi bodor füstöddel</a:t>
            </a:r>
          </a:p>
          <a:p>
            <a:r>
              <a:rPr lang="hu-HU" sz="2400" dirty="0"/>
              <a:t>Búmat vígan </a:t>
            </a:r>
            <a:r>
              <a:rPr lang="hu-HU" sz="2400" dirty="0" err="1"/>
              <a:t>űzöd</a:t>
            </a:r>
            <a:r>
              <a:rPr lang="hu-HU" sz="2400" dirty="0"/>
              <a:t> el.</a:t>
            </a:r>
          </a:p>
        </p:txBody>
      </p:sp>
    </p:spTree>
    <p:extLst>
      <p:ext uri="{BB962C8B-B14F-4D97-AF65-F5344CB8AC3E}">
        <p14:creationId xmlns:p14="http://schemas.microsoft.com/office/powerpoint/2010/main" val="4083570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6AB821A-C175-4DA5-A163-A42BCA07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309" y="1310916"/>
            <a:ext cx="9605635" cy="1059305"/>
          </a:xfrm>
        </p:spPr>
        <p:txBody>
          <a:bodyPr>
            <a:normAutofit/>
          </a:bodyPr>
          <a:lstStyle/>
          <a:p>
            <a:pPr algn="r"/>
            <a:r>
              <a:rPr lang="hu-HU" b="1" cap="none" dirty="0"/>
              <a:t>A bánkódó férj </a:t>
            </a:r>
            <a:r>
              <a:rPr lang="hu-HU" sz="2400" cap="none" dirty="0"/>
              <a:t>c.  költemény illusztrációja</a:t>
            </a: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813E9F30-7A05-42C8-9009-DDE592A2EE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2" y="426128"/>
            <a:ext cx="4259965" cy="6002396"/>
          </a:xfr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59DD73AB-05A9-41F3-80FF-9F167164C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546" y="2370221"/>
            <a:ext cx="6296398" cy="34415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Kisfaludy után Josef </a:t>
            </a:r>
            <a:r>
              <a:rPr lang="hu-HU" sz="2400" dirty="0" err="1"/>
              <a:t>Stöber</a:t>
            </a:r>
            <a:r>
              <a:rPr lang="hu-HU" sz="2400" dirty="0"/>
              <a:t> rajza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/>
              <a:t>Szegény tatár </a:t>
            </a:r>
            <a:r>
              <a:rPr lang="hu-HU" sz="2400" dirty="0"/>
              <a:t>címmel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az Auróra 1831. évf.-ban jelent meg</a:t>
            </a:r>
          </a:p>
        </p:txBody>
      </p:sp>
    </p:spTree>
    <p:extLst>
      <p:ext uri="{BB962C8B-B14F-4D97-AF65-F5344CB8AC3E}">
        <p14:creationId xmlns:p14="http://schemas.microsoft.com/office/powerpoint/2010/main" val="2756320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231C31-6134-442F-964D-003A3B29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" name="Tartalom helye 16">
            <a:extLst>
              <a:ext uri="{FF2B5EF4-FFF2-40B4-BE49-F238E27FC236}">
                <a16:creationId xmlns:a16="http://schemas.microsoft.com/office/drawing/2014/main" id="{62D8309F-0646-41FA-88FE-9E62CAFBD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23" y="1"/>
            <a:ext cx="9968185" cy="6857999"/>
          </a:xfrm>
        </p:spPr>
      </p:pic>
      <p:sp>
        <p:nvSpPr>
          <p:cNvPr id="20" name="Téglalap 19">
            <a:extLst>
              <a:ext uri="{FF2B5EF4-FFF2-40B4-BE49-F238E27FC236}">
                <a16:creationId xmlns:a16="http://schemas.microsoft.com/office/drawing/2014/main" id="{F2643320-5DC4-49E9-9590-3A90E1B14DC6}"/>
              </a:ext>
            </a:extLst>
          </p:cNvPr>
          <p:cNvSpPr/>
          <p:nvPr/>
        </p:nvSpPr>
        <p:spPr>
          <a:xfrm>
            <a:off x="1451579" y="124288"/>
            <a:ext cx="996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>
                <a:solidFill>
                  <a:srgbClr val="D7D3CF"/>
                </a:solidFill>
              </a:rPr>
              <a:t>Orlai</a:t>
            </a:r>
            <a:r>
              <a:rPr lang="hu-HU" sz="2800" dirty="0">
                <a:solidFill>
                  <a:srgbClr val="D7D3CF"/>
                </a:solidFill>
              </a:rPr>
              <a:t> </a:t>
            </a:r>
            <a:r>
              <a:rPr lang="hu-HU" sz="2800" dirty="0" err="1">
                <a:solidFill>
                  <a:srgbClr val="D7D3CF"/>
                </a:solidFill>
              </a:rPr>
              <a:t>Petrich</a:t>
            </a:r>
            <a:r>
              <a:rPr lang="hu-HU" sz="2800" dirty="0">
                <a:solidFill>
                  <a:srgbClr val="D7D3CF"/>
                </a:solidFill>
              </a:rPr>
              <a:t> Soma: </a:t>
            </a:r>
            <a:r>
              <a:rPr lang="hu-HU" sz="2800" b="1" dirty="0">
                <a:solidFill>
                  <a:srgbClr val="D7D3CF"/>
                </a:solidFill>
              </a:rPr>
              <a:t>Kazinczy és Kisfaludy találkozása</a:t>
            </a:r>
          </a:p>
          <a:p>
            <a:r>
              <a:rPr lang="hu-HU" sz="2000" dirty="0">
                <a:solidFill>
                  <a:srgbClr val="D7D3CF"/>
                </a:solidFill>
              </a:rPr>
              <a:t>1859</a:t>
            </a:r>
          </a:p>
        </p:txBody>
      </p:sp>
    </p:spTree>
    <p:extLst>
      <p:ext uri="{BB962C8B-B14F-4D97-AF65-F5344CB8AC3E}">
        <p14:creationId xmlns:p14="http://schemas.microsoft.com/office/powerpoint/2010/main" val="1405839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BE1EDE-F47A-4576-AAF9-F7D75F0AB7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>
            <a:normAutofit fontScale="90000"/>
          </a:bodyPr>
          <a:lstStyle/>
          <a:p>
            <a:br>
              <a:rPr lang="hu-HU" sz="2400" dirty="0"/>
            </a:br>
            <a:br>
              <a:rPr lang="hu-HU" sz="2400" dirty="0"/>
            </a:br>
            <a:endParaRPr lang="hu-HU" sz="2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F270D2-EE8D-42B4-9F0B-71F5831F2D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3812" y="1119157"/>
            <a:ext cx="9604375" cy="3449638"/>
          </a:xfrm>
        </p:spPr>
        <p:txBody>
          <a:bodyPr>
            <a:normAutofit fontScale="92500" lnSpcReduction="20000"/>
          </a:bodyPr>
          <a:lstStyle/>
          <a:p>
            <a:r>
              <a:rPr lang="hu-HU" sz="2800" b="1" dirty="0"/>
              <a:t>Anyagi gondok az Auróra szerkesztése terén</a:t>
            </a:r>
          </a:p>
          <a:p>
            <a:pPr lvl="1"/>
            <a:r>
              <a:rPr lang="hu-HU" sz="2400" dirty="0"/>
              <a:t>képanyagok költségei, a kiválasztás szigorúsága</a:t>
            </a:r>
          </a:p>
          <a:p>
            <a:pPr lvl="1"/>
            <a:r>
              <a:rPr lang="hu-HU" sz="2400" dirty="0"/>
              <a:t>a terjesztés költségei</a:t>
            </a:r>
          </a:p>
          <a:p>
            <a:pPr lvl="1"/>
            <a:r>
              <a:rPr lang="hu-HU" sz="2400" dirty="0"/>
              <a:t>más kiadványok – konkurencia</a:t>
            </a:r>
          </a:p>
          <a:p>
            <a:pPr marL="457200" lvl="1" indent="0">
              <a:buNone/>
            </a:pPr>
            <a:endParaRPr lang="hu-HU" sz="2400" dirty="0"/>
          </a:p>
          <a:p>
            <a:r>
              <a:rPr lang="hu-HU" sz="2800" b="1" dirty="0"/>
              <a:t>Kisfaludy Károly hagyatéka</a:t>
            </a:r>
          </a:p>
          <a:p>
            <a:pPr lvl="1"/>
            <a:r>
              <a:rPr lang="hu-HU" sz="2400" dirty="0"/>
              <a:t>jeles művészek festményei, metszetek, saját festmények</a:t>
            </a:r>
          </a:p>
          <a:p>
            <a:pPr lvl="1"/>
            <a:r>
              <a:rPr lang="hu-HU" sz="2400" dirty="0"/>
              <a:t>a hagyatékok sorsa</a:t>
            </a:r>
          </a:p>
        </p:txBody>
      </p:sp>
    </p:spTree>
    <p:extLst>
      <p:ext uri="{BB962C8B-B14F-4D97-AF65-F5344CB8AC3E}">
        <p14:creationId xmlns:p14="http://schemas.microsoft.com/office/powerpoint/2010/main" val="85108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B55C78-F0C6-4A1A-B808-0CE8EDDF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12" y="875540"/>
            <a:ext cx="9603275" cy="1049235"/>
          </a:xfrm>
        </p:spPr>
        <p:txBody>
          <a:bodyPr>
            <a:normAutofit/>
          </a:bodyPr>
          <a:lstStyle/>
          <a:p>
            <a:r>
              <a:rPr lang="hu-HU" dirty="0"/>
              <a:t>Kisfaludy Károly</a:t>
            </a:r>
            <a:br>
              <a:rPr lang="hu-HU" dirty="0"/>
            </a:br>
            <a:r>
              <a:rPr lang="hu-HU" dirty="0"/>
              <a:t>É</a:t>
            </a:r>
            <a:r>
              <a:rPr lang="hu-HU" cap="none" dirty="0"/>
              <a:t>letének első szakasza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D4816EA-1A3E-4984-9644-910F2148B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32" y="381740"/>
            <a:ext cx="3867485" cy="5521911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3AC7914-C487-4BC9-AF8A-18CED73D7566}"/>
              </a:ext>
            </a:extLst>
          </p:cNvPr>
          <p:cNvSpPr txBox="1"/>
          <p:nvPr/>
        </p:nvSpPr>
        <p:spPr>
          <a:xfrm>
            <a:off x="1478212" y="2007285"/>
            <a:ext cx="46177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Születése: 1788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Családi körülmények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Elemi iskola: 1799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Katonai szolgálat: 1804-1811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Első darabja: </a:t>
            </a:r>
          </a:p>
          <a:p>
            <a:r>
              <a:rPr lang="hu-HU" sz="2400" dirty="0"/>
              <a:t>	1809.  Tatárok Magyarországon</a:t>
            </a:r>
          </a:p>
          <a:p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Kezdő költő és induló festő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73532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571145" y="1482572"/>
            <a:ext cx="2209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2400" dirty="0"/>
              <a:t>A kép</a:t>
            </a:r>
          </a:p>
          <a:p>
            <a:pPr>
              <a:lnSpc>
                <a:spcPts val="2400"/>
              </a:lnSpc>
            </a:pPr>
            <a:r>
              <a:rPr lang="hu-HU" sz="2400" dirty="0"/>
              <a:t>Barabás Miklós 1830. évi rajza</a:t>
            </a:r>
          </a:p>
          <a:p>
            <a:pPr>
              <a:lnSpc>
                <a:spcPts val="2400"/>
              </a:lnSpc>
            </a:pPr>
            <a:r>
              <a:rPr lang="hu-HU" sz="2400" dirty="0"/>
              <a:t>után készült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62BC85-7FA2-486F-BC30-3276F5D5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9" y="0"/>
            <a:ext cx="93722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482567-A822-4C37-8F87-6F236F05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57280"/>
            <a:ext cx="9603275" cy="1049235"/>
          </a:xfrm>
        </p:spPr>
        <p:txBody>
          <a:bodyPr>
            <a:normAutofit/>
          </a:bodyPr>
          <a:lstStyle/>
          <a:p>
            <a:r>
              <a:rPr lang="hu-HU" b="1" dirty="0"/>
              <a:t>számvetés</a:t>
            </a:r>
            <a:endParaRPr lang="hu-HU" sz="2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AFFB13-CA19-4FC1-B96D-2A27BBBEE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6547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/>
              <a:t>Kisfaludy Károly az 1820-as évtized </a:t>
            </a:r>
            <a:r>
              <a:rPr lang="hu-HU" sz="2400" b="1" dirty="0"/>
              <a:t>magyar irodalmának vezéralakja</a:t>
            </a:r>
            <a:r>
              <a:rPr lang="hu-HU" sz="2400" dirty="0"/>
              <a:t>, a reformkori irodalmi élet fő szervezője.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/>
              <a:t>Az </a:t>
            </a:r>
            <a:r>
              <a:rPr lang="hu-HU" sz="2400" b="1" dirty="0"/>
              <a:t>Auróra</a:t>
            </a:r>
            <a:r>
              <a:rPr lang="hu-HU" sz="2400" dirty="0"/>
              <a:t> </a:t>
            </a:r>
            <a:r>
              <a:rPr lang="hu-HU" sz="2400" b="1" dirty="0"/>
              <a:t>szerkesztője</a:t>
            </a:r>
            <a:r>
              <a:rPr lang="hu-HU" sz="2400" dirty="0"/>
              <a:t>, az Auróra-kör elindítója.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/>
              <a:t>A </a:t>
            </a:r>
            <a:r>
              <a:rPr lang="hu-HU" sz="2400" b="1" dirty="0"/>
              <a:t>nemzeti romantikát </a:t>
            </a:r>
            <a:r>
              <a:rPr lang="hu-HU" sz="2400" dirty="0"/>
              <a:t>részesítette előnyben.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/>
              <a:t>Az irodalom szolgálatába állította a képzőművészetet, de a képanyag ugyanúgy fontos volt számára, mint az irodalmi rész.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b="1" dirty="0"/>
              <a:t>Festészetében</a:t>
            </a:r>
            <a:r>
              <a:rPr lang="hu-HU" sz="2400" dirty="0"/>
              <a:t> a korai magyar romantika képviselője.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b="1" dirty="0"/>
              <a:t>Munkássága a romantikába átívelő</a:t>
            </a:r>
            <a:r>
              <a:rPr lang="hu-HU" sz="2400" dirty="0"/>
              <a:t>. Összekötötte a hagyományt a haladással.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400" dirty="0"/>
              <a:t>Széchenyi István: </a:t>
            </a:r>
            <a:r>
              <a:rPr lang="hu-HU" sz="2400" i="1" dirty="0"/>
              <a:t>„Kisfaludy Károlyt értem, kinek emlékezetét itt üdvözlöm.”</a:t>
            </a:r>
          </a:p>
        </p:txBody>
      </p:sp>
    </p:spTree>
    <p:extLst>
      <p:ext uri="{BB962C8B-B14F-4D97-AF65-F5344CB8AC3E}">
        <p14:creationId xmlns:p14="http://schemas.microsoft.com/office/powerpoint/2010/main" val="768420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B55C78-F0C6-4A1A-B808-0CE8EDDF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13397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hu-HU" sz="6600" b="1" cap="none" dirty="0"/>
              <a:t>Köszönöm a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AA592A-6390-4F50-ACA8-71527E79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5539666"/>
            <a:ext cx="9603275" cy="71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/>
              <a:t>Szalainé Lenke</a:t>
            </a:r>
          </a:p>
        </p:txBody>
      </p:sp>
      <p:pic>
        <p:nvPicPr>
          <p:cNvPr id="1026" name="Picture 2" descr="Kisfaludy Károly szobra">
            <a:extLst>
              <a:ext uri="{FF2B5EF4-FFF2-40B4-BE49-F238E27FC236}">
                <a16:creationId xmlns:a16="http://schemas.microsoft.com/office/drawing/2014/main" id="{E7601090-5F4E-4541-AE1A-3380E3DD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96" y="1937363"/>
            <a:ext cx="5133281" cy="36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287D67A-DBE7-4D63-811F-0D816F5EE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68" y="1937363"/>
            <a:ext cx="2233428" cy="36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113BFA-A19E-4A99-AE57-2332145B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bécsi évek</a:t>
            </a:r>
            <a:br>
              <a:rPr lang="hu-HU" dirty="0"/>
            </a:br>
            <a:r>
              <a:rPr lang="hu-HU" dirty="0"/>
              <a:t>1812-1816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614264-B605-485D-AFAA-70608F572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Bécsi évei alkotó munkásságának tekintélyes időszakát jelentik.</a:t>
            </a:r>
          </a:p>
          <a:p>
            <a:r>
              <a:rPr lang="hu-HU" sz="2400" dirty="0"/>
              <a:t>Bővítette műveltségét, világirodalmi és képzőművészeti tájékozottságát.</a:t>
            </a:r>
          </a:p>
          <a:p>
            <a:r>
              <a:rPr lang="hu-HU" sz="2400" dirty="0"/>
              <a:t>Itt szerezte első rajzolói és festői gyakorlatát, itt szerette meg a tájképfestést. Másolt festményt, metszetet, illusztrált.</a:t>
            </a:r>
          </a:p>
          <a:p>
            <a:r>
              <a:rPr lang="hu-HU" sz="2400" dirty="0"/>
              <a:t>Megélhetését nehézségek árán biztosította.</a:t>
            </a:r>
          </a:p>
          <a:p>
            <a:r>
              <a:rPr lang="hu-HU" sz="2400" dirty="0"/>
              <a:t>A vándorlás éve, keserű tapasztalatok.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765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b/b9/Kisfaludy_The_Shipwrecked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3515" y="-1"/>
            <a:ext cx="8818485" cy="685530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-722049" y="1427103"/>
            <a:ext cx="38647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b="1" dirty="0"/>
              <a:t>A hajótöröt</a:t>
            </a:r>
            <a:r>
              <a:rPr lang="hu-HU" sz="2800" b="1" dirty="0"/>
              <a:t>t</a:t>
            </a:r>
          </a:p>
          <a:p>
            <a:pPr algn="r"/>
            <a:endParaRPr lang="hu-HU" sz="2400" dirty="0"/>
          </a:p>
          <a:p>
            <a:pPr algn="r"/>
            <a:r>
              <a:rPr lang="hu-HU" sz="2400" dirty="0"/>
              <a:t>olaj, vászon</a:t>
            </a:r>
          </a:p>
          <a:p>
            <a:pPr algn="r"/>
            <a:r>
              <a:rPr lang="fr-FR" sz="2400" dirty="0"/>
              <a:t>63,5 </a:t>
            </a:r>
            <a:r>
              <a:rPr lang="hu-HU" sz="2400" dirty="0"/>
              <a:t>x</a:t>
            </a:r>
            <a:r>
              <a:rPr lang="fr-FR" sz="2400" dirty="0"/>
              <a:t> 80,5 cm</a:t>
            </a:r>
            <a:r>
              <a:rPr lang="hu-HU" sz="2400" dirty="0"/>
              <a:t>  magángyűjtemény</a:t>
            </a:r>
            <a:endParaRPr lang="fr-F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Kisfaludy The Shipwreck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402609" cy="6858000"/>
          </a:xfrm>
          <a:prstGeom prst="rect">
            <a:avLst/>
          </a:prstGeom>
          <a:noFill/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1CD5365-7A36-4062-896F-E9FF2386F81D}"/>
              </a:ext>
            </a:extLst>
          </p:cNvPr>
          <p:cNvSpPr/>
          <p:nvPr/>
        </p:nvSpPr>
        <p:spPr>
          <a:xfrm>
            <a:off x="7782759" y="1222917"/>
            <a:ext cx="3864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A hajótöröt</a:t>
            </a:r>
            <a:r>
              <a:rPr lang="hu-HU" sz="2800" b="1" dirty="0"/>
              <a:t>t</a:t>
            </a:r>
          </a:p>
          <a:p>
            <a:r>
              <a:rPr lang="hu-HU" sz="2400" dirty="0"/>
              <a:t>(részlet)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Kisfaludy The Shipwreck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450" y="0"/>
            <a:ext cx="10443099" cy="6877163"/>
          </a:xfrm>
          <a:prstGeom prst="rect">
            <a:avLst/>
          </a:prstGeom>
          <a:noFill/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4AC2C55-5D99-42E1-AF53-C1676E1CE470}"/>
              </a:ext>
            </a:extLst>
          </p:cNvPr>
          <p:cNvSpPr/>
          <p:nvPr/>
        </p:nvSpPr>
        <p:spPr>
          <a:xfrm>
            <a:off x="1097874" y="175352"/>
            <a:ext cx="3864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D7D3CF"/>
                </a:solidFill>
              </a:rPr>
              <a:t>A hajótöröt</a:t>
            </a:r>
            <a:r>
              <a:rPr lang="hu-HU" sz="2800" b="1" dirty="0">
                <a:solidFill>
                  <a:srgbClr val="D7D3CF"/>
                </a:solidFill>
              </a:rPr>
              <a:t>t</a:t>
            </a:r>
          </a:p>
          <a:p>
            <a:r>
              <a:rPr lang="hu-HU" sz="2400" dirty="0">
                <a:solidFill>
                  <a:srgbClr val="D7D3CF"/>
                </a:solidFill>
              </a:rPr>
              <a:t>(részlet)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b/b9/Kisfaludy_The_Shipwrecked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5291" y="-17098"/>
            <a:ext cx="9561418" cy="6875098"/>
          </a:xfrm>
          <a:prstGeom prst="rect">
            <a:avLst/>
          </a:prstGeom>
          <a:noFill/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5DF22640-3167-433E-B4F0-4A2DE363FFC2}"/>
              </a:ext>
            </a:extLst>
          </p:cNvPr>
          <p:cNvSpPr/>
          <p:nvPr/>
        </p:nvSpPr>
        <p:spPr>
          <a:xfrm>
            <a:off x="1461857" y="77697"/>
            <a:ext cx="92091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b="1" dirty="0">
                <a:solidFill>
                  <a:srgbClr val="D7D3CF"/>
                </a:solidFill>
              </a:rPr>
              <a:t>A hajótöröt</a:t>
            </a:r>
            <a:r>
              <a:rPr lang="hu-HU" sz="2800" b="1" dirty="0">
                <a:solidFill>
                  <a:srgbClr val="D7D3CF"/>
                </a:solidFill>
              </a:rPr>
              <a:t>t</a:t>
            </a:r>
          </a:p>
          <a:p>
            <a:pPr algn="r"/>
            <a:r>
              <a:rPr lang="hu-HU" sz="2400" dirty="0">
                <a:solidFill>
                  <a:srgbClr val="D7D3CF"/>
                </a:solidFill>
              </a:rPr>
              <a:t>(részlet)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1. egyéni séma">
      <a:dk1>
        <a:srgbClr val="62401B"/>
      </a:dk1>
      <a:lt1>
        <a:sysClr val="window" lastClr="FFFFFF"/>
      </a:lt1>
      <a:dk2>
        <a:srgbClr val="62401B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1033</TotalTime>
  <Words>1087</Words>
  <Application>Microsoft Office PowerPoint</Application>
  <PresentationFormat>Szélesvásznú</PresentationFormat>
  <Paragraphs>214</Paragraphs>
  <Slides>42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5" baseType="lpstr">
      <vt:lpstr>Arial</vt:lpstr>
      <vt:lpstr>Gill Sans MT</vt:lpstr>
      <vt:lpstr>Galéria</vt:lpstr>
      <vt:lpstr>KISFALUDY  KÁROLY 1788-1830</vt:lpstr>
      <vt:lpstr>Romantika – világirodalom  XIX. sz. meghatározó művészeti irányzata</vt:lpstr>
      <vt:lpstr>Magyarországon a XVIII. század végéig  irodalom és képzőművészet együtt</vt:lpstr>
      <vt:lpstr>Kisfaludy Károly Életének első szakasza</vt:lpstr>
      <vt:lpstr>A bécsi évek 1812-1816</vt:lpstr>
      <vt:lpstr>PowerPoint-bemutató</vt:lpstr>
      <vt:lpstr>PowerPoint-bemutató</vt:lpstr>
      <vt:lpstr>PowerPoint-bemutató</vt:lpstr>
      <vt:lpstr>PowerPoint-bemutató</vt:lpstr>
      <vt:lpstr>PowerPoint-bemutató</vt:lpstr>
      <vt:lpstr>Vénusz Ámorral  pléh dohányszelence tetején, 8 x 12 cm                                                                                 magántulajdon</vt:lpstr>
      <vt:lpstr>Női képmás (1812-16) vászon 14,5 x 11,5 cm </vt:lpstr>
      <vt:lpstr>Kisfaludy Sándor: Somló c. regéjének illusztrációja    lavírozott tus papír 15,7 x 10 cm Magyar Nemzeti Galéria                           </vt:lpstr>
      <vt:lpstr>Hazatérés (1816-1822) Irodalmi, festői alkotásai Magyarországon </vt:lpstr>
      <vt:lpstr>Koldustársaság rézkarc, 11x17,5 cm, Petőfi Irodalmi Múzeum</vt:lpstr>
      <vt:lpstr>Hazai sikerek</vt:lpstr>
      <vt:lpstr>PowerPoint-bemutató</vt:lpstr>
      <vt:lpstr>Auróra Magyar Irodalmi Zsebkönyv, megjelent: 1821</vt:lpstr>
      <vt:lpstr>Újraéledő festői munkássága 1822-1830</vt:lpstr>
      <vt:lpstr>PowerPoint-bemutató</vt:lpstr>
      <vt:lpstr>PowerPoint-bemutató</vt:lpstr>
      <vt:lpstr>PowerPoint-bemutató</vt:lpstr>
      <vt:lpstr>PowerPoint-bemutató</vt:lpstr>
      <vt:lpstr>Kunyhó rőzsetűz fényében  vászon 62 x 69 cm MTA</vt:lpstr>
      <vt:lpstr>PowerPoint-bemutató</vt:lpstr>
      <vt:lpstr>PowerPoint-bemutató</vt:lpstr>
      <vt:lpstr>PowerPoint-bemutató</vt:lpstr>
      <vt:lpstr>PowerPoint-bemutató</vt:lpstr>
      <vt:lpstr>Hébe  vászon 41 x 33 cm Petőfi Irodalmi Múzeum                             </vt:lpstr>
      <vt:lpstr>PowerPoint-bemutató</vt:lpstr>
      <vt:lpstr>PowerPoint-bemutató</vt:lpstr>
      <vt:lpstr>PowerPoint-bemutató</vt:lpstr>
      <vt:lpstr>Művei</vt:lpstr>
      <vt:lpstr>Verses könyvek</vt:lpstr>
      <vt:lpstr>Mohács c. költemény (1824)</vt:lpstr>
      <vt:lpstr>Pipadal</vt:lpstr>
      <vt:lpstr>A bánkódó férj c.  költemény illusztrációja</vt:lpstr>
      <vt:lpstr>PowerPoint-bemutató</vt:lpstr>
      <vt:lpstr>  </vt:lpstr>
      <vt:lpstr>PowerPoint-bemutató</vt:lpstr>
      <vt:lpstr>számvetés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KISFALUDY  KÁROLY 1788-1830</dc:title>
  <dc:creator>Szalai László</dc:creator>
  <cp:lastModifiedBy>Szalai László</cp:lastModifiedBy>
  <cp:revision>192</cp:revision>
  <dcterms:created xsi:type="dcterms:W3CDTF">2025-01-26T13:25:35Z</dcterms:created>
  <dcterms:modified xsi:type="dcterms:W3CDTF">2025-02-08T16:10:31Z</dcterms:modified>
</cp:coreProperties>
</file>