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261" r:id="rId4"/>
    <p:sldId id="274" r:id="rId5"/>
    <p:sldId id="299" r:id="rId6"/>
    <p:sldId id="300" r:id="rId7"/>
    <p:sldId id="301" r:id="rId8"/>
    <p:sldId id="302" r:id="rId9"/>
    <p:sldId id="303" r:id="rId10"/>
    <p:sldId id="304" r:id="rId11"/>
    <p:sldId id="334" r:id="rId12"/>
    <p:sldId id="263" r:id="rId13"/>
    <p:sldId id="332" r:id="rId14"/>
    <p:sldId id="264" r:id="rId15"/>
    <p:sldId id="321" r:id="rId16"/>
    <p:sldId id="289" r:id="rId17"/>
    <p:sldId id="272" r:id="rId18"/>
    <p:sldId id="276" r:id="rId19"/>
    <p:sldId id="277" r:id="rId20"/>
    <p:sldId id="283" r:id="rId21"/>
    <p:sldId id="273" r:id="rId22"/>
    <p:sldId id="284" r:id="rId23"/>
    <p:sldId id="323" r:id="rId24"/>
    <p:sldId id="336" r:id="rId25"/>
    <p:sldId id="337" r:id="rId26"/>
    <p:sldId id="331" r:id="rId27"/>
    <p:sldId id="310" r:id="rId28"/>
    <p:sldId id="311" r:id="rId29"/>
    <p:sldId id="312" r:id="rId30"/>
    <p:sldId id="313" r:id="rId31"/>
    <p:sldId id="265" r:id="rId32"/>
    <p:sldId id="270" r:id="rId33"/>
    <p:sldId id="275" r:id="rId34"/>
    <p:sldId id="322" r:id="rId35"/>
    <p:sldId id="259" r:id="rId36"/>
    <p:sldId id="267" r:id="rId37"/>
    <p:sldId id="290" r:id="rId38"/>
    <p:sldId id="296" r:id="rId39"/>
    <p:sldId id="291" r:id="rId40"/>
    <p:sldId id="292" r:id="rId41"/>
    <p:sldId id="293" r:id="rId42"/>
    <p:sldId id="294" r:id="rId43"/>
    <p:sldId id="339" r:id="rId44"/>
    <p:sldId id="327" r:id="rId45"/>
    <p:sldId id="329" r:id="rId46"/>
    <p:sldId id="330" r:id="rId47"/>
    <p:sldId id="325" r:id="rId48"/>
    <p:sldId id="335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89C6-07D2-4E43-869A-CBECBD4ED2F4}" type="datetimeFigureOut">
              <a:rPr lang="hu-HU" smtClean="0"/>
              <a:pPr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920A-091C-407C-8877-FE1C8BFE7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banc" TargetMode="External"/><Relationship Id="rId2" Type="http://schemas.openxmlformats.org/officeDocument/2006/relationships/hyperlink" Target="https://en.wikipedia.org/wiki/Kuru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lon_(Paris)" TargetMode="External"/><Relationship Id="rId2" Type="http://schemas.openxmlformats.org/officeDocument/2006/relationships/hyperlink" Target="https://en.wikipedia.org/wiki/Ladislaus_Hunya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ek.oszk.hu/01400/01466/index.p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ng.hu/mutargyak/?artwork_author=madarasz-vikto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Wessel%C3%A9nyi-%C3%B6sszeesk%C3%BCv%C3%A9s" TargetMode="External"/><Relationship Id="rId13" Type="http://schemas.openxmlformats.org/officeDocument/2006/relationships/hyperlink" Target="https://hu.wikipedia.org/wiki/Magyar_nyelv" TargetMode="External"/><Relationship Id="rId18" Type="http://schemas.openxmlformats.org/officeDocument/2006/relationships/hyperlink" Target="https://hu.wikipedia.org/wiki/I._R%C3%A1k%C3%B3czi_Ferenc" TargetMode="External"/><Relationship Id="rId26" Type="http://schemas.openxmlformats.org/officeDocument/2006/relationships/hyperlink" Target="https://hu.wikipedia.org/wiki/S%C3%A1rospatak" TargetMode="External"/><Relationship Id="rId3" Type="http://schemas.openxmlformats.org/officeDocument/2006/relationships/hyperlink" Target="https://hu.wikipedia.org/wiki/Magyarok" TargetMode="External"/><Relationship Id="rId21" Type="http://schemas.openxmlformats.org/officeDocument/2006/relationships/hyperlink" Target="https://hu.wikipedia.org/wiki/R%C3%A1k%C3%B3czi_Julianna" TargetMode="External"/><Relationship Id="rId7" Type="http://schemas.openxmlformats.org/officeDocument/2006/relationships/hyperlink" Target="https://hu.wikipedia.org/wiki/Horv%C3%A1t_b%C3%A1n" TargetMode="External"/><Relationship Id="rId12" Type="http://schemas.openxmlformats.org/officeDocument/2006/relationships/hyperlink" Target="https://hu.wikipedia.org/wiki/Horv%C3%A1t_nyelv" TargetMode="External"/><Relationship Id="rId17" Type="http://schemas.openxmlformats.org/officeDocument/2006/relationships/hyperlink" Target="https://hu.wikipedia.org/wiki/Felvid%C3%A9k" TargetMode="External"/><Relationship Id="rId25" Type="http://schemas.openxmlformats.org/officeDocument/2006/relationships/hyperlink" Target="https://hu.wikipedia.org/wiki/Reg%C3%A9c" TargetMode="External"/><Relationship Id="rId2" Type="http://schemas.openxmlformats.org/officeDocument/2006/relationships/hyperlink" Target="https://hu.wikipedia.org/wiki/Horv%C3%A1tok" TargetMode="External"/><Relationship Id="rId16" Type="http://schemas.openxmlformats.org/officeDocument/2006/relationships/hyperlink" Target="https://hu.wikipedia.org/wiki/Zbor%C3%B3" TargetMode="External"/><Relationship Id="rId20" Type="http://schemas.openxmlformats.org/officeDocument/2006/relationships/hyperlink" Target="https://hu.wikipedia.org/wiki/1672" TargetMode="External"/><Relationship Id="rId29" Type="http://schemas.openxmlformats.org/officeDocument/2006/relationships/hyperlink" Target="https://hu.wikipedia.org/wiki/Th%C3%B6k%C3%B6ly_Im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Zr%C3%ADnyi_P%C3%A9ter" TargetMode="External"/><Relationship Id="rId11" Type="http://schemas.openxmlformats.org/officeDocument/2006/relationships/hyperlink" Target="https://hu.wikipedia.org/wiki/Frangep%C3%A1n_Katalin_(1625%E2%80%931673)" TargetMode="External"/><Relationship Id="rId24" Type="http://schemas.openxmlformats.org/officeDocument/2006/relationships/hyperlink" Target="https://hu.wikipedia.org/wiki/J%C3%BAlius_8." TargetMode="External"/><Relationship Id="rId5" Type="http://schemas.openxmlformats.org/officeDocument/2006/relationships/hyperlink" Target="https://hu.wikipedia.org/wiki/Zr%C3%ADnyi_csal%C3%A1d" TargetMode="External"/><Relationship Id="rId15" Type="http://schemas.openxmlformats.org/officeDocument/2006/relationships/hyperlink" Target="https://hu.wikipedia.org/wiki/N%C3%A9met_nyelv" TargetMode="External"/><Relationship Id="rId23" Type="http://schemas.openxmlformats.org/officeDocument/2006/relationships/hyperlink" Target="https://hu.wikipedia.org/wiki/II._R%C3%A1k%C3%B3czi_Ferenc" TargetMode="External"/><Relationship Id="rId28" Type="http://schemas.openxmlformats.org/officeDocument/2006/relationships/hyperlink" Target="https://hu.wikipedia.org/wiki/1682" TargetMode="External"/><Relationship Id="rId10" Type="http://schemas.openxmlformats.org/officeDocument/2006/relationships/hyperlink" Target="https://hu.wikipedia.org/wiki/Frangep%C3%A1n_csal%C3%A1d" TargetMode="External"/><Relationship Id="rId19" Type="http://schemas.openxmlformats.org/officeDocument/2006/relationships/hyperlink" Target="https://hu.wikipedia.org/wiki/1667" TargetMode="External"/><Relationship Id="rId31" Type="http://schemas.openxmlformats.org/officeDocument/2006/relationships/hyperlink" Target="https://hu.wikipedia.org/wiki/Kurucok" TargetMode="External"/><Relationship Id="rId4" Type="http://schemas.openxmlformats.org/officeDocument/2006/relationships/hyperlink" Target="https://hu.wikipedia.org/wiki/%C5%A0ubi%C4%87_nemzets%C3%A9g" TargetMode="External"/><Relationship Id="rId9" Type="http://schemas.openxmlformats.org/officeDocument/2006/relationships/hyperlink" Target="https://hu.wikipedia.org/wiki/I._Lip%C3%B3t_magyar_kir%C3%A1ly" TargetMode="External"/><Relationship Id="rId14" Type="http://schemas.openxmlformats.org/officeDocument/2006/relationships/hyperlink" Target="https://hu.wikipedia.org/wiki/Latin_nyelv" TargetMode="External"/><Relationship Id="rId22" Type="http://schemas.openxmlformats.org/officeDocument/2006/relationships/hyperlink" Target="https://hu.wikipedia.org/wiki/1676" TargetMode="External"/><Relationship Id="rId27" Type="http://schemas.openxmlformats.org/officeDocument/2006/relationships/hyperlink" Target="https://hu.wikipedia.org/wiki/Munk%C3%A1cs" TargetMode="External"/><Relationship Id="rId30" Type="http://schemas.openxmlformats.org/officeDocument/2006/relationships/hyperlink" Target="https://hu.wikipedia.org/wiki/Habsburg-h%C3%A1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B%C3%A9cs%C3%BAjhel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%C3%A1rolyi_S%C3%A1ndor_(hadvez%C3%A9r)" TargetMode="External"/><Relationship Id="rId2" Type="http://schemas.openxmlformats.org/officeDocument/2006/relationships/hyperlink" Target="https://hu.wikipedia.org/wiki/Bercs%C3%A9nyi_Mikl%C3%B3s_(f%C5%91gener%C3%A1lis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Okolics%C3%A1nyi_Krist%C3%B3f" TargetMode="External"/><Relationship Id="rId5" Type="http://schemas.openxmlformats.org/officeDocument/2006/relationships/hyperlink" Target="https://hu.wikipedia.org/wiki/Rakovszky_Menyh%C3%A9rt" TargetMode="External"/><Relationship Id="rId4" Type="http://schemas.openxmlformats.org/officeDocument/2006/relationships/hyperlink" Target="https://hu.wikipedia.org/wiki/Tur%C3%B3c_v%C3%A1rmegy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G%C3%B6nc" TargetMode="External"/><Relationship Id="rId2" Type="http://schemas.openxmlformats.org/officeDocument/2006/relationships/hyperlink" Target="https://hu.wikipedia.org/wiki/A_Habsburg-h%C3%A1z_magyar_tr%C3%B3nfoszt%C3%A1sa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hu.wikipedia.org/wiki/Than_M%C3%B3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Andr%C3%A1s_Madarasz&amp;action=edit&amp;redlink=1" TargetMode="External"/><Relationship Id="rId7" Type="http://schemas.openxmlformats.org/officeDocument/2006/relationships/hyperlink" Target="https://en.wikipedia.org/wiki/Surrender_at_Vil%C3%A1gos" TargetMode="External"/><Relationship Id="rId2" Type="http://schemas.openxmlformats.org/officeDocument/2006/relationships/hyperlink" Target="https://en.wikipedia.org/wiki/G%C3%B6m%C3%B6r_%C3%A9s_Kis-Hont_Coun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ungarian_Revolution_of_1848" TargetMode="External"/><Relationship Id="rId5" Type="http://schemas.openxmlformats.org/officeDocument/2006/relationships/hyperlink" Target="https://en.wikipedia.org/wiki/Viktor_Madar%C3%A1sz" TargetMode="External"/><Relationship Id="rId4" Type="http://schemas.openxmlformats.org/officeDocument/2006/relationships/hyperlink" Target="https://en.wikipedia.org/wiki/Bratislav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briel_Bethlen" TargetMode="External"/><Relationship Id="rId2" Type="http://schemas.openxmlformats.org/officeDocument/2006/relationships/hyperlink" Target="https://en.wikipedia.org/wiki/Viktor_Madar%C3%A1s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udapes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1330" TargetMode="External"/><Relationship Id="rId2" Type="http://schemas.openxmlformats.org/officeDocument/2006/relationships/hyperlink" Target="https://hu.wikipedia.org/wiki/Visegr%C3%A1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I._K%C3%A1roly_magyar_kir%C3%A1ly" TargetMode="External"/><Relationship Id="rId5" Type="http://schemas.openxmlformats.org/officeDocument/2006/relationships/hyperlink" Target="https://hu.wikipedia.org/wiki/Z%C3%A1h_nemzets%C3%A9g" TargetMode="External"/><Relationship Id="rId4" Type="http://schemas.openxmlformats.org/officeDocument/2006/relationships/hyperlink" Target="https://hu.wikipedia.org/wiki/%C3%81prilis_17.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B%C3%A1nk_(b%C3%A1n)" TargetMode="External"/><Relationship Id="rId3" Type="http://schemas.openxmlformats.org/officeDocument/2006/relationships/hyperlink" Target="https://hu.wikipedia.org/wiki/1330" TargetMode="External"/><Relationship Id="rId7" Type="http://schemas.openxmlformats.org/officeDocument/2006/relationships/hyperlink" Target="https://hu.wikipedia.org/wiki/III._K%C3%A1zm%C3%A9r_lengyel_kir%C3%A1ly" TargetMode="External"/><Relationship Id="rId2" Type="http://schemas.openxmlformats.org/officeDocument/2006/relationships/hyperlink" Target="https://hu.wikipedia.org/wiki/Z%C3%A1h_Felici%C3%A1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Andr%C3%A1s_calabriai_herceg" TargetMode="External"/><Relationship Id="rId5" Type="http://schemas.openxmlformats.org/officeDocument/2006/relationships/hyperlink" Target="https://hu.wikipedia.org/wiki/I._Lajos_magyar_kir%C3%A1ly" TargetMode="External"/><Relationship Id="rId4" Type="http://schemas.openxmlformats.org/officeDocument/2006/relationships/hyperlink" Target="https://hu.wikipedia.org/wiki/%C3%81prilis_17." TargetMode="External"/><Relationship Id="rId9" Type="http://schemas.openxmlformats.org/officeDocument/2006/relationships/hyperlink" Target="https://hu.wikipedia.org/wiki/K%C3%A9pes_kr%C3%B3nika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empte" TargetMode="External"/><Relationship Id="rId3" Type="http://schemas.openxmlformats.org/officeDocument/2006/relationships/hyperlink" Target="https://hu.wikipedia.org/wiki/Felvid%C3%A9k" TargetMode="External"/><Relationship Id="rId7" Type="http://schemas.openxmlformats.org/officeDocument/2006/relationships/hyperlink" Target="https://hu.wikipedia.org/wiki/1321" TargetMode="External"/><Relationship Id="rId2" Type="http://schemas.openxmlformats.org/officeDocument/2006/relationships/hyperlink" Target="https://hu.wikipedia.org/wiki/Cs%C3%A1k_M%C3%A1t%C3%A9_(trencs%C3%A9ni_tartom%C3%A1ny%C3%BAr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1318" TargetMode="External"/><Relationship Id="rId5" Type="http://schemas.openxmlformats.org/officeDocument/2006/relationships/hyperlink" Target="https://hu.wikipedia.org/wiki/I._K%C3%A1roly_magyar_kir%C3%A1ly" TargetMode="External"/><Relationship Id="rId10" Type="http://schemas.openxmlformats.org/officeDocument/2006/relationships/hyperlink" Target="https://hu.wikipedia.org/wiki/Z%C3%A1h_Felici%C3%A1n" TargetMode="External"/><Relationship Id="rId4" Type="http://schemas.openxmlformats.org/officeDocument/2006/relationships/hyperlink" Target="https://hu.wikipedia.org/wiki/Tartom%C3%A1ny%C3%BAr" TargetMode="External"/><Relationship Id="rId9" Type="http://schemas.openxmlformats.org/officeDocument/2006/relationships/hyperlink" Target="https://hu.wikipedia.org/wiki/Piast_Erzs%C3%A9bet_magyar_kir%C3%A1lyn%C3%A9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adar%C3%A1sz_Viktor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Istv%C3%A1nffy_Mikl%C3%B3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Dobozi_Mih%C3%A1ly" TargetMode="External"/><Relationship Id="rId2" Type="http://schemas.openxmlformats.org/officeDocument/2006/relationships/hyperlink" Target="https://hu.wikipedia.org/wiki/K%C3%B6lcsey_Ferenc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Fiumei_%C3%9Ati_S%C3%ADrkert" TargetMode="External"/><Relationship Id="rId2" Type="http://schemas.openxmlformats.org/officeDocument/2006/relationships/hyperlink" Target="https://hu.wikipedia.org/wiki/Budap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hu.wikipedia.org/wiki/V%C3%ADgh_Tam%C3%A1s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Madarász Viktor/Csetnek1830 dec.14.-</a:t>
            </a:r>
            <a:r>
              <a:rPr lang="hu-HU" smtClean="0"/>
              <a:t>Bp.1917 jan.10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Madarász Viktor: Petőfi halála, 1875 (Fotó: PIM/Wikimédi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07418" cy="455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Petőfi Sándor 1849. július 31-én a segesvári csatában tűnt el. Bem seregei és az oroszok között lezajlott összecsapás a magyar seregek vereségével végződött. A szabadságharc költője minden bizonnyal a magyar csapatok pánikszerű visszavonulása során eshetett el. Halálának pillanatát senki nem látta, de utolsó óráinak több szemtanúja is volt, valamint a csata után jelentések és vizsgálatok is születtek, amelyekből rekonstruálható, mi is történt azokban a végzetes percekben. A szabadságharc bukása utáni években-évtizedekben azonban számos legenda és mendemonda kelt szárnyra. Egyik szerint például Petőfi Sándor magát a segesvári csatát sebesüléssel túlélte, és az augusztus elsejére virradó éjjelen halt bele sérüléseibe. De vannak, akik úgy vélik, Petőfi nem is halt meg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 Első történelmi festménye, </a:t>
            </a:r>
            <a:r>
              <a:rPr lang="hu-HU" i="1" dirty="0" smtClean="0">
                <a:hlinkClick r:id="rId2" tooltip="Kuruc"/>
              </a:rPr>
              <a:t>a Kuruc</a:t>
            </a:r>
            <a:r>
              <a:rPr lang="hu-HU" i="1" dirty="0" smtClean="0"/>
              <a:t> és </a:t>
            </a:r>
            <a:r>
              <a:rPr lang="hu-HU" i="1" dirty="0" smtClean="0">
                <a:hlinkClick r:id="rId3" tooltip="Labanc"/>
              </a:rPr>
              <a:t>Labanc</a:t>
            </a:r>
            <a:r>
              <a:rPr lang="hu-HU" dirty="0" smtClean="0"/>
              <a:t> (amely az ellentétes oldalon harcoló testvéreket ábrázolja) meleg fogadtatásban részesült</a:t>
            </a:r>
            <a:endParaRPr lang="hu-HU" dirty="0"/>
          </a:p>
        </p:txBody>
      </p:sp>
      <p:pic>
        <p:nvPicPr>
          <p:cNvPr id="1026" name="Picture 2" descr="Kuruc és Laba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3212976"/>
            <a:ext cx="3989999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55000" lnSpcReduction="20000"/>
          </a:bodyPr>
          <a:lstStyle/>
          <a:p>
            <a:r>
              <a:rPr lang="hu-HU" b="1" dirty="0" smtClean="0"/>
              <a:t>1998. április 6-án mutatták be a Galériában a 150 éve elveszettnek hitt, nagyméretű festményt. Madarász Viktor 1853–55 között festette, majd 1855-ben mutatta be a Pesti Műegyletben rendezett kiállításon. A kép politikai aktualitása nagyon is világos volt, egy testvérpárt állított a középpontba. Egyikük felesége karjában haldoklik, a másik testvér császári egyenruhában, kezében elfogató paranccsal lép be éppen. A cenzúra miatt "Életrajz Erdély múltjából" cím került az 1855-ös kiállításon a kép alá. A festmény sorsa elég kalandos volt. 1904-ig egyszerűen eltűnt, majd kisebb szünet után 1918ban Grazban "tűnt fel", majd újra eltűnt. Az látszik a legvalószínűbbnek, hogy több mint száz évig ugyanannál a szabadkai családnál lehetett, ahol egy padláson, feltekerve őrizték, egészen 1997-ig. Akkor rendezték ugyanis Nyíregyházán a Madarász Viktor emlékkiállítást, s ennek hírére kezdtek tárgyalásokat a Magyar Nemzeti Galériával egy állítólagos Madarász-kép ügyében. A Magyar Nemzeti Galéria művészettörténészeinek a festmény eredetiségét kellett megvizsgálnia, bár a mester szignója látható volt a képen, mégsem lehetett a család biztos abban, hogy eredeti mű van a birtokában. Újabb titokzatos segítők felkeresték a Herendi Porcelánmanufaktúra R. T.-t, s felkérték a kép megvásárlására. A titok </a:t>
            </a:r>
            <a:r>
              <a:rPr lang="hu-HU" b="1" dirty="0" err="1" smtClean="0"/>
              <a:t>titok</a:t>
            </a:r>
            <a:r>
              <a:rPr lang="hu-HU" b="1" dirty="0" smtClean="0"/>
              <a:t> is maradt, mennyit fizetett a Herendi Manufaktúra a képért, szerényen annyit mondtak, hogy művészetpártolásból, saját hagyományaik ápolása miatt (hiszen az alapító Fischer Mór családtagjai is harcoltak a 48-as szabadságharcban) áldoztak a vásárlásra és a restaurálásra. Madarász Viktor festménye a Herendi Porcelánmanufaktúra, illetve a Herendi Porcelánmúzeum tulajdona, de nem szeretnék elzárni a nagyközönség elől, ezért egyelőre egy évig biztosan a Magyar Nemzeti Galériában látható Madarász Viktor nevezetes festményeivel együtt az állandó kiállításban.</a:t>
            </a:r>
            <a:endParaRPr lang="hu-HU" dirty="0" smtClean="0"/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 </a:t>
            </a:r>
            <a:r>
              <a:rPr lang="hu-HU" i="1" dirty="0" smtClean="0">
                <a:hlinkClick r:id="rId2" tooltip="Hunyadi László"/>
              </a:rPr>
              <a:t>Hunyadi László</a:t>
            </a:r>
            <a:r>
              <a:rPr lang="hu-HU" i="1" dirty="0" smtClean="0"/>
              <a:t> gyásza című</a:t>
            </a:r>
            <a:r>
              <a:rPr lang="hu-HU" dirty="0" smtClean="0"/>
              <a:t> festménye érmet nyert az 1861-es </a:t>
            </a:r>
            <a:r>
              <a:rPr lang="hu-HU" dirty="0" smtClean="0">
                <a:hlinkClick r:id="rId3" tooltip="Szalon (Párizs)"/>
              </a:rPr>
              <a:t>Szalonban</a:t>
            </a:r>
            <a:endParaRPr lang="hu-HU" dirty="0"/>
          </a:p>
        </p:txBody>
      </p:sp>
      <p:pic>
        <p:nvPicPr>
          <p:cNvPr id="21506" name="Picture 2" descr="Hunyadi László gyás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24944"/>
            <a:ext cx="4072168" cy="3153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b="1" dirty="0" smtClean="0"/>
              <a:t>Egy évvel később, a nemzetközi művészeti életbe mindenáron betörni akaró Madarász már hatásosabb kompozícióval kísérletezik sikerrel. A kép témája az V. László által kivégeztetett </a:t>
            </a:r>
            <a:r>
              <a:rPr lang="hu-HU" b="1" i="1" dirty="0" smtClean="0"/>
              <a:t>Hunyadi László siratása</a:t>
            </a:r>
            <a:r>
              <a:rPr lang="hu-HU" b="1" dirty="0" smtClean="0"/>
              <a:t>. Hunyadi lepellel letakarva, gyertyák között fekszik egy gótikus kápolnában felravatalozva, anyja és menyasszonya gyászolja. Magyarországon egyértelmű volt mind a történet, mind a hozzá fűzhető gondolatvilág, amit Berzeviczy Albert később így fogalmazott meg: "Nemcsak egy történeti esetet beszél el, hanem az emberi lélek kálváriáját, s egy nemzet gyászos sorsát érezteti velünk. Ennek a magyar </a:t>
            </a:r>
            <a:r>
              <a:rPr lang="hu-HU" b="1" dirty="0" err="1" smtClean="0"/>
              <a:t>Pietának</a:t>
            </a:r>
            <a:r>
              <a:rPr lang="hu-HU" b="1" dirty="0" smtClean="0"/>
              <a:t> a magyar sors tragikuma a témája." Párizsban szintén megértették Madarászt, képének jelentését inkább a szabadságharcra fordítva, mint a XV. századra, s olyan neves kritikus írt képeiről, mint például </a:t>
            </a:r>
            <a:r>
              <a:rPr lang="hu-HU" b="1" dirty="0" err="1" smtClean="0"/>
              <a:t>Théophile</a:t>
            </a:r>
            <a:r>
              <a:rPr lang="hu-HU" b="1" dirty="0" smtClean="0"/>
              <a:t> Gautier. Az egyetemes emberi sorskérdéseken túl egy nép jelentkezését észlelték az európai festészetben, amely nemzeti tragédiáit festményekben megelevenítve "üzent" Párizsnak és Európának.</a:t>
            </a:r>
            <a:br>
              <a:rPr lang="hu-HU" b="1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b="1" dirty="0" smtClean="0"/>
              <a:t>Madarász művészi hírneve teljében tért haza 1870-ben Magyarországra. Kellő megbecsülést itthon nem kapott, inkább csak igen szigorú bírálatokat, s ezért egy évtized múlva már felhagyott a festészettel. Az akadémikus művészet emelkedettebb harmóniaigénye s a szélsőséges érzelmektől való nagyobb tartózkodása már nem engedte meg a hőskultusz nemesebb formáit sértő ízlésficamokat. Madarász még fehér lepellel letakart Hunyadi Lászlójával is a halott sokkal kíméletlenebb ábrázolását adta, mint kortársai vagy elődei. Ezért kortársainak még mindig az akadémiák felé törő emelkedésével szemben visszavonulása törvényszerű volt.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i="1" dirty="0" smtClean="0"/>
              <a:t>Forrás: Szabó Júlia: A XIX. század festészete Magyarországon, Corvina Kiadó, 1985. 27-30. oldal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1859 folyamán születtek meg legnagyobb művei: (</a:t>
            </a:r>
            <a:r>
              <a:rPr lang="hu-HU" i="1" dirty="0" smtClean="0">
                <a:hlinkClick r:id="rId2"/>
              </a:rPr>
              <a:t>Hunyadi László siratása</a:t>
            </a:r>
            <a:r>
              <a:rPr lang="hu-HU" dirty="0" smtClean="0"/>
              <a:t>, </a:t>
            </a:r>
            <a:r>
              <a:rPr lang="hu-HU" i="1" dirty="0" smtClean="0"/>
              <a:t>Zách Felicián</a:t>
            </a:r>
            <a:r>
              <a:rPr lang="hu-HU" dirty="0" smtClean="0"/>
              <a:t> és </a:t>
            </a:r>
            <a:r>
              <a:rPr lang="hu-HU" i="1" dirty="0" smtClean="0"/>
              <a:t>Zrínyi Ilona Munkács várában</a:t>
            </a:r>
            <a:r>
              <a:rPr lang="hu-HU" dirty="0" smtClean="0"/>
              <a:t>). 1864-ben készült el a </a:t>
            </a:r>
            <a:r>
              <a:rPr lang="hu-HU" i="1" dirty="0" smtClean="0"/>
              <a:t>Zrínyi és </a:t>
            </a:r>
            <a:r>
              <a:rPr lang="hu-HU" i="1" dirty="0" err="1" smtClean="0"/>
              <a:t>Frangepán</a:t>
            </a:r>
            <a:r>
              <a:rPr lang="hu-HU" i="1" dirty="0" smtClean="0"/>
              <a:t> a bécsújhelyi börtönben</a:t>
            </a:r>
            <a:r>
              <a:rPr lang="hu-HU" dirty="0" smtClean="0"/>
              <a:t>, 1868-ban a </a:t>
            </a:r>
            <a:r>
              <a:rPr lang="hu-HU" i="1" dirty="0" smtClean="0"/>
              <a:t>Dobozi és hitvese</a:t>
            </a:r>
            <a:r>
              <a:rPr lang="hu-HU" dirty="0" smtClean="0"/>
              <a:t> és a </a:t>
            </a:r>
            <a:r>
              <a:rPr lang="hu-HU" i="1" dirty="0" smtClean="0"/>
              <a:t>Dózsa népe</a:t>
            </a:r>
            <a:r>
              <a:rPr lang="hu-HU" dirty="0" smtClean="0"/>
              <a:t> címet viselő kompozíció.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Zrínyi Ilona Munkács várában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hu-HU" dirty="0" err="1" smtClean="0"/>
              <a:t>Alkotó</a:t>
            </a:r>
            <a:r>
              <a:rPr lang="hu-HU" dirty="0" err="1" smtClean="0">
                <a:hlinkClick r:id="rId2"/>
              </a:rPr>
              <a:t>Madarász</a:t>
            </a:r>
            <a:r>
              <a:rPr lang="hu-HU" dirty="0" smtClean="0">
                <a:hlinkClick r:id="rId2"/>
              </a:rPr>
              <a:t> Viktor</a:t>
            </a:r>
            <a:r>
              <a:rPr lang="hu-HU" dirty="0" smtClean="0"/>
              <a:t>1917</a:t>
            </a:r>
          </a:p>
          <a:p>
            <a:pPr fontAlgn="t"/>
            <a:r>
              <a:rPr lang="hu-HU" dirty="0" smtClean="0"/>
              <a:t>Készítés ideje1859</a:t>
            </a:r>
          </a:p>
          <a:p>
            <a:pPr fontAlgn="t"/>
            <a:r>
              <a:rPr lang="hu-HU" dirty="0" err="1" smtClean="0"/>
              <a:t>Tárgytípusfestmény</a:t>
            </a:r>
            <a:endParaRPr lang="hu-HU" dirty="0" smtClean="0"/>
          </a:p>
          <a:p>
            <a:pPr fontAlgn="t"/>
            <a:r>
              <a:rPr lang="hu-HU" dirty="0" smtClean="0"/>
              <a:t>Anyag, technikaolaj,</a:t>
            </a:r>
          </a:p>
          <a:p>
            <a:pPr fontAlgn="t"/>
            <a:r>
              <a:rPr lang="hu-HU" dirty="0" smtClean="0"/>
              <a:t> vászon</a:t>
            </a:r>
          </a:p>
          <a:p>
            <a:pPr fontAlgn="t"/>
            <a:r>
              <a:rPr lang="hu-HU" dirty="0" err="1" smtClean="0"/>
              <a:t>Méretképméret</a:t>
            </a:r>
            <a:r>
              <a:rPr lang="hu-HU" dirty="0" smtClean="0"/>
              <a:t>: 146,5 × 185 cm</a:t>
            </a:r>
            <a:br>
              <a:rPr lang="hu-HU" dirty="0" smtClean="0"/>
            </a:br>
            <a:r>
              <a:rPr lang="hu-HU" dirty="0" smtClean="0"/>
              <a:t>keretméret: 188 × 226 × 13 cm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Gyűjtemény19–21.  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29698" name="Picture 2" descr="http://www.hung-art.hu/kep/m/madarasz/muvek/zrinyi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912768" cy="6443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0000" lnSpcReduction="20000"/>
          </a:bodyPr>
          <a:lstStyle/>
          <a:p>
            <a:r>
              <a:rPr lang="hu-HU" i="1" dirty="0" smtClean="0"/>
              <a:t>Önarckép</a:t>
            </a:r>
            <a:br>
              <a:rPr lang="hu-HU" i="1" dirty="0" smtClean="0"/>
            </a:br>
            <a:r>
              <a:rPr lang="hu-HU" i="1" dirty="0" smtClean="0"/>
              <a:t>1863 - Olaj, vászon, 73x60 cm</a:t>
            </a:r>
            <a:br>
              <a:rPr lang="hu-HU" i="1" dirty="0" smtClean="0"/>
            </a:br>
            <a:r>
              <a:rPr lang="hu-HU" i="1" dirty="0" smtClean="0"/>
              <a:t>Magyar Nemzeti Galéria, Budapest</a:t>
            </a:r>
            <a:endParaRPr lang="hu-HU" dirty="0"/>
          </a:p>
        </p:txBody>
      </p:sp>
      <p:pic>
        <p:nvPicPr>
          <p:cNvPr id="1026" name="Picture 2" descr="https://mek.oszk.hu/01400/01465/html/eletraj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66433"/>
            <a:ext cx="3528392" cy="425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5472608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Ilona − nagyapjának feljegyzései szerint − 1649. március 20-án vagy 21-én született , a </a:t>
            </a:r>
            <a:r>
              <a:rPr lang="hu-HU" dirty="0" smtClean="0">
                <a:hlinkClick r:id="rId2" tooltip="Horvátok"/>
              </a:rPr>
              <a:t>horvát</a:t>
            </a:r>
            <a:r>
              <a:rPr lang="hu-HU" dirty="0" smtClean="0"/>
              <a:t>–</a:t>
            </a:r>
            <a:r>
              <a:rPr lang="hu-HU" dirty="0" smtClean="0">
                <a:hlinkClick r:id="rId3" tooltip="Magyarok"/>
              </a:rPr>
              <a:t>magyar</a:t>
            </a:r>
            <a:r>
              <a:rPr lang="hu-HU" dirty="0" smtClean="0"/>
              <a:t> </a:t>
            </a:r>
            <a:r>
              <a:rPr lang="hu-HU" dirty="0" err="1" smtClean="0">
                <a:hlinkClick r:id="rId4" tooltip="Šubić nemzetség"/>
              </a:rPr>
              <a:t>Šubić</a:t>
            </a:r>
            <a:r>
              <a:rPr lang="hu-HU" dirty="0" smtClean="0">
                <a:hlinkClick r:id="rId4" tooltip="Šubić nemzetség"/>
              </a:rPr>
              <a:t> nemzetségből</a:t>
            </a:r>
            <a:r>
              <a:rPr lang="hu-HU" dirty="0" smtClean="0"/>
              <a:t> való </a:t>
            </a:r>
            <a:r>
              <a:rPr lang="hu-HU" dirty="0" smtClean="0">
                <a:hlinkClick r:id="rId5" tooltip="Zrínyi család"/>
              </a:rPr>
              <a:t>Zrínyi család</a:t>
            </a:r>
            <a:r>
              <a:rPr lang="hu-HU" dirty="0" smtClean="0"/>
              <a:t> tagjaként. Apja, </a:t>
            </a:r>
            <a:r>
              <a:rPr lang="hu-HU" dirty="0" smtClean="0">
                <a:hlinkClick r:id="rId6" tooltip="Zrínyi Péter"/>
              </a:rPr>
              <a:t>Zrínyi Péter</a:t>
            </a:r>
            <a:r>
              <a:rPr lang="hu-HU" dirty="0" smtClean="0"/>
              <a:t> </a:t>
            </a:r>
            <a:r>
              <a:rPr lang="hu-HU" dirty="0" smtClean="0">
                <a:hlinkClick r:id="rId7" tooltip="Horvát bán"/>
              </a:rPr>
              <a:t>horvát bán</a:t>
            </a:r>
            <a:r>
              <a:rPr lang="hu-HU" dirty="0" smtClean="0"/>
              <a:t> volt, akit később a </a:t>
            </a:r>
            <a:r>
              <a:rPr lang="hu-HU" dirty="0" smtClean="0">
                <a:hlinkClick r:id="rId8" tooltip="Wesselényi-összeesküvés"/>
              </a:rPr>
              <a:t>Wesselényi-összeesküvésben</a:t>
            </a:r>
            <a:r>
              <a:rPr lang="hu-HU" dirty="0" smtClean="0"/>
              <a:t> való részvételéért </a:t>
            </a:r>
            <a:r>
              <a:rPr lang="hu-HU" dirty="0" smtClean="0">
                <a:hlinkClick r:id="rId9" tooltip="I. Lipót magyar király"/>
              </a:rPr>
              <a:t>I. Lipót császár</a:t>
            </a:r>
            <a:r>
              <a:rPr lang="hu-HU" dirty="0" smtClean="0"/>
              <a:t> halálra ítélt. Édesanyja a nemesi horvát </a:t>
            </a:r>
            <a:r>
              <a:rPr lang="hu-HU" dirty="0" err="1" smtClean="0">
                <a:hlinkClick r:id="rId10" tooltip="Frangepán család"/>
              </a:rPr>
              <a:t>Frangepán</a:t>
            </a:r>
            <a:r>
              <a:rPr lang="hu-HU" dirty="0" smtClean="0">
                <a:hlinkClick r:id="rId10" tooltip="Frangepán család"/>
              </a:rPr>
              <a:t> családból</a:t>
            </a:r>
            <a:r>
              <a:rPr lang="hu-HU" dirty="0" smtClean="0"/>
              <a:t> származó </a:t>
            </a:r>
            <a:r>
              <a:rPr lang="hu-HU" dirty="0" smtClean="0">
                <a:hlinkClick r:id="rId11" tooltip="Frangepán Katalin (1625–1673)"/>
              </a:rPr>
              <a:t>Anna Katalin</a:t>
            </a:r>
            <a:r>
              <a:rPr lang="hu-HU" dirty="0" smtClean="0"/>
              <a:t> nemesasszony, </a:t>
            </a:r>
            <a:r>
              <a:rPr lang="hu-HU" dirty="0" err="1" smtClean="0"/>
              <a:t>Frangepán</a:t>
            </a:r>
            <a:r>
              <a:rPr lang="hu-HU" dirty="0" smtClean="0"/>
              <a:t> .</a:t>
            </a:r>
            <a:r>
              <a:rPr lang="hu-HU" dirty="0" err="1" smtClean="0"/>
              <a:t>Ilonafőúri</a:t>
            </a:r>
            <a:r>
              <a:rPr lang="hu-HU" dirty="0" smtClean="0"/>
              <a:t> környezetének megfelelő nevelést kapott, </a:t>
            </a:r>
            <a:r>
              <a:rPr lang="hu-HU" dirty="0" smtClean="0">
                <a:hlinkClick r:id="rId12" tooltip="Horvát nyelv"/>
              </a:rPr>
              <a:t>horvátul</a:t>
            </a:r>
            <a:r>
              <a:rPr lang="hu-HU" dirty="0" smtClean="0"/>
              <a:t>, </a:t>
            </a:r>
            <a:r>
              <a:rPr lang="hu-HU" dirty="0" smtClean="0">
                <a:hlinkClick r:id="rId13" tooltip="Magyar nyelv"/>
              </a:rPr>
              <a:t>magyarul</a:t>
            </a:r>
            <a:r>
              <a:rPr lang="hu-HU" dirty="0" smtClean="0"/>
              <a:t>, </a:t>
            </a:r>
            <a:r>
              <a:rPr lang="hu-HU" dirty="0" smtClean="0">
                <a:hlinkClick r:id="rId14" tooltip="Latin nyelv"/>
              </a:rPr>
              <a:t>latinul</a:t>
            </a:r>
            <a:r>
              <a:rPr lang="hu-HU" dirty="0" smtClean="0"/>
              <a:t> és </a:t>
            </a:r>
            <a:r>
              <a:rPr lang="hu-HU" dirty="0" smtClean="0">
                <a:hlinkClick r:id="rId15" tooltip="Német nyelv"/>
              </a:rPr>
              <a:t>németül</a:t>
            </a:r>
            <a:r>
              <a:rPr lang="hu-HU" dirty="0" smtClean="0"/>
              <a:t> beszélt. 1666. március 1-én </a:t>
            </a:r>
            <a:r>
              <a:rPr lang="hu-HU" dirty="0" err="1" smtClean="0">
                <a:hlinkClick r:id="rId16" tooltip="Zboró"/>
              </a:rPr>
              <a:t>Makovica</a:t>
            </a:r>
            <a:r>
              <a:rPr lang="hu-HU" dirty="0" smtClean="0">
                <a:hlinkClick r:id="rId16" tooltip="Zboró"/>
              </a:rPr>
              <a:t> várában</a:t>
            </a:r>
            <a:r>
              <a:rPr lang="hu-HU" dirty="0" smtClean="0"/>
              <a:t> hozzáment a </a:t>
            </a:r>
            <a:r>
              <a:rPr lang="hu-HU" dirty="0" smtClean="0">
                <a:hlinkClick r:id="rId17" tooltip="Felvidék"/>
              </a:rPr>
              <a:t>felvidéki</a:t>
            </a:r>
            <a:r>
              <a:rPr lang="hu-HU" dirty="0" smtClean="0"/>
              <a:t> nagybirtokos, </a:t>
            </a:r>
            <a:r>
              <a:rPr lang="hu-HU" dirty="0" smtClean="0">
                <a:hlinkClick r:id="rId18" tooltip="I. Rákóczi Ferenc"/>
              </a:rPr>
              <a:t>Felsővadászi I. Rákóczi Ferenchez</a:t>
            </a:r>
            <a:r>
              <a:rPr lang="hu-HU" dirty="0" smtClean="0"/>
              <a:t>. I. Rákóczi Ferencnek és Zrínyi Ilonának három gyermeke született. </a:t>
            </a:r>
            <a:r>
              <a:rPr lang="hu-HU" dirty="0" smtClean="0">
                <a:hlinkClick r:id="rId19" tooltip="1667"/>
              </a:rPr>
              <a:t>1667</a:t>
            </a:r>
            <a:r>
              <a:rPr lang="hu-HU" dirty="0" smtClean="0"/>
              <a:t>-ben született György nevű fiuk, aki azonban még csecsemőkorában meghalt, majd </a:t>
            </a:r>
            <a:r>
              <a:rPr lang="hu-HU" dirty="0" smtClean="0">
                <a:hlinkClick r:id="rId20" tooltip="1672"/>
              </a:rPr>
              <a:t>1672</a:t>
            </a:r>
            <a:r>
              <a:rPr lang="hu-HU" dirty="0" smtClean="0"/>
              <a:t>-ben született </a:t>
            </a:r>
            <a:r>
              <a:rPr lang="hu-HU" dirty="0" smtClean="0">
                <a:hlinkClick r:id="rId21" tooltip="Rákóczi Julianna"/>
              </a:rPr>
              <a:t>Julianna</a:t>
            </a:r>
            <a:r>
              <a:rPr lang="hu-HU" dirty="0" smtClean="0"/>
              <a:t> nevű leányuk, és </a:t>
            </a:r>
            <a:r>
              <a:rPr lang="hu-HU" dirty="0" smtClean="0">
                <a:hlinkClick r:id="rId22" tooltip="1676"/>
              </a:rPr>
              <a:t>1676</a:t>
            </a:r>
            <a:r>
              <a:rPr lang="hu-HU" dirty="0" smtClean="0"/>
              <a:t>-ban másodszülött fiuk, </a:t>
            </a:r>
            <a:r>
              <a:rPr lang="hu-HU" dirty="0" smtClean="0">
                <a:hlinkClick r:id="rId23" tooltip="II. Rákóczi Ferenc"/>
              </a:rPr>
              <a:t>Ferenc</a:t>
            </a:r>
            <a:r>
              <a:rPr lang="hu-HU" dirty="0" smtClean="0"/>
              <a:t>.</a:t>
            </a:r>
          </a:p>
          <a:p>
            <a:r>
              <a:rPr lang="hu-HU" dirty="0" smtClean="0"/>
              <a:t>Nem sokkal Ferenc születése után, </a:t>
            </a:r>
            <a:r>
              <a:rPr lang="hu-HU" dirty="0" smtClean="0">
                <a:hlinkClick r:id="rId22" tooltip="1676"/>
              </a:rPr>
              <a:t>1676</a:t>
            </a:r>
            <a:r>
              <a:rPr lang="hu-HU" dirty="0" smtClean="0"/>
              <a:t>. </a:t>
            </a:r>
            <a:r>
              <a:rPr lang="hu-HU" dirty="0" smtClean="0">
                <a:hlinkClick r:id="rId24" tooltip="Július 8."/>
              </a:rPr>
              <a:t>július 8-án</a:t>
            </a:r>
            <a:r>
              <a:rPr lang="hu-HU" dirty="0" smtClean="0"/>
              <a:t> meghalt I. Rákóczi Ferenc. Az özvegyen maradt Zrínyi Ilonának sikerült elérnie a császári udvarnál, hogy ő maradhasson a gyermekei gyámja, jóllehet I. Rákóczi Ferenc halála előtt </a:t>
            </a:r>
            <a:r>
              <a:rPr lang="hu-HU" dirty="0" smtClean="0">
                <a:hlinkClick r:id="rId9" tooltip="I. Lipót magyar király"/>
              </a:rPr>
              <a:t>I. Lipót császár</a:t>
            </a:r>
            <a:r>
              <a:rPr lang="hu-HU" dirty="0" smtClean="0"/>
              <a:t> pártfogásába ajánlotta őket. Ez azt jelentette, hogy az ő kezelésében maradt a hatalmas Rákóczi vagyon és a várak, többek között </a:t>
            </a:r>
            <a:r>
              <a:rPr lang="hu-HU" dirty="0" smtClean="0">
                <a:hlinkClick r:id="rId25" tooltip="Regéc"/>
              </a:rPr>
              <a:t>Regéc</a:t>
            </a:r>
            <a:r>
              <a:rPr lang="hu-HU" dirty="0" smtClean="0"/>
              <a:t>, </a:t>
            </a:r>
            <a:r>
              <a:rPr lang="hu-HU" dirty="0" smtClean="0">
                <a:hlinkClick r:id="rId26" tooltip="Sárospatak"/>
              </a:rPr>
              <a:t>Sárospatak</a:t>
            </a:r>
            <a:r>
              <a:rPr lang="hu-HU" dirty="0" smtClean="0"/>
              <a:t>, </a:t>
            </a:r>
            <a:r>
              <a:rPr lang="hu-HU" dirty="0" err="1" smtClean="0"/>
              <a:t>Makovica</a:t>
            </a:r>
            <a:r>
              <a:rPr lang="hu-HU" dirty="0" smtClean="0"/>
              <a:t> és </a:t>
            </a:r>
            <a:r>
              <a:rPr lang="hu-HU" dirty="0" smtClean="0">
                <a:hlinkClick r:id="rId27" tooltip="Munkács"/>
              </a:rPr>
              <a:t>Munkács</a:t>
            </a:r>
            <a:r>
              <a:rPr lang="hu-HU" dirty="0" smtClean="0"/>
              <a:t> parancsnoksága. </a:t>
            </a:r>
            <a:r>
              <a:rPr lang="hu-HU" dirty="0" smtClean="0">
                <a:hlinkClick r:id="rId28" tooltip="1682"/>
              </a:rPr>
              <a:t>1682</a:t>
            </a:r>
            <a:r>
              <a:rPr lang="hu-HU" dirty="0" smtClean="0"/>
              <a:t>-ben feleségül ment a nála 8 évvel fiatalabb </a:t>
            </a:r>
            <a:r>
              <a:rPr lang="hu-HU" dirty="0" smtClean="0">
                <a:hlinkClick r:id="rId29" tooltip="Thököly Imre"/>
              </a:rPr>
              <a:t>Thököly Imréhez</a:t>
            </a:r>
            <a:r>
              <a:rPr lang="hu-HU" dirty="0" smtClean="0"/>
              <a:t>. Cselekvő részese volt második férje oldalán a </a:t>
            </a:r>
            <a:r>
              <a:rPr lang="hu-HU" dirty="0" smtClean="0">
                <a:hlinkClick r:id="rId30" tooltip="Habsburg-ház"/>
              </a:rPr>
              <a:t>Habsburgok</a:t>
            </a:r>
            <a:r>
              <a:rPr lang="hu-HU" dirty="0" smtClean="0"/>
              <a:t> elleni </a:t>
            </a:r>
            <a:r>
              <a:rPr lang="hu-HU" dirty="0" smtClean="0">
                <a:hlinkClick r:id="rId31" tooltip="Kurucok"/>
              </a:rPr>
              <a:t>kuruc</a:t>
            </a:r>
            <a:r>
              <a:rPr lang="hu-HU" dirty="0" smtClean="0"/>
              <a:t> felkelésnek.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24768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b="1" cap="all" dirty="0" smtClean="0"/>
              <a:t>A BUJDOSÓ ÁLMA (THÖKÖLY ÁLMA)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1856</a:t>
            </a:r>
            <a:endParaRPr lang="hu-HU" dirty="0" smtClean="0"/>
          </a:p>
          <a:p>
            <a:pPr>
              <a:buNone/>
            </a:pPr>
            <a:r>
              <a:rPr lang="hu-HU" b="1" dirty="0" smtClean="0"/>
              <a:t>olaj, vászon (Magyar Nemzeti Galéria, Budapest)</a:t>
            </a:r>
            <a:endParaRPr lang="hu-HU" dirty="0" smtClean="0"/>
          </a:p>
          <a:p>
            <a:pPr>
              <a:buNone/>
            </a:pP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pic>
        <p:nvPicPr>
          <p:cNvPr id="7170" name="Picture 2" descr="https://www.irodalmiradio.hu/femis/muveszetek/4muveszek/m_menu/madarasz/02bujd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5242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Madarász Viktor: </a:t>
            </a:r>
            <a:r>
              <a:rPr lang="hu-HU" i="1" dirty="0" smtClean="0"/>
              <a:t>Zrínyi és </a:t>
            </a:r>
            <a:r>
              <a:rPr lang="hu-HU" i="1" dirty="0" err="1" smtClean="0"/>
              <a:t>Frangepán</a:t>
            </a:r>
            <a:r>
              <a:rPr lang="hu-HU" i="1" dirty="0" smtClean="0"/>
              <a:t> a bécsújhelyi börtönben</a:t>
            </a:r>
            <a:endParaRPr lang="hu-HU" dirty="0"/>
          </a:p>
        </p:txBody>
      </p:sp>
      <p:pic>
        <p:nvPicPr>
          <p:cNvPr id="1026" name="Picture 2" descr="https://upload.wikimedia.org/wikipedia/commons/thumb/7/7b/Madar%C3%A1sz_-_Zr%C3%ADnyi_%C3%A9s_Frangep%C3%A1n.jpg/240px-Madar%C3%A1sz_-_Zr%C3%ADnyi_%C3%A9s_Frangep%C3%A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3066258"/>
            <a:ext cx="4104456" cy="302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Az érzelmek erőteljes kifejezése jelenik meg </a:t>
            </a:r>
            <a:r>
              <a:rPr lang="hu-HU" i="1" dirty="0" smtClean="0"/>
              <a:t>Zrínyi és </a:t>
            </a:r>
            <a:r>
              <a:rPr lang="hu-HU" i="1" dirty="0" err="1" smtClean="0"/>
              <a:t>Frangepán</a:t>
            </a:r>
            <a:r>
              <a:rPr lang="hu-HU" dirty="0" smtClean="0"/>
              <a:t> című képén (1863). A magyar történelem két mártírját mutatja a kompozíció, amint </a:t>
            </a:r>
            <a:r>
              <a:rPr lang="hu-HU" u="sng" dirty="0" smtClean="0">
                <a:hlinkClick r:id="rId2"/>
              </a:rPr>
              <a:t>Bécsújhelyen</a:t>
            </a:r>
            <a:r>
              <a:rPr lang="hu-HU" dirty="0" smtClean="0"/>
              <a:t> 1671. március 31-én kivégzésük előtt egymástól búcsút vesznek.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08912" cy="187220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Ónodi országgyűlés a képzőművészetben</a:t>
            </a:r>
            <a:br>
              <a:rPr lang="hu-HU" dirty="0" smtClean="0"/>
            </a:br>
            <a:r>
              <a:rPr lang="hu-HU" dirty="0" err="1" smtClean="0"/>
              <a:t>Thán</a:t>
            </a:r>
            <a:r>
              <a:rPr lang="hu-HU" dirty="0" smtClean="0"/>
              <a:t> Mór,</a:t>
            </a:r>
            <a:r>
              <a:rPr lang="hu-HU" dirty="0" err="1" smtClean="0"/>
              <a:t>Orlai</a:t>
            </a:r>
            <a:r>
              <a:rPr lang="hu-HU" dirty="0" smtClean="0"/>
              <a:t> </a:t>
            </a:r>
            <a:r>
              <a:rPr lang="hu-HU" dirty="0" err="1" smtClean="0"/>
              <a:t>Petrics</a:t>
            </a:r>
            <a:r>
              <a:rPr lang="hu-HU" dirty="0" smtClean="0"/>
              <a:t> Soma,Madarász Viktor 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0050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Az országgyűlés a rendek egy részének hagyományos sérelmi politikájával vette kezdetét. Június 6-án a háborús terhek és az elértéktelenedő rézpénz körül kirobbant vita hevében </a:t>
            </a:r>
            <a:r>
              <a:rPr lang="hu-HU" dirty="0" smtClean="0">
                <a:hlinkClick r:id="rId2" tooltip="Bercsényi Miklós (főgenerális)"/>
              </a:rPr>
              <a:t>Bercsényi Miklós</a:t>
            </a:r>
            <a:r>
              <a:rPr lang="hu-HU" dirty="0" smtClean="0"/>
              <a:t>, </a:t>
            </a:r>
            <a:r>
              <a:rPr lang="hu-HU" dirty="0" smtClean="0">
                <a:hlinkClick r:id="rId3" tooltip="Károlyi Sándor (hadvezér)"/>
              </a:rPr>
              <a:t>Károlyi Sándor</a:t>
            </a:r>
            <a:r>
              <a:rPr lang="hu-HU" dirty="0" smtClean="0"/>
              <a:t> és Rákóczi testőrei lekaszabolták </a:t>
            </a:r>
            <a:r>
              <a:rPr lang="hu-HU" dirty="0" smtClean="0">
                <a:hlinkClick r:id="rId4" tooltip="Turóc vármegye"/>
              </a:rPr>
              <a:t>Turóc vármegye</a:t>
            </a:r>
            <a:r>
              <a:rPr lang="hu-HU" dirty="0" smtClean="0"/>
              <a:t> követeit. </a:t>
            </a:r>
            <a:r>
              <a:rPr lang="hu-HU" dirty="0" err="1" smtClean="0">
                <a:hlinkClick r:id="rId5" tooltip="Rakovszky Menyhért"/>
              </a:rPr>
              <a:t>Rakovszky</a:t>
            </a:r>
            <a:r>
              <a:rPr lang="hu-HU" dirty="0" smtClean="0">
                <a:hlinkClick r:id="rId5" tooltip="Rakovszky Menyhért"/>
              </a:rPr>
              <a:t> Menyhért</a:t>
            </a:r>
            <a:r>
              <a:rPr lang="hu-HU" dirty="0" smtClean="0"/>
              <a:t> táblabíró a helyszínen életét vesztette, megsebesített társát, </a:t>
            </a:r>
            <a:r>
              <a:rPr lang="hu-HU" dirty="0" err="1" smtClean="0">
                <a:hlinkClick r:id="rId6" tooltip="Okolicsányi Kristóf"/>
              </a:rPr>
              <a:t>Okolicsányi</a:t>
            </a:r>
            <a:r>
              <a:rPr lang="hu-HU" dirty="0" smtClean="0">
                <a:hlinkClick r:id="rId6" tooltip="Okolicsányi Kristóf"/>
              </a:rPr>
              <a:t> Kristóf</a:t>
            </a:r>
            <a:r>
              <a:rPr lang="hu-HU" dirty="0" smtClean="0"/>
              <a:t> alispánt 9-én kivégezték, a megye többi jelen lévő tagját pedig bebörtönözték.</a:t>
            </a:r>
          </a:p>
          <a:p>
            <a:pPr>
              <a:buNone/>
            </a:pPr>
            <a:r>
              <a:rPr lang="hu-HU" dirty="0" smtClean="0"/>
              <a:t>A rendi ellenállás letörésével a kuruc vezetésnek sikerült elfogadtatni a törvényjavaslatokat.</a:t>
            </a: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Mindenekelőtt kimondták Turóc vármegye jelképeinek (zászló, pecsét) eltörlését. Törvénybe iktatták a </a:t>
            </a:r>
            <a:r>
              <a:rPr lang="hu-HU" dirty="0" smtClean="0">
                <a:hlinkClick r:id="rId2" tooltip="A Habsburg-ház magyar trónfosztásai"/>
              </a:rPr>
              <a:t>Habsburg-ház trónfosztását</a:t>
            </a:r>
            <a:r>
              <a:rPr lang="hu-HU" dirty="0" smtClean="0"/>
              <a:t>, melyet fél évvel korábban, már a Szenátus rozsnyói ülésén elhatároztak. Megerősítették Magyarország és Erdély szövetségét. Kétmillió forint adót vetettek ki az országra, melynek fizetéséhez a nemességnek is hozzá kellett járulnia. A rézpénz forgalmát devalvált értéken erősítették meg. Törvényerőre emelték a hadiszabályzatot. Elrendelték a hadirokkantak, ill. a hadiözvegyek és </a:t>
            </a:r>
            <a:r>
              <a:rPr lang="hu-HU" dirty="0" err="1" smtClean="0"/>
              <a:t>-árvák</a:t>
            </a:r>
            <a:r>
              <a:rPr lang="hu-HU" dirty="0" smtClean="0"/>
              <a:t> támogatását a kincstári birtokok jövedelméből. Bercsényi Miklós főgenerálist fejedelmi helytartóvá választották. A szabadságharc idejére a királyi felsőbíróságok helyett ítélőtáblát állítottak fel. A hajdúkiváltságot nyert </a:t>
            </a:r>
            <a:r>
              <a:rPr lang="hu-HU" dirty="0" smtClean="0">
                <a:hlinkClick r:id="rId3" tooltip="Gönc"/>
              </a:rPr>
              <a:t>Gönc</a:t>
            </a:r>
            <a:r>
              <a:rPr lang="hu-HU" dirty="0" smtClean="0"/>
              <a:t> mezőváros földesurai állami kárpótlásban részesültek.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hlinkClick r:id="rId2" tooltip="Than Mór"/>
              </a:rPr>
              <a:t>Than Mór</a:t>
            </a:r>
            <a:r>
              <a:rPr lang="hu-HU" dirty="0" smtClean="0"/>
              <a:t>: Az ónodi országgyűlés. A kép </a:t>
            </a:r>
            <a:r>
              <a:rPr lang="hu-HU" dirty="0" err="1" smtClean="0"/>
              <a:t>turóc</a:t>
            </a:r>
            <a:r>
              <a:rPr lang="hu-HU" dirty="0" smtClean="0"/>
              <a:t> vármegye követének, </a:t>
            </a:r>
            <a:r>
              <a:rPr lang="hu-HU" dirty="0" err="1" smtClean="0"/>
              <a:t>Rakovszky</a:t>
            </a:r>
            <a:r>
              <a:rPr lang="hu-HU" dirty="0" smtClean="0"/>
              <a:t> Menyhértnek a megölését ábrázolja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1026" name="Picture 2" descr="https://upload.wikimedia.org/wikipedia/commons/thumb/4/49/Than_M%C3%B3r_Az_%C3%B3nodi_orsz%C3%A1ggy%C5%B1l%C3%A9s.jpg/290px-Than_M%C3%B3r_Az_%C3%B3nodi_orsz%C3%A1ggy%C5%B1l%C3%A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192688" cy="490324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4057372" y="3244334"/>
            <a:ext cx="102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ábrázolja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057372" y="3244334"/>
            <a:ext cx="102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ábrázolja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976664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err="1" smtClean="0"/>
              <a:t>Orlai</a:t>
            </a:r>
            <a:r>
              <a:rPr lang="hu-HU" b="1" dirty="0" smtClean="0"/>
              <a:t> </a:t>
            </a:r>
            <a:r>
              <a:rPr lang="hu-HU" b="1" dirty="0" err="1" smtClean="0"/>
              <a:t>Petrics</a:t>
            </a:r>
            <a:r>
              <a:rPr lang="hu-HU" b="1" dirty="0" smtClean="0"/>
              <a:t> Soma: </a:t>
            </a:r>
            <a:r>
              <a:rPr lang="hu-HU" b="1" i="1" dirty="0" smtClean="0"/>
              <a:t>Ónodi országgyűlés</a:t>
            </a:r>
            <a:r>
              <a:rPr lang="hu-HU" b="1" dirty="0" smtClean="0"/>
              <a:t>, 1865/66</a:t>
            </a:r>
            <a:endParaRPr lang="hu-HU" dirty="0"/>
          </a:p>
        </p:txBody>
      </p:sp>
      <p:pic>
        <p:nvPicPr>
          <p:cNvPr id="55300" name="Picture 4" descr="https://blogger.googleusercontent.com/img/b/R29vZ2xl/AVvXsEjeUChyZlcxOSSeF6bAJ-evX6A1EhOh7P1n_1skvyHuzkjs4QLfIdUE7wlhmuwDw3ffElpYbCL-gnYqtU8LvylxmYGZyAjJP_n4HC24B4ZtYW24vvEIWI6FA7CCnsiWut7KhOKu5SNOA_w/s640/%25C3%2593nod3Orl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200501" cy="427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Orlai</a:t>
            </a:r>
            <a:r>
              <a:rPr lang="hu-HU" dirty="0" smtClean="0"/>
              <a:t> </a:t>
            </a:r>
            <a:r>
              <a:rPr lang="hu-HU" dirty="0" err="1" smtClean="0"/>
              <a:t>Petrics</a:t>
            </a:r>
            <a:r>
              <a:rPr lang="hu-HU" dirty="0" smtClean="0"/>
              <a:t> Soma ezúttal másokat utánozott: képe egész biztosan Than Mór kompozíciójának átértelmezése. Ott a díszes, barokkos trónszék, a szimmetrikusan elhelyezett, sötét függönyök sora, Rákóczi itt is hermelinszegélyes vörös bársonypalástot visel, s drága, ezüstpáncélt, s itt is békít, miközben egy halott fekszik az előtérben, s villognak a kivont kardok. Ám Than képe </a:t>
            </a:r>
            <a:r>
              <a:rPr lang="hu-HU" dirty="0" err="1" smtClean="0"/>
              <a:t>Orlainak</a:t>
            </a:r>
            <a:r>
              <a:rPr lang="hu-HU" dirty="0" smtClean="0"/>
              <a:t> sem tetszett igazán: Rákócziját természetesebbre, kevésbé krisztusi, hasonlóképp erős és hatalmas, ám kissé emberibb figurára cserélte. Than fejedelme szinte alig érinti a földet, elég két kezét áldón kinyújtani, s a béke megérkezik a földre. </a:t>
            </a:r>
            <a:r>
              <a:rPr lang="hu-HU" dirty="0" err="1" smtClean="0"/>
              <a:t>Orlai</a:t>
            </a:r>
            <a:r>
              <a:rPr lang="hu-HU" dirty="0" smtClean="0"/>
              <a:t> Rákóczija viszont épp előrelép, hogy tegyen valamit, baljával megragadja buzogányát, akár a harcra is kész, jobbjának természetes mozdulatával int csöndet, miközben mindenki egyszerre beszél hozzá, tanácsolva vagy panaszkodva. A festő változtat Than hátterén is: míg ott sátrak és a középtérben kiemelkedő alakok (két rémült pap balra, három rémült nemes jobbra) szinte csak azért vannak, hogy legyen szimmetrikus háttér, </a:t>
            </a:r>
            <a:r>
              <a:rPr lang="hu-HU" dirty="0" err="1" smtClean="0"/>
              <a:t>Orlainál</a:t>
            </a:r>
            <a:r>
              <a:rPr lang="hu-HU" dirty="0" smtClean="0"/>
              <a:t> a tábor, amelynek lakói nem lehetnek ott a tanácskozáson, s a szállongó hírek és hangok hallatán tanácstalanul a fejedelmet követelik, valóságos veszélyt jelent. Polgárháború lesz a szabadságharcból? Vérengzés a tanácskozásból? Egy pap békítően beszél a képből kifelé, talán időt akar nyerni, ám Rákóczié lesz a feladat, hogy (újra) megnyerjen mindenkit, s ez a feladat még nincs megoldva (ellentétben Than képével). Végül az utolsó nagy változtatás, hogy </a:t>
            </a:r>
            <a:r>
              <a:rPr lang="hu-HU" dirty="0" err="1" smtClean="0"/>
              <a:t>Orlai</a:t>
            </a:r>
            <a:r>
              <a:rPr lang="hu-HU" dirty="0" smtClean="0"/>
              <a:t> elfordítja a képet, ezzel teret teremtve Rákóczinak: a fejedelem jobbra eltolt alakja </a:t>
            </a:r>
            <a:r>
              <a:rPr lang="hu-HU" dirty="0" err="1" smtClean="0"/>
              <a:t>balfelé</a:t>
            </a:r>
            <a:r>
              <a:rPr lang="hu-HU" dirty="0" smtClean="0"/>
              <a:t> lép, s a könyörgők és háborgók utat nyitnak neki. Ez a Rákóczi igazi vezér. </a:t>
            </a:r>
            <a:r>
              <a:rPr lang="hu-HU" dirty="0" err="1" smtClean="0"/>
              <a:t>Orlai</a:t>
            </a:r>
            <a:r>
              <a:rPr lang="hu-HU" dirty="0" smtClean="0"/>
              <a:t> nyilván kevésbé tökéletes ábrázoló, mint Than (a Rákóczihoz bújó alak például kifejezetten zavaró látvány). Mégis, az ő képe él, szereplői cselekszenek, ellentétben Than Móréval.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igazi mozgás és hangulat azonban csak Madarász Viktor jóval későbbi festményén látható. A páncélos Rákóczi ezen a képen jobbra, a háttérben áll. Arcán férfias bátorság, azonban némi rémület is, mintha úgy érezné, eddig nem ismerte híveit. Baljával hátrafelé int, egyelőre nem engedi a beavatkozást, nehogy elmérgesedjen a helyzet. Jobbját megfontoltan felemeli: mintha épp leszögezne valamit tanácsadójának. Az előtérben az egyik követ már holtan fekszik, a másik azonban - és ez zseniális - véres fejjel épp előrezuhan. Bercsényi és társa (állítólag Károlyi) teljes figyelmüket a gyilkolásra fordítják: Károlyi még mindig kardot emel a már talán holtan a föld felé zuhanó áldozatra, Bercsényi pedig lobogó hajjal, ökölbe szorított kézzel olyan erővel és dühvel tör előre, hogy talán mindjárt át is bukik a holttesteken. Körben papír hever a földön, szék dől fel, egy pap és egy háttal álló alak pedig alig tudja megakadályozni, hogy mások is részt vegyenek a mészárlásban. Rákóczi sátra már nem az a méltóságteljes és uralkodói helyszín, ami a korábbi képeken (hermelines palástja is a széken hever, ahova lehajíthatta, amikor le akart mondani fejedelmi címéről) - a háború és széthúzás mozgalmas képévé válik a Thannál még királyi </a:t>
            </a:r>
            <a:r>
              <a:rPr lang="hu-HU" dirty="0" err="1" smtClean="0"/>
              <a:t>magasztosságú</a:t>
            </a:r>
            <a:r>
              <a:rPr lang="hu-HU" dirty="0" smtClean="0"/>
              <a:t>, nyugalmas téma. (Ez a reprodukció egyébként kínosan sötét és torz: ám ez a kép is Debrecenben van és nehéz róla jó fotót találni.)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>
                <a:hlinkClick r:id="rId2" tooltip="Gömör és Kis-Hont vármegye"/>
              </a:rPr>
              <a:t> </a:t>
            </a:r>
            <a:r>
              <a:rPr lang="hu-HU" dirty="0" err="1" smtClean="0">
                <a:hlinkClick r:id="rId2" tooltip="Gömör és Kis-Hont vármegye"/>
              </a:rPr>
              <a:t>Gömör</a:t>
            </a:r>
            <a:r>
              <a:rPr lang="hu-HU" dirty="0" smtClean="0">
                <a:hlinkClick r:id="rId2" tooltip="Gömör és Kis-Hont vármegye"/>
              </a:rPr>
              <a:t> és Kis-Hont megyei</a:t>
            </a:r>
            <a:r>
              <a:rPr lang="hu-HU" dirty="0" smtClean="0"/>
              <a:t> nemesi családból származott . Édesapja, </a:t>
            </a:r>
            <a:r>
              <a:rPr lang="hu-HU" dirty="0" smtClean="0">
                <a:hlinkClick r:id="rId3" tooltip="Madarász András (oldal nem létezik)"/>
              </a:rPr>
              <a:t>András </a:t>
            </a:r>
            <a:r>
              <a:rPr lang="hu-HU" dirty="0" smtClean="0"/>
              <a:t>   vasgyáros és iparos volt. Eredetileg jogi pályára szánta el magát, és Pozsonyba ment </a:t>
            </a:r>
            <a:r>
              <a:rPr lang="hu-HU" dirty="0" smtClean="0">
                <a:hlinkClick r:id="rId4" tooltip="Pozsony"/>
              </a:rPr>
              <a:t>tanulni</a:t>
            </a:r>
            <a:r>
              <a:rPr lang="hu-HU" dirty="0" smtClean="0"/>
              <a:t> . </a:t>
            </a:r>
            <a:r>
              <a:rPr lang="hu-HU" baseline="30000" dirty="0" smtClean="0">
                <a:hlinkClick r:id="rId5"/>
              </a:rPr>
              <a:t>[1]</a:t>
            </a:r>
            <a:endParaRPr lang="hu-HU" dirty="0" smtClean="0"/>
          </a:p>
          <a:p>
            <a:r>
              <a:rPr lang="hu-HU" dirty="0" smtClean="0"/>
              <a:t>Amikor a </a:t>
            </a:r>
            <a:r>
              <a:rPr lang="hu-HU" dirty="0" smtClean="0">
                <a:hlinkClick r:id="rId6" tooltip="Az 1848-as magyar forradalom"/>
              </a:rPr>
              <a:t>forradalom</a:t>
            </a:r>
            <a:r>
              <a:rPr lang="hu-HU" dirty="0" smtClean="0"/>
              <a:t> kitört, testvérével (más néven András) otthagyták az iskolát, hogy bekapcsolódjanak a harcba. Számos akcióban vett részt, hadnagy lett és jelen volt a </a:t>
            </a:r>
            <a:r>
              <a:rPr lang="hu-HU" dirty="0" smtClean="0">
                <a:hlinkClick r:id="rId7" tooltip="Megadás Világosnál"/>
              </a:rPr>
              <a:t>világosi átadáskor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9394" name="Picture 2" descr="https://blogger.googleusercontent.com/img/b/R29vZ2xl/AVvXsEjA2vp7G_AMF2qzusl36R1B6OicvxS31qh4OVbY-XaYoCBT4lgUfmqbU-tJrFUAMvMxNNbpFEO_i5opFoutsKgQ2uoA_Q6eCcAonLPYqmjDxwVS3txIt6zfHi2B432_v7_xpxTOnBHQCZs/s640/%25C3%2593nod1Madar%25C3%25A1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89150"/>
            <a:ext cx="7344816" cy="5267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1870-ben visszatért Magyarországra, de stílusát erősen kritizálták, mert túlságosan francia, és a forradalmi hevület jelentősen alábbhagyott. </a:t>
            </a:r>
            <a:r>
              <a:rPr lang="hu-HU" baseline="30000" dirty="0" smtClean="0">
                <a:hlinkClick r:id="rId2"/>
              </a:rPr>
              <a:t>[1] 1873-ban, </a:t>
            </a:r>
            <a:r>
              <a:rPr lang="hu-HU" i="1" dirty="0" smtClean="0">
                <a:hlinkClick r:id="rId3" tooltip="Bethlen Gabriel"/>
              </a:rPr>
              <a:t>a Bethlen Gábor</a:t>
            </a:r>
            <a:r>
              <a:rPr lang="hu-HU" i="1" dirty="0" smtClean="0"/>
              <a:t> a Tudósok között</a:t>
            </a:r>
            <a:r>
              <a:rPr lang="hu-HU" dirty="0" smtClean="0"/>
              <a:t> című munkáját ért különösen kemény kritikák után , visszavonult a festészettől, és átvette apja vállalkozását. Annyira elcsüggedt, hogy a legjobb művei közül sokat gyakorlatilag elajándékoztak. </a:t>
            </a:r>
            <a:r>
              <a:rPr lang="hu-HU" baseline="30000" dirty="0" smtClean="0">
                <a:hlinkClick r:id="rId2"/>
              </a:rPr>
              <a:t>[2]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1902-ben vállalkozása csődbe ment, és árverésen eladták. A következő évben portrék festésével próbálta újraindítani művészi pályafutását, de azok nem feleltek meg korábbi színvonalának. </a:t>
            </a:r>
            <a:r>
              <a:rPr lang="hu-HU" baseline="30000" dirty="0" smtClean="0">
                <a:hlinkClick r:id="rId2"/>
              </a:rPr>
              <a:t>[2]</a:t>
            </a:r>
            <a:r>
              <a:rPr lang="hu-HU" dirty="0" smtClean="0">
                <a:hlinkClick r:id="rId4" tooltip="Budapest"/>
              </a:rPr>
              <a:t> Budapesten</a:t>
            </a:r>
            <a:r>
              <a:rPr lang="hu-HU" dirty="0" smtClean="0"/>
              <a:t> halt meg , teljesen elfeledve, az első világháborúban.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/>
              <a:t>Záh</a:t>
            </a:r>
            <a:r>
              <a:rPr lang="hu-HU" b="1" dirty="0"/>
              <a:t> Felicián</a:t>
            </a:r>
            <a:r>
              <a:rPr lang="hu-HU" dirty="0"/>
              <a:t>, helyesebben </a:t>
            </a:r>
            <a:r>
              <a:rPr lang="hu-HU" b="1" dirty="0" err="1"/>
              <a:t>Záh</a:t>
            </a:r>
            <a:r>
              <a:rPr lang="hu-HU" b="1" dirty="0"/>
              <a:t> nembeli Felicián</a:t>
            </a:r>
            <a:r>
              <a:rPr lang="hu-HU" dirty="0"/>
              <a:t> (? – </a:t>
            </a:r>
            <a:r>
              <a:rPr lang="hu-HU" dirty="0">
                <a:hlinkClick r:id="rId2" tooltip="Visegrád"/>
              </a:rPr>
              <a:t>Visegrád</a:t>
            </a:r>
            <a:r>
              <a:rPr lang="hu-HU" dirty="0"/>
              <a:t>, </a:t>
            </a:r>
            <a:r>
              <a:rPr lang="hu-HU" dirty="0">
                <a:hlinkClick r:id="rId3" tooltip="1330"/>
              </a:rPr>
              <a:t>1330</a:t>
            </a:r>
            <a:r>
              <a:rPr lang="hu-HU" dirty="0"/>
              <a:t>. </a:t>
            </a:r>
            <a:r>
              <a:rPr lang="hu-HU" dirty="0">
                <a:hlinkClick r:id="rId4" tooltip="Április 17."/>
              </a:rPr>
              <a:t>április 17.</a:t>
            </a:r>
            <a:r>
              <a:rPr lang="hu-HU" dirty="0"/>
              <a:t>) magyar birtokos, katona. Az előkelő, Nógrádban őshonos </a:t>
            </a:r>
            <a:r>
              <a:rPr lang="hu-HU" dirty="0" err="1">
                <a:hlinkClick r:id="rId5" tooltip="Záh nemzetség"/>
              </a:rPr>
              <a:t>Záh</a:t>
            </a:r>
            <a:r>
              <a:rPr lang="hu-HU" dirty="0">
                <a:hlinkClick r:id="rId5" tooltip="Záh nemzetség"/>
              </a:rPr>
              <a:t> nemzetségből</a:t>
            </a:r>
            <a:r>
              <a:rPr lang="hu-HU" dirty="0"/>
              <a:t> származik. </a:t>
            </a:r>
            <a:r>
              <a:rPr lang="hu-HU" dirty="0">
                <a:hlinkClick r:id="rId6" tooltip="I. Károly magyar király"/>
              </a:rPr>
              <a:t>Károly Róbert</a:t>
            </a:r>
            <a:r>
              <a:rPr lang="hu-HU" dirty="0"/>
              <a:t> elleni sikertelen merénylete tette hírhedtté, amelyet nemzetségén toroltak meg. Családnevét az oklevelekben </a:t>
            </a:r>
            <a:r>
              <a:rPr lang="hu-HU" i="1" dirty="0" err="1"/>
              <a:t>Zah</a:t>
            </a:r>
            <a:r>
              <a:rPr lang="hu-HU" dirty="0"/>
              <a:t>, több történelmi és irodalmi műben </a:t>
            </a:r>
            <a:r>
              <a:rPr lang="hu-HU" i="1" dirty="0"/>
              <a:t>Zách</a:t>
            </a:r>
            <a:r>
              <a:rPr lang="hu-HU" dirty="0"/>
              <a:t> formában írják.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/>
          <a:lstStyle/>
          <a:p>
            <a:pPr>
              <a:buNone/>
            </a:pPr>
            <a:r>
              <a:rPr lang="hu-HU" b="1" dirty="0" smtClean="0"/>
              <a:t>Felicián Zách</a:t>
            </a:r>
          </a:p>
          <a:p>
            <a:pPr>
              <a:buNone/>
            </a:pPr>
            <a:r>
              <a:rPr lang="hu-HU" dirty="0" smtClean="0"/>
              <a:t>1858</a:t>
            </a:r>
            <a:br>
              <a:rPr lang="hu-HU" dirty="0" smtClean="0"/>
            </a:br>
            <a:r>
              <a:rPr lang="hu-HU" dirty="0" err="1" smtClean="0"/>
              <a:t>Oil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canvas</a:t>
            </a:r>
            <a:r>
              <a:rPr lang="hu-HU" dirty="0" smtClean="0"/>
              <a:t>, 152 x 112 cm</a:t>
            </a:r>
            <a:br>
              <a:rPr lang="hu-HU" dirty="0" smtClean="0"/>
            </a:br>
            <a:r>
              <a:rPr lang="hu-HU" dirty="0" smtClean="0"/>
              <a:t>Magyar Nemzeti Galéria, Budapest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27650" name="Picture 2" descr="https://www.wga.hu/detail_s/m/madarasz/1feli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0927"/>
            <a:ext cx="2834630" cy="3830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Madarász igen hamar felfigyelt arra, hogy festményei minden gondolati és festői problémáját sűrítve kell előadni a vázlaton, s ezt a sűrítettséget, amennyire lehet, meg kell őriznie a festmény végleges változatán is. A magyar történeti festészet részletező elbeszélésmódja és anekdotázó jellege ezzel teljesen ellentétben állt. Madarász tehetségének így e két követelményrendszer között kellett egyensúlyoznia. 1858-ban Párizsban készült Zách Felicián című festményén úgy értelmezi az akadémikus előadásmód követelményeit, hogy két nagyon világosan jellemzett szereplőt kell egymás mellé állítania.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– Képes krónika</a:t>
            </a:r>
            <a:r>
              <a:rPr lang="hu-HU" baseline="30000" dirty="0">
                <a:hlinkClick r:id="rId2"/>
              </a:rPr>
              <a:t>[2]</a:t>
            </a:r>
            <a:r>
              <a:rPr lang="hu-HU" dirty="0">
                <a:hlinkClick r:id="rId3" tooltip="1330"/>
              </a:rPr>
              <a:t>1330</a:t>
            </a:r>
            <a:r>
              <a:rPr lang="hu-HU" dirty="0"/>
              <a:t>. </a:t>
            </a:r>
            <a:r>
              <a:rPr lang="hu-HU" dirty="0">
                <a:hlinkClick r:id="rId4" tooltip="Április 17."/>
              </a:rPr>
              <a:t>április 17-én</a:t>
            </a:r>
            <a:r>
              <a:rPr lang="hu-HU" dirty="0"/>
              <a:t>,</a:t>
            </a:r>
            <a:r>
              <a:rPr lang="hu-HU" baseline="30000" dirty="0">
                <a:hlinkClick r:id="rId2"/>
              </a:rPr>
              <a:t>[3]</a:t>
            </a:r>
            <a:r>
              <a:rPr lang="hu-HU" dirty="0"/>
              <a:t> miközben a királyi család a visegrádi Duna-parton levő palotában ebédhez készült, Felicián kardjával rárontott a királyi családra. Károly Róbertet a jobb karján sebesítette meg könnyebben, míg Erzsébet jobb kezének négy ujját lecsapta, miközben ő a fiait, </a:t>
            </a:r>
            <a:r>
              <a:rPr lang="hu-HU" dirty="0">
                <a:hlinkClick r:id="rId5" tooltip="I. Lajos magyar király"/>
              </a:rPr>
              <a:t>Lajost</a:t>
            </a:r>
            <a:r>
              <a:rPr lang="hu-HU" dirty="0"/>
              <a:t> – a későbbi Nagy Lajos királyt – és </a:t>
            </a:r>
            <a:r>
              <a:rPr lang="hu-HU" dirty="0">
                <a:hlinkClick r:id="rId6" tooltip="András calabriai herceg"/>
              </a:rPr>
              <a:t>Endrét</a:t>
            </a:r>
            <a:r>
              <a:rPr lang="hu-HU" dirty="0"/>
              <a:t> védte. A fiúknak nem esett bajuk, nevelőiknek – </a:t>
            </a:r>
            <a:r>
              <a:rPr lang="hu-HU" dirty="0" err="1"/>
              <a:t>Kenezics</a:t>
            </a:r>
            <a:r>
              <a:rPr lang="hu-HU" dirty="0"/>
              <a:t> Gyula fia Miklós és </a:t>
            </a:r>
            <a:r>
              <a:rPr lang="hu-HU" dirty="0" err="1"/>
              <a:t>Drugeth</a:t>
            </a:r>
            <a:r>
              <a:rPr lang="hu-HU" dirty="0"/>
              <a:t> Miklós – súlyos fejsérülés árán sikerült felfogniuk az ütéseket. Ezalatt a Potok megyei (ma: Sárospatak) Sándor fia János,</a:t>
            </a:r>
            <a:r>
              <a:rPr lang="hu-HU" baseline="30000" dirty="0">
                <a:hlinkClick r:id="rId2"/>
              </a:rPr>
              <a:t>[4]</a:t>
            </a:r>
            <a:r>
              <a:rPr lang="hu-HU" dirty="0"/>
              <a:t> a királyné </a:t>
            </a:r>
            <a:r>
              <a:rPr lang="hu-HU" dirty="0" err="1"/>
              <a:t>al-étekfogója</a:t>
            </a:r>
            <a:r>
              <a:rPr lang="hu-HU" dirty="0"/>
              <a:t> leszúrta, majd az odaérkező testőrség szétvagdalta Feliciánt.</a:t>
            </a:r>
            <a:r>
              <a:rPr lang="hu-HU" baseline="30000" dirty="0">
                <a:hlinkClick r:id="rId2"/>
              </a:rPr>
              <a:t>[5]</a:t>
            </a:r>
            <a:endParaRPr lang="hu-HU" dirty="0"/>
          </a:p>
          <a:p>
            <a:r>
              <a:rPr lang="hu-HU" dirty="0"/>
              <a:t>A merénylet okairól megoszlanak a források. Vannak, akik a megtorlás súlyosságából arra következtettek, hogy a merénylet a tartományurak által szőtt összeesküvés része volt. Az utókor azonban inkább egy az emlékeit másfél évtizeddel később papírra vető olasz krónikás leírását fogadja el. Eszerint Erzsébet öccse, </a:t>
            </a:r>
            <a:r>
              <a:rPr lang="hu-HU" dirty="0">
                <a:hlinkClick r:id="rId7" tooltip="III. Kázmér lengyel király"/>
              </a:rPr>
              <a:t>Kázmér herceg</a:t>
            </a:r>
            <a:r>
              <a:rPr lang="hu-HU" dirty="0"/>
              <a:t> – a későbbi Nagy Kázmér lengyel király – állítólag elcsábította </a:t>
            </a:r>
            <a:r>
              <a:rPr lang="hu-HU" dirty="0" err="1"/>
              <a:t>Záh</a:t>
            </a:r>
            <a:r>
              <a:rPr lang="hu-HU" dirty="0"/>
              <a:t> Klárát, s apja ezt akarta megtorolni. Ez a történet nagyon hasonlít </a:t>
            </a:r>
            <a:r>
              <a:rPr lang="hu-HU" dirty="0">
                <a:hlinkClick r:id="rId8" tooltip="Bánk (bán)"/>
              </a:rPr>
              <a:t>Bánk bán</a:t>
            </a:r>
            <a:r>
              <a:rPr lang="hu-HU" dirty="0"/>
              <a:t> feleségének történetére, amit röviden a </a:t>
            </a:r>
            <a:r>
              <a:rPr lang="hu-HU" dirty="0">
                <a:hlinkClick r:id="rId9" tooltip="Képes krónika"/>
              </a:rPr>
              <a:t>Képes krónika</a:t>
            </a:r>
            <a:r>
              <a:rPr lang="hu-HU" dirty="0"/>
              <a:t> mond el. Nem lehet tudni, hogy melyik történet hatott a másikra.</a:t>
            </a:r>
            <a:r>
              <a:rPr lang="hu-HU" baseline="30000" dirty="0">
                <a:hlinkClick r:id="rId2"/>
              </a:rPr>
              <a:t>[5]</a:t>
            </a:r>
            <a:endParaRPr lang="hu-HU" dirty="0"/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Hosszú ideig </a:t>
            </a:r>
            <a:r>
              <a:rPr lang="hu-HU" dirty="0">
                <a:hlinkClick r:id="rId2" tooltip="Csák Máté (trencséni tartományúr)"/>
              </a:rPr>
              <a:t>Csák Mátét</a:t>
            </a:r>
            <a:r>
              <a:rPr lang="hu-HU" dirty="0"/>
              <a:t> szolgálta híven, aki a </a:t>
            </a:r>
            <a:r>
              <a:rPr lang="hu-HU" dirty="0">
                <a:hlinkClick r:id="rId3" tooltip="Felvidék"/>
              </a:rPr>
              <a:t>Felvidék</a:t>
            </a:r>
            <a:r>
              <a:rPr lang="hu-HU" dirty="0"/>
              <a:t> </a:t>
            </a:r>
            <a:r>
              <a:rPr lang="hu-HU" dirty="0">
                <a:hlinkClick r:id="rId4" tooltip="Tartományúr"/>
              </a:rPr>
              <a:t>tartományura</a:t>
            </a:r>
            <a:r>
              <a:rPr lang="hu-HU" dirty="0"/>
              <a:t> volt, és </a:t>
            </a:r>
            <a:r>
              <a:rPr lang="hu-HU" dirty="0">
                <a:hlinkClick r:id="rId5" tooltip="I. Károly magyar király"/>
              </a:rPr>
              <a:t>Károly Róbert</a:t>
            </a:r>
            <a:r>
              <a:rPr lang="hu-HU" dirty="0"/>
              <a:t> király ellen harcolt. Felicián Máté oldalán komoly vagyonra tett szert és magas rangba jutott, </a:t>
            </a:r>
            <a:r>
              <a:rPr lang="hu-HU" dirty="0">
                <a:hlinkClick r:id="rId6" tooltip="1318"/>
              </a:rPr>
              <a:t>1318</a:t>
            </a:r>
            <a:r>
              <a:rPr lang="hu-HU" dirty="0"/>
              <a:t>-ban azonban átpártolt a királyhoz, aki számára büntetlenséget biztosított, javait és társadalmi pozícióját megtarthatta. </a:t>
            </a:r>
            <a:r>
              <a:rPr lang="hu-HU" dirty="0">
                <a:hlinkClick r:id="rId7" tooltip="1321"/>
              </a:rPr>
              <a:t>1321</a:t>
            </a:r>
            <a:r>
              <a:rPr lang="hu-HU" dirty="0"/>
              <a:t>-ben a király </a:t>
            </a:r>
            <a:r>
              <a:rPr lang="hu-HU" dirty="0" err="1">
                <a:hlinkClick r:id="rId8" tooltip="Sempte"/>
              </a:rPr>
              <a:t>semptei</a:t>
            </a:r>
            <a:r>
              <a:rPr lang="hu-HU" dirty="0"/>
              <a:t> várnagyává nevezte ki, lánya, Klára pedig bekerült </a:t>
            </a:r>
            <a:r>
              <a:rPr lang="hu-HU" dirty="0">
                <a:hlinkClick r:id="rId9" tooltip="Piast Erzsébet magyar királyné"/>
              </a:rPr>
              <a:t>Erzsébet királyné</a:t>
            </a:r>
            <a:r>
              <a:rPr lang="hu-HU" dirty="0"/>
              <a:t> udvarhölgyei közé. Rövid idő alatt szabad bejárása volt az uralkodóhoz.</a:t>
            </a:r>
            <a:r>
              <a:rPr lang="hu-HU" baseline="30000" dirty="0">
                <a:hlinkClick r:id="rId10"/>
              </a:rPr>
              <a:t>[1]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Dózsa népe</a:t>
            </a:r>
            <a:endParaRPr lang="hu-HU" dirty="0"/>
          </a:p>
        </p:txBody>
      </p:sp>
      <p:pic>
        <p:nvPicPr>
          <p:cNvPr id="1026" name="Picture 2" descr="https://mng.hu/app/uploads/2019/12/217062-500x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20235"/>
            <a:ext cx="4618484" cy="583776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5292080" y="119675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Dózsa népe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292080" y="162880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festmény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 rot="10800000" flipV="1">
            <a:off x="5292080" y="2132856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olaj, vászon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292080" y="22768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képméret: 164 × 130,5 cm</a:t>
            </a:r>
            <a:br>
              <a:rPr lang="da-DK" dirty="0" smtClean="0"/>
            </a:br>
            <a:r>
              <a:rPr lang="da-DK" dirty="0" smtClean="0"/>
              <a:t>keretméret: 195 × 163 × 11 cm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nem magát a forradalmi cselekményt ábrázolja, hanem Dózsa híveinek vezérük iránt érzett szeretetét, romantikus felfogásban. A kompozíció Madarász elkedvetlenedése miatt befejezetlen maradt. Időközben ugyanis visszatért Magyarországra, ahol Keleti Gusztáv, a müncheni akadémizmus ideológusa, támadást intézett ellene, "Bethlen Gábor" című kompozíciója miatt. (Ez a képe a történelmi festménypályázaton Benczúr Gyuláé mögött háttérbe szorult.)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Székely Bertalan</a:t>
            </a:r>
          </a:p>
          <a:p>
            <a:r>
              <a:rPr lang="hu-HU" dirty="0" smtClean="0"/>
              <a:t>Dobozi és Hitvese</a:t>
            </a:r>
            <a:endParaRPr lang="hu-HU" dirty="0"/>
          </a:p>
        </p:txBody>
      </p:sp>
      <p:pic>
        <p:nvPicPr>
          <p:cNvPr id="37890" name="Picture 2" descr="https://upload.wikimedia.org/wikipedia/commons/thumb/e/e9/Dobozi.jpg/200px-Dobo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362145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b="1" dirty="0" smtClean="0"/>
              <a:t>Közhonvéd, majd hadnagy volt a szabadságharcban. Ez az ifjúkori élménye végigkísérte egész életén; művészetét mindvégig a nemzeti függetlenség eszméjének szentelte; a magyar történelem hősi és tragikus emlékeit idézte a nemzeti szellem ébrentartására. A szabadságharc leverése után egy ideig bujdosott, majd jogot tanult, amit azonban hamarosan felcserélt a festőpályával. 1853-55 között a bécsi akadémián a történeti-festészeti szakosztály hallgatója volt. Ekkor festette első történeti tárgyú képét (Kuruc és Labanc), amelyet 1856-ban Budapesten állítottak ki. Ezután </a:t>
            </a:r>
            <a:r>
              <a:rPr lang="hu-HU" b="1" dirty="0" err="1" smtClean="0"/>
              <a:t>Waldmüller</a:t>
            </a:r>
            <a:r>
              <a:rPr lang="hu-HU" b="1" dirty="0" smtClean="0"/>
              <a:t> szabadabb szellemű magániskolájába került, e korszak termése A bujdosó álma c. Thököly Imrét ábrázoló műve. 1856-tól Párizsban L. </a:t>
            </a:r>
            <a:r>
              <a:rPr lang="hu-HU" b="1" dirty="0" err="1" smtClean="0"/>
              <a:t>Cogniet</a:t>
            </a:r>
            <a:r>
              <a:rPr lang="hu-HU" b="1" dirty="0" smtClean="0"/>
              <a:t> műtermében tanult, ahol az akadémikus-romantikus szemléletű történelmi festészet képviselői közül különösen </a:t>
            </a:r>
            <a:r>
              <a:rPr lang="hu-HU" b="1" dirty="0" err="1" smtClean="0"/>
              <a:t>Delaroche</a:t>
            </a:r>
            <a:r>
              <a:rPr lang="hu-HU" b="1" dirty="0" smtClean="0"/>
              <a:t> művészete hatott rá. Itt alkotta meg 1859-ben élete fő műveit: Hunyadi László siratása, Zách Felicián és Zrínyi Ilona Munkács várában c. történelmi jeleneteit. 1864-ben festette Zrínyi és </a:t>
            </a:r>
            <a:r>
              <a:rPr lang="hu-HU" b="1" dirty="0" err="1" smtClean="0"/>
              <a:t>Frangepán</a:t>
            </a:r>
            <a:r>
              <a:rPr lang="hu-HU" b="1" dirty="0" smtClean="0"/>
              <a:t>, 1868-ban Dobozi c. képeit, 1867-ben Dózsa-portréját és ugyancsak 1868-ban Dózsa népe c. kompozícióját. Drámai erejű történelmi festményeit Párizsban aranyéremmel tüntették ki. 1870-ben hazajött Budapestre, ám a francia művészethez kapcsolódó, erőteljes művei nem nyerték meg a bécsi szokványhoz szokott kritika tetszését. Bethlen Gábor tudósai körében és pályaművét visszautasították. Egy 1873-ban történ újabb méltánytalanság után visszavonult a festészettől, s apjától örökölt üzletével foglalkozott. 1875-ben festett Petőfi halála c. képe művészi erejének hanyatlásáról tanúskodott. Üzlete tönkrement, 1902-ben elárverezték, 1903-ban újra festeni kezdett, főként portrékat és néhány fáradt történelmi kompozíciót alkotott. Korábbi művei azonban a romantikus-akadémikus történelmi festészet egyik legjobb hazai képviselőjévé avatták.</a:t>
            </a:r>
            <a:endParaRPr lang="hu-HU" dirty="0" smtClean="0"/>
          </a:p>
          <a:p>
            <a:r>
              <a:rPr lang="hu-HU" b="1" dirty="0" smtClean="0"/>
              <a:t>Forrás: Képzőművészet Magyarországon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1556776" y="2924944"/>
            <a:ext cx="2376264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akadémista festészetnek a vonzása olyan nagy volt a XIX. század második felben, hogy számos közép- és </a:t>
            </a:r>
            <a:r>
              <a:rPr lang="hu-HU" dirty="0" err="1" smtClean="0"/>
              <a:t>keleteurópai</a:t>
            </a:r>
            <a:r>
              <a:rPr lang="hu-HU" dirty="0" smtClean="0"/>
              <a:t> festő munkásságára is hatott, jóllehet művészetük eszmevilága, feladatvállalása homlokegyenest eltért a hivatalos festészet talmiságától. A magyar történelmi festők, elsősorban Székely Bertalan (1835-1910) és Madarász Viktor (1930-1917) – akiknek művészetében a romantika keveredett az akadémizmussal – sem tudták teljesen kivonni magukat az akadémizmus hatása alól, műveik hőfokát csökkentette a túlélt sablonok, formakonvenciók átvétele.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Cultura</a:t>
            </a:r>
            <a:r>
              <a:rPr lang="hu-HU" dirty="0" smtClean="0"/>
              <a:t> Magazin cikke csak engedéllyel másolható.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8914" name="Picture 2" descr="Madarász Viktor: Dobozi Mihály és hitvese, 1868, olaj, vászon 116x311 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484784"/>
            <a:ext cx="8226383" cy="293065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323528" y="587727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 tooltip="Madarász Viktor"/>
              </a:rPr>
              <a:t>Madarász Viktor</a:t>
            </a:r>
            <a:r>
              <a:rPr lang="hu-HU" dirty="0" smtClean="0"/>
              <a:t>: Dobozi Mihály és hitvese, 1868, olaj, vászon 116x311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 smtClean="0"/>
              <a:t>Emlegetik Dobozi Mihály kiváló vitézségét és híres tettét. Amikor ugyanis a maga mögé ültetett és őt szorosan átölelő feleségét, a ló gyorsaságában bízva, biztos helyre akarta vinni, de mégsem tudott elmenekülni, miután feleségét előbb leszúrta, hogy az ellenség kezére ne kerüljön, ő a sűrű ellenség közé vágtatott, s őt is ugyanúgy lemészárolták....</a:t>
            </a:r>
            <a:r>
              <a:rPr lang="hu-HU" b="1" dirty="0" smtClean="0"/>
              <a:t>”</a:t>
            </a:r>
            <a:r>
              <a:rPr lang="hu-HU" dirty="0" smtClean="0"/>
              <a:t>– Részlet </a:t>
            </a:r>
            <a:r>
              <a:rPr lang="hu-HU" dirty="0" err="1" smtClean="0">
                <a:hlinkClick r:id="rId2" tooltip="Istvánffy Miklós"/>
              </a:rPr>
              <a:t>Istvánffy</a:t>
            </a:r>
            <a:r>
              <a:rPr lang="hu-HU" dirty="0" smtClean="0">
                <a:hlinkClick r:id="rId2" tooltip="Istvánffy Miklós"/>
              </a:rPr>
              <a:t> Miklós</a:t>
            </a:r>
            <a:r>
              <a:rPr lang="hu-HU" dirty="0" smtClean="0"/>
              <a:t> nádori helytartó "A magyarok története" című munkájából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Dobozi Mihály a szekérvár eleste után kivágta magát az ellenség gyűrűjéből és feleségét, Farmosi Ilonát lovára felkapva, elmenekült. Amikor az őket üldöző török lovasok már majdnem utolérték a házaspárt, hitvese könyörgésére, hogy ne kerüljön az ellenség kezére és felesége becsületét is megmentse, leszúrta a kedvesét, ő maga pedig szembefordult a törökökkel, akik lekaszabolták.</a:t>
            </a:r>
          </a:p>
          <a:p>
            <a:r>
              <a:rPr lang="hu-HU" b="1" dirty="0" smtClean="0"/>
              <a:t>„</a:t>
            </a:r>
            <a:r>
              <a:rPr lang="hu-HU" i="1" dirty="0" smtClean="0"/>
              <a:t>És </a:t>
            </a:r>
            <a:r>
              <a:rPr lang="hu-HU" i="1" dirty="0" err="1" smtClean="0"/>
              <a:t>elfordúl</a:t>
            </a:r>
            <a:r>
              <a:rPr lang="hu-HU" i="1" dirty="0" smtClean="0"/>
              <a:t>, s felöleli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Nyögő nejét karjába,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És hü vasát megszenteli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Merítvén oldalába;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És rontván a vad nép közé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err="1" smtClean="0"/>
              <a:t>Ád</a:t>
            </a:r>
            <a:r>
              <a:rPr lang="hu-HU" i="1" dirty="0" smtClean="0"/>
              <a:t> s vesz halált mindenfelé,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S omolván drága vére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Hölgyének rogy testére.</a:t>
            </a:r>
            <a:endParaRPr lang="hu-HU" dirty="0" smtClean="0"/>
          </a:p>
          <a:p>
            <a:r>
              <a:rPr lang="hu-HU" b="1" dirty="0" smtClean="0"/>
              <a:t>”</a:t>
            </a:r>
            <a:r>
              <a:rPr lang="hu-HU" dirty="0" smtClean="0"/>
              <a:t>– </a:t>
            </a:r>
            <a:r>
              <a:rPr lang="hu-HU" dirty="0" smtClean="0">
                <a:hlinkClick r:id="rId2" tooltip="Kölcsey Ferenc"/>
              </a:rPr>
              <a:t>Kölcsey Ferenc</a:t>
            </a:r>
            <a:r>
              <a:rPr lang="hu-HU" dirty="0" smtClean="0"/>
              <a:t>: Dobozi (részlet)</a:t>
            </a:r>
            <a:r>
              <a:rPr lang="hu-HU" baseline="30000" dirty="0" smtClean="0">
                <a:hlinkClick r:id="rId3"/>
              </a:rPr>
              <a:t>[2]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None/>
            </a:pPr>
            <a:endParaRPr lang="hu-HU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139952" y="4149080"/>
          <a:ext cx="4343400" cy="173736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Készítés ideje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1870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Tárgytípus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festmény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Anyag, technika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olaj, vászon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Méret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dirty="0"/>
                        <a:t>képméret: 73,5 × 106 cm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4580" name="Picture 4" descr="https://mng.hu/app/uploads/2019/10/216958-500x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14" y="692696"/>
            <a:ext cx="5075578" cy="350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1883-ban a festő magánélete is fordulóponthoz érkezett. Francia felesége, </a:t>
            </a:r>
            <a:r>
              <a:rPr lang="hu-HU" dirty="0" err="1" smtClean="0"/>
              <a:t>Adeline</a:t>
            </a:r>
            <a:r>
              <a:rPr lang="hu-HU" dirty="0" smtClean="0"/>
              <a:t> meghalt, és Madarász egyedül maradt három gyermekével. Valószínűleg ez is közrejátszott abban, hogy felhagyott a festéssel. Letette az ecsetet, és az apja után rá maradt fémáru-kereskedésből próbált megélni. Festőnek tehetségesebb volt, mint üzletembernek, cége 1902-ben csődbe ment. Időközben újra megnősült és még két gyermeke született.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Az 1900-as évektől honvéd hadnagyi nyugdíjából és a Szépművészeti Múzeumtól kapott apanázsból élt egy gellérthegyi műteremházban. Ekkoriban újra festeni kezdett, a nagy tehetségű művész régebbi művei kvalitását meg sem közelítő, olykor már-már giccsbe hajló képeket alkotott (Önarckép, A koldus sírja, Feltámadás). Kedvenc témáitól nem távolodott el, a kor nagy alakjait ábrázolta álomszerű, leegyszerűsített képeken.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1917. január 10-én halt meg Madarász Viktor, a magyar romantikus történelmi festészet egyik legragyogóbb képzeletű és tehetségű festője. Sajátos egyéni látásmódjával a magyar történelem legérzékletesebb képeit alkotta meg.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sírja </a:t>
            </a:r>
            <a:r>
              <a:rPr lang="hu-HU" dirty="0" smtClean="0">
                <a:hlinkClick r:id="rId2" tooltip="Budapest"/>
              </a:rPr>
              <a:t>Budapesten</a:t>
            </a:r>
            <a:r>
              <a:rPr lang="hu-HU" dirty="0" smtClean="0"/>
              <a:t>. </a:t>
            </a:r>
            <a:r>
              <a:rPr lang="hu-HU" u="sng" dirty="0" smtClean="0">
                <a:hlinkClick r:id="rId3"/>
              </a:rPr>
              <a:t>Kerepesi temető</a:t>
            </a:r>
            <a:r>
              <a:rPr lang="hu-HU" dirty="0" smtClean="0"/>
              <a:t>: 19-1-34. </a:t>
            </a:r>
            <a:r>
              <a:rPr lang="hu-HU" dirty="0" smtClean="0">
                <a:hlinkClick r:id="rId4" tooltip="Vígh Tamás"/>
              </a:rPr>
              <a:t>Vígh Tamás</a:t>
            </a:r>
            <a:r>
              <a:rPr lang="hu-HU" dirty="0" smtClean="0"/>
              <a:t> alkotása</a:t>
            </a:r>
            <a:endParaRPr lang="hu-HU" dirty="0"/>
          </a:p>
        </p:txBody>
      </p:sp>
      <p:pic>
        <p:nvPicPr>
          <p:cNvPr id="60418" name="Picture 2" descr="https://upload.wikimedia.org/wikipedia/commons/thumb/9/95/Madar%C3%A1sz_Viktor_%C3%B6narck%C3%A9p.jpg/250px-Madar%C3%A1sz_Viktor_%C3%B6narck%C3%A9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52936"/>
            <a:ext cx="2381250" cy="2962276"/>
          </a:xfrm>
          <a:prstGeom prst="rect">
            <a:avLst/>
          </a:prstGeom>
          <a:noFill/>
        </p:spPr>
      </p:pic>
      <p:pic>
        <p:nvPicPr>
          <p:cNvPr id="60420" name="Picture 4" descr="https://upload.wikimedia.org/wikipedia/commons/thumb/a/ae/Madarasz_Viktor_sirja.jpg/200px-Madarasz_Viktor_sir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212976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77491"/>
            <a:ext cx="5085381" cy="67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Az akadémista festészetnek a vonzása olyan nagy volt a XIX. század második felben, hogy számos közép- és </a:t>
            </a:r>
            <a:r>
              <a:rPr lang="hu-HU" dirty="0" err="1" smtClean="0"/>
              <a:t>keleteurópai</a:t>
            </a:r>
            <a:r>
              <a:rPr lang="hu-HU" dirty="0" smtClean="0"/>
              <a:t> festő munkásságára is hatott, jóllehet művészetük eszmevilága, feladatvállalása homlokegyenest eltért a hivatalos festészet talmiságától. A magyar történelmi festők, elsősorban Székely Bertalan (1835-1910) és Madarász Viktor (1930-1917) – akiknek művészetében a romantika keveredett az akadémizmussal – sem tudták teljesen kivonni magukat az akadémizmus hatása alól, műveik hőfokát csökkentette a túlélt sablonok, formakonvenciók átvétele.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Festészete a XIX. század második felének európai művészetéhez képest nem, de az akkori magyar viszonyokhoz képest nagyon is korszerűnek mondható. Ez a festészet kénytelen sokat feladni önmagából, festőiségéből, az irodalmi, színházi eszközök kedvéért, de az akkori magyar szemnek, a képpel, színnel, kompozícióval akkor barátkozó magyar közönségnek így volt festői és befogadható.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1856-ban a magyar festők közül elsőként ment Párizsba, ahol az École des </a:t>
            </a:r>
            <a:r>
              <a:rPr lang="hu-HU" dirty="0" err="1" smtClean="0"/>
              <a:t>Beaux-Arts-ban</a:t>
            </a:r>
            <a:r>
              <a:rPr lang="hu-HU" dirty="0" smtClean="0"/>
              <a:t> tanult. Itt készült első képei (Zrínyi Péter a fogságban, Zrínyi Miklós) a nemzeti ellenállás szellemét hirdetik. Az 1859-ben festett Hunyadi László siratása nagy sikert aratott a Pesti Műegylet kiállításán, majd az 1861-es párizsi Szalonon megkapta a francia állami nagy aranyérmet. Ezt a képet tekintik Madarász főművének, </a:t>
            </a:r>
            <a:r>
              <a:rPr lang="hu-HU" dirty="0" err="1" smtClean="0"/>
              <a:t>Théophile</a:t>
            </a:r>
            <a:r>
              <a:rPr lang="hu-HU" dirty="0" smtClean="0"/>
              <a:t> Gautier, a korszak neves kritikusa kiemelte az alkotás „romantikusan gyászos költőiségé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 festő állandó kapcsolatban volt a magyar emigráció kossuthi szárnyával, témáit szinte kizárólag a magyar történelemből merítette, a szabadságharcban szerzett élményeit dolgozta fel a régmúltba helyezve. Hősi és tragikus emlékeket idézett, bár legtöbb nagy képét – Zrínyi Ilona elfogatása, Dobozi, Zách Felicián, Zrínyi és </a:t>
            </a:r>
            <a:r>
              <a:rPr lang="hu-HU" dirty="0" err="1" smtClean="0"/>
              <a:t>Frangepán</a:t>
            </a:r>
            <a:r>
              <a:rPr lang="hu-HU" dirty="0" smtClean="0"/>
              <a:t> – Párizsban festette. Az önkényuralom idején népszerűsége vitathatatlan volt, az ő műveiből készült a legtöbb reprodukció. Párizsi népszerűségét mutatja, hogy Krisztus az Olajfák hegyén című vásznát Eugénia császárné vásárolta meg. A francia fővárosban születő modern irányzatok, Delacroix, Courbet, Manet stílusa nem hatottak rá.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másik nagy historikus festővel, Székely Bertalannal együtt ő is azt vallotta, hogy „ha valaha magyar festészet lesz, az a történeti festészethez fog tartozni”. Festészete egyre inkább a történelem illusztrálásában merült ki, s az egykor az akadémizmus ellen lázadó művész maga is akadémikus stílusban festett, színpadszerű jelenetekkel.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1678</Words>
  <Application>Microsoft Office PowerPoint</Application>
  <PresentationFormat>Diavetítés a képernyőre (4:3 oldalarány)</PresentationFormat>
  <Paragraphs>82</Paragraphs>
  <Slides>48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Office-téma</vt:lpstr>
      <vt:lpstr>Madarász Viktor/Csetnek1830 dec.14.-Bp.1917 jan.10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Zrínyi Ilona Munkács várában</vt:lpstr>
      <vt:lpstr>PowerPoint bemutató</vt:lpstr>
      <vt:lpstr>PowerPoint bemutató</vt:lpstr>
      <vt:lpstr>PowerPoint bemutató</vt:lpstr>
      <vt:lpstr>PowerPoint bemutató</vt:lpstr>
      <vt:lpstr>PowerPoint bemutató</vt:lpstr>
      <vt:lpstr>Ónodi országgyűlés a képzőművészetben Thán Mór,Orlai Petrics Soma,Madarász Viktor   </vt:lpstr>
      <vt:lpstr>PowerPoint bemutató</vt:lpstr>
      <vt:lpstr>Than Mór: Az ónodi országgyűlés. A kép turóc vármegye követének, Rakovszky Menyhértnek a megölését ábrázolja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Lenkei Edit</dc:creator>
  <cp:lastModifiedBy>Judit</cp:lastModifiedBy>
  <cp:revision>73</cp:revision>
  <dcterms:created xsi:type="dcterms:W3CDTF">2024-03-17T15:31:19Z</dcterms:created>
  <dcterms:modified xsi:type="dcterms:W3CDTF">2025-03-30T07:46:37Z</dcterms:modified>
</cp:coreProperties>
</file>