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4" r:id="rId18"/>
    <p:sldId id="273" r:id="rId19"/>
    <p:sldId id="276" r:id="rId20"/>
    <p:sldId id="275" r:id="rId21"/>
    <p:sldId id="278" r:id="rId22"/>
    <p:sldId id="277" r:id="rId23"/>
    <p:sldId id="272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3C2C"/>
    <a:srgbClr val="3D0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4660"/>
  </p:normalViewPr>
  <p:slideViewPr>
    <p:cSldViewPr snapToGrid="0">
      <p:cViewPr varScale="1">
        <p:scale>
          <a:sx n="50" d="100"/>
          <a:sy n="50" d="100"/>
        </p:scale>
        <p:origin x="-1109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9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EEB4A-7BAD-43C5-B2F6-95E462CD7B42}" type="datetimeFigureOut">
              <a:rPr lang="hu-HU" smtClean="0"/>
              <a:t>2025. 03. 30.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87D0A-8998-4BA7-A8BA-F7E5630B00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7633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EEB4A-7BAD-43C5-B2F6-95E462CD7B42}" type="datetimeFigureOut">
              <a:rPr lang="hu-HU" smtClean="0"/>
              <a:t>2025. 03. 30.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87D0A-8998-4BA7-A8BA-F7E5630B00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558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EEB4A-7BAD-43C5-B2F6-95E462CD7B42}" type="datetimeFigureOut">
              <a:rPr lang="hu-HU" smtClean="0"/>
              <a:t>2025. 03. 30.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87D0A-8998-4BA7-A8BA-F7E5630B00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4440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EEB4A-7BAD-43C5-B2F6-95E462CD7B42}" type="datetimeFigureOut">
              <a:rPr lang="hu-HU" smtClean="0"/>
              <a:t>2025. 03. 30.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87D0A-8998-4BA7-A8BA-F7E5630B00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503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EEB4A-7BAD-43C5-B2F6-95E462CD7B42}" type="datetimeFigureOut">
              <a:rPr lang="hu-HU" smtClean="0"/>
              <a:t>2025. 03. 30.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87D0A-8998-4BA7-A8BA-F7E5630B00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973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EEB4A-7BAD-43C5-B2F6-95E462CD7B42}" type="datetimeFigureOut">
              <a:rPr lang="hu-HU" smtClean="0"/>
              <a:t>2025. 03. 30.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87D0A-8998-4BA7-A8BA-F7E5630B00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8477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EEB4A-7BAD-43C5-B2F6-95E462CD7B42}" type="datetimeFigureOut">
              <a:rPr lang="hu-HU" smtClean="0"/>
              <a:t>2025. 03. 30.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87D0A-8998-4BA7-A8BA-F7E5630B00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845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EEB4A-7BAD-43C5-B2F6-95E462CD7B42}" type="datetimeFigureOut">
              <a:rPr lang="hu-HU" smtClean="0"/>
              <a:t>2025. 03. 30.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87D0A-8998-4BA7-A8BA-F7E5630B00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604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EEB4A-7BAD-43C5-B2F6-95E462CD7B42}" type="datetimeFigureOut">
              <a:rPr lang="hu-HU" smtClean="0"/>
              <a:t>2025. 03. 30.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87D0A-8998-4BA7-A8BA-F7E5630B00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930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EEB4A-7BAD-43C5-B2F6-95E462CD7B42}" type="datetimeFigureOut">
              <a:rPr lang="hu-HU" smtClean="0"/>
              <a:t>2025. 03. 30.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87D0A-8998-4BA7-A8BA-F7E5630B00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511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EEB4A-7BAD-43C5-B2F6-95E462CD7B42}" type="datetimeFigureOut">
              <a:rPr lang="hu-HU" smtClean="0"/>
              <a:t>2025. 03. 30.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87D0A-8998-4BA7-A8BA-F7E5630B00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6906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5000">
              <a:schemeClr val="bg1">
                <a:lumMod val="50000"/>
              </a:schemeClr>
            </a:gs>
            <a:gs pos="9000">
              <a:schemeClr val="accent1">
                <a:lumMod val="45000"/>
                <a:lumOff val="55000"/>
              </a:schemeClr>
            </a:gs>
            <a:gs pos="9000">
              <a:schemeClr val="accent1">
                <a:lumMod val="45000"/>
                <a:lumOff val="55000"/>
              </a:schemeClr>
            </a:gs>
            <a:gs pos="22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AEEB4A-7BAD-43C5-B2F6-95E462CD7B42}" type="datetimeFigureOut">
              <a:rPr lang="hu-HU" smtClean="0"/>
              <a:t>2025. 03. 30.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987D0A-8998-4BA7-A8BA-F7E5630B00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8097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DD5A80D8-C074-9C53-7058-317ED9C2B4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410" y="1282536"/>
            <a:ext cx="4358338" cy="3966358"/>
          </a:xfrm>
        </p:spPr>
        <p:txBody>
          <a:bodyPr>
            <a:prstTxWarp prst="textCurveUp">
              <a:avLst/>
            </a:prstTxWarp>
          </a:bodyPr>
          <a:lstStyle/>
          <a:p>
            <a:r>
              <a:rPr lang="hu-HU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masis MT Pro Black" panose="02040A04050005020304" pitchFamily="18" charset="-18"/>
              </a:rPr>
              <a:t>Madarász Viktor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12EBD0CD-232C-D384-8E53-510F2BFAAC34}"/>
              </a:ext>
            </a:extLst>
          </p:cNvPr>
          <p:cNvSpPr txBox="1"/>
          <p:nvPr/>
        </p:nvSpPr>
        <p:spPr>
          <a:xfrm>
            <a:off x="259883" y="6208295"/>
            <a:ext cx="7113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2025.01.18.k.nmeth                       Erkel F. Hunyadi László nyitány 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xmlns="" id="{7EF33B14-7329-035D-5B1A-0AEDFEA3FD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071" y="108753"/>
            <a:ext cx="4163004" cy="518428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98499DE3-D7BE-76CA-2FE6-B765EC36B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3282" y="5834987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25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>
        <p:sndAc>
          <p:stSnd>
            <p:snd r:embed="rId2" name="Magyar Állami Operaház Zenekara - Erkel Ferenc - Hunyadi László - Nyitány.wav"/>
          </p:stSnd>
        </p:sndAc>
      </p:transition>
    </mc:Choice>
    <mc:Fallback xmlns="">
      <p:transition spd="slow" advClick="0" advTm="11000">
        <p:sndAc>
          <p:stSnd>
            <p:snd r:embed="rId5" name="Magyar Állami Operaház Zenekara - Erkel Ferenc - Hunyadi László - Nyitány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45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xmlns="" id="{5127057B-2167-94AC-6CCC-5FEC93E5DC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38" y="1463040"/>
            <a:ext cx="8065599" cy="453877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xmlns="" id="{9EF48BEC-7C2A-06E6-0133-9636CECC6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1" y="662525"/>
            <a:ext cx="7981837" cy="619547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A740E693-2A8A-EF87-C51D-A3389AE3EB51}"/>
              </a:ext>
            </a:extLst>
          </p:cNvPr>
          <p:cNvSpPr txBox="1"/>
          <p:nvPr/>
        </p:nvSpPr>
        <p:spPr>
          <a:xfrm>
            <a:off x="553452" y="166656"/>
            <a:ext cx="67617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Hunyadi László siratása, 243x311 cm</a:t>
            </a:r>
          </a:p>
        </p:txBody>
      </p:sp>
    </p:spTree>
    <p:extLst>
      <p:ext uri="{BB962C8B-B14F-4D97-AF65-F5344CB8AC3E}">
        <p14:creationId xmlns:p14="http://schemas.microsoft.com/office/powerpoint/2010/main" val="302806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4000">
        <p14:doors dir="vert"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xmlns="" id="{A742BA1E-23D9-A269-885A-B541BE80A6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930" y="914400"/>
            <a:ext cx="6369513" cy="532606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xmlns="" id="{267C8287-190C-84A4-04BA-68C789E5D1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25" y="904479"/>
            <a:ext cx="3791231" cy="5323067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xmlns="" id="{8C6750A5-240D-F144-F5AA-731EB9F48F8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2235" y="943276"/>
            <a:ext cx="4888949" cy="527945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269981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15000">
        <p15:prstTrans prst="pageCurlDouble"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xmlns="" id="{A17EF8DD-054F-ADD9-BABA-46BED47EF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17" y="763572"/>
            <a:ext cx="4169555" cy="587261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D7911FFC-2585-A496-CD1C-7CCED75EA090}"/>
              </a:ext>
            </a:extLst>
          </p:cNvPr>
          <p:cNvSpPr txBox="1"/>
          <p:nvPr/>
        </p:nvSpPr>
        <p:spPr>
          <a:xfrm>
            <a:off x="214131" y="94627"/>
            <a:ext cx="3984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A bujdosó álma, Thököly álma, 1856.</a:t>
            </a:r>
          </a:p>
          <a:p>
            <a:r>
              <a:rPr lang="hu-HU" dirty="0">
                <a:solidFill>
                  <a:schemeClr val="bg1"/>
                </a:solidFill>
              </a:rPr>
              <a:t>192x154 cm MNG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xmlns="" id="{E280A065-815C-8075-19BC-C653D6AC11E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016" y="714566"/>
            <a:ext cx="3683614" cy="587030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F6BB6C6C-7D6E-D648-6A14-24ECA9324144}"/>
              </a:ext>
            </a:extLst>
          </p:cNvPr>
          <p:cNvSpPr txBox="1"/>
          <p:nvPr/>
        </p:nvSpPr>
        <p:spPr>
          <a:xfrm>
            <a:off x="5011387" y="213757"/>
            <a:ext cx="3847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Vak Bottyán</a:t>
            </a:r>
          </a:p>
        </p:txBody>
      </p:sp>
    </p:spTree>
    <p:extLst>
      <p:ext uri="{BB962C8B-B14F-4D97-AF65-F5344CB8AC3E}">
        <p14:creationId xmlns:p14="http://schemas.microsoft.com/office/powerpoint/2010/main" val="12126397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12000">
        <p15:prstTrans prst="peelOff"/>
      </p:transition>
    </mc:Choice>
    <mc:Fallback>
      <p:transition spd="slow" advClick="0" advTm="1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77C1F950-65A8-FCC2-627C-C18E624B2265}"/>
              </a:ext>
            </a:extLst>
          </p:cNvPr>
          <p:cNvSpPr txBox="1"/>
          <p:nvPr/>
        </p:nvSpPr>
        <p:spPr>
          <a:xfrm>
            <a:off x="524576" y="287432"/>
            <a:ext cx="75798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 err="1">
                <a:solidFill>
                  <a:schemeClr val="bg1"/>
                </a:solidFill>
              </a:rPr>
              <a:t>Podjebrad</a:t>
            </a:r>
            <a:r>
              <a:rPr lang="hu-HU" dirty="0">
                <a:solidFill>
                  <a:schemeClr val="bg1"/>
                </a:solidFill>
              </a:rPr>
              <a:t> cseh király bemutatja Mátyásnak a magyar küldöttséget</a:t>
            </a:r>
          </a:p>
          <a:p>
            <a:r>
              <a:rPr lang="hu-HU" dirty="0">
                <a:solidFill>
                  <a:schemeClr val="bg1"/>
                </a:solidFill>
              </a:rPr>
              <a:t>1873</a:t>
            </a:r>
          </a:p>
          <a:p>
            <a:r>
              <a:rPr lang="hu-HU" dirty="0">
                <a:solidFill>
                  <a:schemeClr val="bg1"/>
                </a:solidFill>
              </a:rPr>
              <a:t>Olaj, vászon, 70 x 120 cm</a:t>
            </a:r>
          </a:p>
          <a:p>
            <a:r>
              <a:rPr lang="hu-HU" dirty="0">
                <a:solidFill>
                  <a:schemeClr val="bg1"/>
                </a:solidFill>
              </a:rPr>
              <a:t>Déri Múzeum, Debrecen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xmlns="" id="{089B3DCD-321E-B77E-67EC-BAAC890AE2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44" y="1686296"/>
            <a:ext cx="8882815" cy="466700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03345694"/>
      </p:ext>
    </p:extLst>
  </p:cSld>
  <p:clrMapOvr>
    <a:masterClrMapping/>
  </p:clrMapOvr>
  <p:transition spd="slow" advClick="0" advTm="10000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33FE0F90-11FB-31CC-FCC5-2800B57C5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15" y="971154"/>
            <a:ext cx="4207154" cy="572401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65EC9343-0810-7439-626B-1DC28D014E9F}"/>
              </a:ext>
            </a:extLst>
          </p:cNvPr>
          <p:cNvSpPr txBox="1"/>
          <p:nvPr/>
        </p:nvSpPr>
        <p:spPr>
          <a:xfrm>
            <a:off x="4822257" y="992769"/>
            <a:ext cx="4105176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Három évvel Párizsból való hazatérése előtt keletkezett Madarásznak ez a lapja. A kiegyezés évében a témaválasztás: a kufsteini börtönben szenvedő, forradalmi nézeteket valló grófnő alakja hazafias tett volt. A Fái Károly ajándékaként 1952-ben közgyűjteménybe került vázlat modorában néhány évtizeddel vissza tekint. Finom rajza, az arc és a haj gyengéd fényei, beállítása, de még viselete is a bécsi biedermeier művészet nőalakjait idézi.</a:t>
            </a:r>
          </a:p>
          <a:p>
            <a:endParaRPr lang="hu-HU" dirty="0">
              <a:solidFill>
                <a:schemeClr val="bg1"/>
              </a:solidFill>
            </a:endParaRPr>
          </a:p>
          <a:p>
            <a:r>
              <a:rPr lang="hu-HU" dirty="0">
                <a:solidFill>
                  <a:schemeClr val="bg1"/>
                </a:solidFill>
              </a:rPr>
              <a:t>A festő rajzai - melyekből sajnos elég keveset őriz a Nemzeti Galéria - messze elmaradnak képeinek gyújtó hatásától. Kitűnő akadémikus </a:t>
            </a:r>
            <a:r>
              <a:rPr lang="hu-HU" dirty="0" err="1">
                <a:solidFill>
                  <a:schemeClr val="bg1"/>
                </a:solidFill>
              </a:rPr>
              <a:t>iskolázottságát</a:t>
            </a:r>
            <a:r>
              <a:rPr lang="hu-HU" dirty="0">
                <a:solidFill>
                  <a:schemeClr val="bg1"/>
                </a:solidFill>
              </a:rPr>
              <a:t>, pontos rajztudását dicsérik, de a festmények nagyvonalú lendülete, romantikus heve hiányzik belőlük.</a:t>
            </a:r>
          </a:p>
          <a:p>
            <a:endParaRPr lang="hu-HU" dirty="0">
              <a:solidFill>
                <a:schemeClr val="bg1"/>
              </a:solidFill>
            </a:endParaRPr>
          </a:p>
          <a:p>
            <a:endParaRPr lang="hu-HU" dirty="0"/>
          </a:p>
          <a:p>
            <a:endParaRPr lang="hu-HU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F262EC6E-502A-521A-6648-E81B738E7DB4}"/>
              </a:ext>
            </a:extLst>
          </p:cNvPr>
          <p:cNvSpPr txBox="1"/>
          <p:nvPr/>
        </p:nvSpPr>
        <p:spPr>
          <a:xfrm>
            <a:off x="178067" y="0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Teleki Blanka a börtönben,1867</a:t>
            </a:r>
          </a:p>
          <a:p>
            <a:r>
              <a:rPr lang="hu-HU" dirty="0">
                <a:solidFill>
                  <a:schemeClr val="bg1"/>
                </a:solidFill>
              </a:rPr>
              <a:t>Fekete és fehér kréta, papír, 695 x 510 mm</a:t>
            </a:r>
          </a:p>
          <a:p>
            <a:r>
              <a:rPr lang="hu-HU" dirty="0">
                <a:solidFill>
                  <a:schemeClr val="bg1"/>
                </a:solidFill>
              </a:rPr>
              <a:t>Magyar Nemzeti Galéria, Budapest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xmlns="" id="{44033384-C1A2-5C08-D408-ADC3641019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340" y="1033152"/>
            <a:ext cx="4520675" cy="570015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8D543CEF-7869-2C64-4EEA-214BB4C888BB}"/>
              </a:ext>
            </a:extLst>
          </p:cNvPr>
          <p:cNvSpPr txBox="1"/>
          <p:nvPr/>
        </p:nvSpPr>
        <p:spPr>
          <a:xfrm>
            <a:off x="4797631" y="332509"/>
            <a:ext cx="3562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Madarász Pali</a:t>
            </a:r>
          </a:p>
        </p:txBody>
      </p:sp>
    </p:spTree>
    <p:extLst>
      <p:ext uri="{BB962C8B-B14F-4D97-AF65-F5344CB8AC3E}">
        <p14:creationId xmlns:p14="http://schemas.microsoft.com/office/powerpoint/2010/main" val="2531681553"/>
      </p:ext>
    </p:extLst>
  </p:cSld>
  <p:clrMapOvr>
    <a:masterClrMapping/>
  </p:clrMapOvr>
  <p:transition spd="slow" advClick="0" advTm="1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F389EC76-0476-0E67-3BD4-925CB8A19E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" y="492589"/>
            <a:ext cx="7327076" cy="621103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D6F1BBF9-CD23-35EF-9CB9-150E2727D45B}"/>
              </a:ext>
            </a:extLst>
          </p:cNvPr>
          <p:cNvSpPr txBox="1"/>
          <p:nvPr/>
        </p:nvSpPr>
        <p:spPr>
          <a:xfrm>
            <a:off x="730333" y="183469"/>
            <a:ext cx="75942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hu-HU" b="1" i="0" dirty="0">
                <a:solidFill>
                  <a:schemeClr val="bg1"/>
                </a:solidFill>
                <a:effectLst/>
                <a:latin typeface="Linux Libertine"/>
              </a:rPr>
              <a:t>Kuruc és labanc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5D6A7D75-3F42-EAD4-5FC0-1BF5DC6756D6}"/>
              </a:ext>
            </a:extLst>
          </p:cNvPr>
          <p:cNvSpPr txBox="1"/>
          <p:nvPr/>
        </p:nvSpPr>
        <p:spPr>
          <a:xfrm>
            <a:off x="7386451" y="0"/>
            <a:ext cx="1905989" cy="7017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(Herendi Porcelánmúzeum tulajdona) A kép politikai aktualitása nagyon is világos volt, egy testvérpárt állított a középpontba. Egyikük felesége karjában haldoklik, a másik testvér császári egyenruhában, kezében elfogató paranccsal lép be éppen. A cenzúra miatt "Életrajz Erdély múltjából" cím került az 1855-ös kiállításon a kép alá.</a:t>
            </a:r>
          </a:p>
        </p:txBody>
      </p:sp>
    </p:spTree>
    <p:extLst>
      <p:ext uri="{BB962C8B-B14F-4D97-AF65-F5344CB8AC3E}">
        <p14:creationId xmlns:p14="http://schemas.microsoft.com/office/powerpoint/2010/main" val="41692903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10000">
        <p15:prstTrans prst="crush"/>
      </p:transition>
    </mc:Choice>
    <mc:Fallback>
      <p:transition spd="slow" advClick="0" advTm="1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B8E28C3F-85B6-6D36-4DDA-0AE959F42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4" y="1353416"/>
            <a:ext cx="8956194" cy="447198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D6D7FE80-C9D4-7423-3A9A-FAFA83B5870F}"/>
              </a:ext>
            </a:extLst>
          </p:cNvPr>
          <p:cNvSpPr txBox="1"/>
          <p:nvPr/>
        </p:nvSpPr>
        <p:spPr>
          <a:xfrm>
            <a:off x="219692" y="626861"/>
            <a:ext cx="84374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BERCSÉNYI,                                     RÁKÓCZI                                                     VAK BOTTYÁN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392843C7-4CE6-F399-6018-5FA1197735E6}"/>
              </a:ext>
            </a:extLst>
          </p:cNvPr>
          <p:cNvSpPr txBox="1"/>
          <p:nvPr/>
        </p:nvSpPr>
        <p:spPr>
          <a:xfrm>
            <a:off x="326571" y="622801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Deák, Kossuth és Petőfi. </a:t>
            </a:r>
          </a:p>
        </p:txBody>
      </p:sp>
    </p:spTree>
    <p:extLst>
      <p:ext uri="{BB962C8B-B14F-4D97-AF65-F5344CB8AC3E}">
        <p14:creationId xmlns:p14="http://schemas.microsoft.com/office/powerpoint/2010/main" val="185192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:blinds dir="vert"/>
      </p:transition>
    </mc:Choice>
    <mc:Fallback xmlns="">
      <p:transition spd="slow" advClick="0" advTm="10000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1C8FCCBA-73A7-FFDB-D636-DD2581946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3" y="712519"/>
            <a:ext cx="4406733" cy="602656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xmlns="" id="{B6697564-68F9-5E0D-7113-6124543A64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626" y="663288"/>
            <a:ext cx="4429496" cy="602411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1098E6C7-10C2-1C97-076D-2943FFE0FCD6}"/>
              </a:ext>
            </a:extLst>
          </p:cNvPr>
          <p:cNvSpPr txBox="1"/>
          <p:nvPr/>
        </p:nvSpPr>
        <p:spPr>
          <a:xfrm>
            <a:off x="718015" y="180435"/>
            <a:ext cx="3766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Petőfi lovon,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7A54E0E0-CD53-825B-8658-4BCDC1811547}"/>
              </a:ext>
            </a:extLst>
          </p:cNvPr>
          <p:cNvSpPr txBox="1"/>
          <p:nvPr/>
        </p:nvSpPr>
        <p:spPr>
          <a:xfrm>
            <a:off x="4863008" y="172005"/>
            <a:ext cx="3474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Feltámadás, (Petőfi lovon)</a:t>
            </a:r>
          </a:p>
        </p:txBody>
      </p:sp>
    </p:spTree>
    <p:extLst>
      <p:ext uri="{BB962C8B-B14F-4D97-AF65-F5344CB8AC3E}">
        <p14:creationId xmlns:p14="http://schemas.microsoft.com/office/powerpoint/2010/main" val="145766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2000">
        <p:checker/>
      </p:transition>
    </mc:Choice>
    <mc:Fallback xmlns="">
      <p:transition spd="slow" advClick="0" advTm="12000">
        <p:check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xmlns="" id="{CD44EF6A-6B2C-6969-F3A8-7F4EEA83D9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6" y="662780"/>
            <a:ext cx="8942121" cy="551048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xmlns="" id="{1B83616B-49AC-449F-43FA-4A3EBE8709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085850"/>
            <a:ext cx="7620000" cy="46863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4159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0">
        <p14:glitter pattern="hexagon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xmlns="" id="{A68607D2-B6C3-54EB-C107-4214688A1B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" y="877492"/>
            <a:ext cx="8961121" cy="520932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7F31CB96-DEC2-7437-5629-5AA2F1475666}"/>
              </a:ext>
            </a:extLst>
          </p:cNvPr>
          <p:cNvSpPr txBox="1"/>
          <p:nvPr/>
        </p:nvSpPr>
        <p:spPr>
          <a:xfrm>
            <a:off x="791569" y="191069"/>
            <a:ext cx="4176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Petőfi halála</a:t>
            </a:r>
          </a:p>
        </p:txBody>
      </p:sp>
    </p:spTree>
    <p:extLst>
      <p:ext uri="{BB962C8B-B14F-4D97-AF65-F5344CB8AC3E}">
        <p14:creationId xmlns:p14="http://schemas.microsoft.com/office/powerpoint/2010/main" val="288334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comb/>
      </p:transition>
    </mc:Choice>
    <mc:Fallback xmlns="">
      <p:transition spd="slow" advClick="0" advTm="10000">
        <p:comb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C01AC650-2654-D15B-6A84-84481F91DA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3" y="666204"/>
            <a:ext cx="8255726" cy="619179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A3A2A51B-6327-4C15-C18A-13DB5F7FEE97}"/>
              </a:ext>
            </a:extLst>
          </p:cNvPr>
          <p:cNvSpPr txBox="1"/>
          <p:nvPr/>
        </p:nvSpPr>
        <p:spPr>
          <a:xfrm>
            <a:off x="182880" y="117565"/>
            <a:ext cx="8608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Izabella királyné fogadja a szultán követét, 1879. 195x253 cm, MNG</a:t>
            </a:r>
          </a:p>
        </p:txBody>
      </p:sp>
    </p:spTree>
    <p:extLst>
      <p:ext uri="{BB962C8B-B14F-4D97-AF65-F5344CB8AC3E}">
        <p14:creationId xmlns:p14="http://schemas.microsoft.com/office/powerpoint/2010/main" val="5654643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10000">
        <p15:prstTrans prst="drape"/>
      </p:transition>
    </mc:Choice>
    <mc:Fallback>
      <p:transition spd="slow" advClick="0" advTm="10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F3704D2E-D06A-EFB3-2A72-E3C5BFFA62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515"/>
            <a:ext cx="9144000" cy="546496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794EC199-1F9F-6216-CF9C-282400A0987F}"/>
              </a:ext>
            </a:extLst>
          </p:cNvPr>
          <p:cNvSpPr txBox="1"/>
          <p:nvPr/>
        </p:nvSpPr>
        <p:spPr>
          <a:xfrm>
            <a:off x="279132" y="134753"/>
            <a:ext cx="3388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Kossuth</a:t>
            </a:r>
          </a:p>
        </p:txBody>
      </p:sp>
    </p:spTree>
    <p:extLst>
      <p:ext uri="{BB962C8B-B14F-4D97-AF65-F5344CB8AC3E}">
        <p14:creationId xmlns:p14="http://schemas.microsoft.com/office/powerpoint/2010/main" val="403483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0">
        <p14:ripple/>
      </p:transition>
    </mc:Choice>
    <mc:Fallback xmlns="">
      <p:transition spd="slow" advClick="0" advTm="10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F1382284-3628-7E05-8EC9-DBD794F235A3}"/>
              </a:ext>
            </a:extLst>
          </p:cNvPr>
          <p:cNvSpPr txBox="1"/>
          <p:nvPr/>
        </p:nvSpPr>
        <p:spPr>
          <a:xfrm>
            <a:off x="201881" y="136106"/>
            <a:ext cx="87877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Madarász Viktor: Csikósok, 101 x 180 cm, olaj, vászon, 1869. (Fotó/Forrás: XV. Kerületi Kulturális Örökség Háza és Helytörténeti Gyűjtemény)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xmlns="" id="{10EF2D6C-D62C-2B7C-0BA8-3EE6BFE393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7" y="1275079"/>
            <a:ext cx="8931414" cy="490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5366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500" advClick="0" advTm="10000">
        <p15:prstTrans prst="drape"/>
      </p:transition>
    </mc:Choice>
    <mc:Fallback>
      <p:transition spd="slow" advClick="0" advTm="10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C9812402-0217-E074-7113-86A283085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11" y="692078"/>
            <a:ext cx="8138678" cy="602262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88133EDB-4A69-2E01-87CB-2DDA0430B6C9}"/>
              </a:ext>
            </a:extLst>
          </p:cNvPr>
          <p:cNvSpPr txBox="1"/>
          <p:nvPr/>
        </p:nvSpPr>
        <p:spPr>
          <a:xfrm>
            <a:off x="447575" y="19653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VIHAR A GYEPBEN, 1860-AS, 70-ES ÉVEK</a:t>
            </a:r>
          </a:p>
        </p:txBody>
      </p:sp>
    </p:spTree>
    <p:extLst>
      <p:ext uri="{BB962C8B-B14F-4D97-AF65-F5344CB8AC3E}">
        <p14:creationId xmlns:p14="http://schemas.microsoft.com/office/powerpoint/2010/main" val="148081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vortex dir="r"/>
      </p:transition>
    </mc:Choice>
    <mc:Fallback xmlns="">
      <p:transition spd="slow" advClick="0" advTm="10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BB2EEC1B-E34B-FF31-252C-51F7809EDD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957" y="629392"/>
            <a:ext cx="4845995" cy="606903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ACCA6E42-2B09-54F1-209B-FE854A7DF021}"/>
              </a:ext>
            </a:extLst>
          </p:cNvPr>
          <p:cNvSpPr txBox="1"/>
          <p:nvPr/>
        </p:nvSpPr>
        <p:spPr>
          <a:xfrm>
            <a:off x="466826" y="153344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Madarász Viktor önarcképe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52C1BAA6-04E3-F7DA-1416-3A4B48658ACD}"/>
              </a:ext>
            </a:extLst>
          </p:cNvPr>
          <p:cNvSpPr txBox="1"/>
          <p:nvPr/>
        </p:nvSpPr>
        <p:spPr>
          <a:xfrm>
            <a:off x="139566" y="2126986"/>
            <a:ext cx="318115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105 éve, 1917. január 10-én halt meg Madarász Viktor, a magyar romantikus történelmi festészet nagy alakja. Párizsból 1870-ben tért haza, de idehaza inkább ellenérzéssel fogadták, mert a kiegyezés után már idejétmúlttá vált a forradalmi hangú, osztrák-ellenes festészet.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xmlns="" id="{793A492D-4A97-C88B-CE38-A07DD21DB81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4" y="1258784"/>
            <a:ext cx="4295598" cy="5474782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xmlns="" id="{36AF0E82-24C0-A9F9-88D1-CA9CCFD6E410}"/>
              </a:ext>
            </a:extLst>
          </p:cNvPr>
          <p:cNvSpPr txBox="1"/>
          <p:nvPr/>
        </p:nvSpPr>
        <p:spPr>
          <a:xfrm>
            <a:off x="231569" y="242845"/>
            <a:ext cx="38654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Madarász első feleségének arcképe, 1871</a:t>
            </a:r>
          </a:p>
        </p:txBody>
      </p:sp>
    </p:spTree>
    <p:extLst>
      <p:ext uri="{BB962C8B-B14F-4D97-AF65-F5344CB8AC3E}">
        <p14:creationId xmlns:p14="http://schemas.microsoft.com/office/powerpoint/2010/main" val="6767412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Click="0" advTm="14000">
        <p15:prstTrans prst="curtains"/>
      </p:transition>
    </mc:Choice>
    <mc:Fallback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4252C1E-DB99-D773-F0BE-C640284EB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A3F379C7-E414-F22F-D2C9-C4DEDAAF09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3" y="666204"/>
            <a:ext cx="8255726" cy="619179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48E244E7-AF40-7EAF-0EFC-38D3DA96793A}"/>
              </a:ext>
            </a:extLst>
          </p:cNvPr>
          <p:cNvSpPr txBox="1"/>
          <p:nvPr/>
        </p:nvSpPr>
        <p:spPr>
          <a:xfrm>
            <a:off x="182880" y="117565"/>
            <a:ext cx="8608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Izabella királyné fogadja a szultán követét, 1879. 195x253 cm, MNG</a:t>
            </a:r>
          </a:p>
        </p:txBody>
      </p:sp>
    </p:spTree>
    <p:extLst>
      <p:ext uri="{BB962C8B-B14F-4D97-AF65-F5344CB8AC3E}">
        <p14:creationId xmlns:p14="http://schemas.microsoft.com/office/powerpoint/2010/main" val="36082914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10000">
        <p15:prstTrans prst="drape"/>
      </p:transition>
    </mc:Choice>
    <mc:Fallback>
      <p:transition spd="slow" advClick="0" advTm="10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6047A81-5E3B-DF07-E074-10C9D5759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BFB7CD17-08F6-C384-A716-ACD48F02705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8" y="621696"/>
            <a:ext cx="8932244" cy="616324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6F0B7B3A-21A8-7F05-01F2-1AB78B598BEE}"/>
              </a:ext>
            </a:extLst>
          </p:cNvPr>
          <p:cNvSpPr txBox="1"/>
          <p:nvPr/>
        </p:nvSpPr>
        <p:spPr>
          <a:xfrm>
            <a:off x="182881" y="169817"/>
            <a:ext cx="8725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Bethlen Gábor tudósai körében, 1870. 73,5x106 cm, Magyar Nemzeti Galéria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xmlns="" id="{AC3D9BD1-F30D-1721-CCF4-4D9DDD47A2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0" y="650049"/>
            <a:ext cx="8817478" cy="399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9343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15000">
        <p15:prstTrans prst="pageCurlDouble"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7B14AFA-7B0F-9B32-BC80-CF9D7421D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CD4FC977-5822-D550-7475-36B8844390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54" y="700873"/>
            <a:ext cx="7889966" cy="608975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AEF804D0-A266-B612-2603-00F77D0B5838}"/>
              </a:ext>
            </a:extLst>
          </p:cNvPr>
          <p:cNvSpPr txBox="1"/>
          <p:nvPr/>
        </p:nvSpPr>
        <p:spPr>
          <a:xfrm>
            <a:off x="470263" y="274320"/>
            <a:ext cx="7824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Zrinyi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Ilona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bírái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előtt Munkács várában,1060x1355, MNM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xmlns="" id="{54DF7D36-B74A-6A8E-5A33-DB5745002CE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5" y="1491915"/>
            <a:ext cx="7915227" cy="527945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4535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5000">
        <p14:flip dir="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802BDD3-5A27-7E5A-4C3B-F29C26AF2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EB8FFFAE-6128-0E06-A531-0DCB5B755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2" y="1033512"/>
            <a:ext cx="4524375" cy="5715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775A64AF-C80C-8A02-A281-36797890FBB1}"/>
              </a:ext>
            </a:extLst>
          </p:cNvPr>
          <p:cNvSpPr txBox="1"/>
          <p:nvPr/>
        </p:nvSpPr>
        <p:spPr>
          <a:xfrm>
            <a:off x="216569" y="31103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Dózsa népe, 1868. 31X40 cm, MNG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26C5BA6D-C1E5-9516-DFE6-63B94831CFE6}"/>
              </a:ext>
            </a:extLst>
          </p:cNvPr>
          <p:cNvSpPr txBox="1"/>
          <p:nvPr/>
        </p:nvSpPr>
        <p:spPr>
          <a:xfrm>
            <a:off x="4701941" y="13616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Zách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Felicián, 1858, 152 x 112 cm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Magyar Nemzeti Galéria, Budapest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xmlns="" id="{93DF0C42-436F-F59A-97AD-F1C88D8273F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39" y="1020278"/>
            <a:ext cx="4199581" cy="573321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32328157"/>
      </p:ext>
    </p:extLst>
  </p:cSld>
  <p:clrMapOvr>
    <a:masterClrMapping/>
  </p:clrMapOvr>
  <p:transition spd="slow" advClick="0" advTm="12000">
    <p:wheel spokes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FDDE23C-F878-5B3F-9F09-B255AE2FB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xmlns="" id="{444C9A77-8F80-5B1E-1F37-881FBFFAC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44" y="490580"/>
            <a:ext cx="7890990" cy="618093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FF3A60C3-3D00-D8C9-7609-DD3AC7D568E1}"/>
              </a:ext>
            </a:extLst>
          </p:cNvPr>
          <p:cNvSpPr txBox="1"/>
          <p:nvPr/>
        </p:nvSpPr>
        <p:spPr>
          <a:xfrm>
            <a:off x="149192" y="114784"/>
            <a:ext cx="87541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616816A8-1B34-C1DE-F6D6-6A728EFEEEC0}"/>
              </a:ext>
            </a:extLst>
          </p:cNvPr>
          <p:cNvSpPr txBox="1"/>
          <p:nvPr/>
        </p:nvSpPr>
        <p:spPr>
          <a:xfrm>
            <a:off x="683393" y="182160"/>
            <a:ext cx="84606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Zrínyi Péter és Frangepán Kristóf a bécsújhelyi börtönben, 177X257 cm, MNG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xmlns="" id="{586A8E8E-9760-64D5-EF19-15F420C9AEC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08" y="510059"/>
            <a:ext cx="5709839" cy="612295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1246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doors dir="vert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2C13804-814C-F787-99F0-2795F67DB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5251E7E9-5456-9385-0303-5C7F55CDD912}"/>
              </a:ext>
            </a:extLst>
          </p:cNvPr>
          <p:cNvSpPr txBox="1"/>
          <p:nvPr/>
        </p:nvSpPr>
        <p:spPr>
          <a:xfrm>
            <a:off x="457199" y="388036"/>
            <a:ext cx="84269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A40C4247-109E-22AC-1C0F-4D61C5961598}"/>
              </a:ext>
            </a:extLst>
          </p:cNvPr>
          <p:cNvSpPr txBox="1"/>
          <p:nvPr/>
        </p:nvSpPr>
        <p:spPr>
          <a:xfrm>
            <a:off x="423511" y="407287"/>
            <a:ext cx="85568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Dobozi és neje, 1868, magasság: 116 cm; szélesség: 311 cm, MNG.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xmlns="" id="{261EAA4F-9F59-8731-F952-D9BC6927DE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0220"/>
            <a:ext cx="9144000" cy="333756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xmlns="" id="{DF2354DC-5151-DCA9-FA9D-600B1A0A1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1640"/>
            <a:ext cx="6096000" cy="45720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8050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14:warp dir="in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1C26BF25-C7E8-6EB9-7D61-B864AB816F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8" y="621696"/>
            <a:ext cx="8932244" cy="616324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0A1C0FA2-7E06-249C-5A2B-A7A7F4B4E56C}"/>
              </a:ext>
            </a:extLst>
          </p:cNvPr>
          <p:cNvSpPr txBox="1"/>
          <p:nvPr/>
        </p:nvSpPr>
        <p:spPr>
          <a:xfrm>
            <a:off x="182881" y="169817"/>
            <a:ext cx="8725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Bethlen Gábor tudósai körében, 1870. 73,5x106 cm, Magyar Nemzeti Galéria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xmlns="" id="{13C80000-8E1E-9024-0084-DDC873CAB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0" y="650049"/>
            <a:ext cx="8817478" cy="399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883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15000">
        <p15:prstTrans prst="pageCurlDouble"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B025622-3690-3D2A-4485-5B5E784E3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43FE8690-B236-822E-691E-B7D45ED70FA0}"/>
              </a:ext>
            </a:extLst>
          </p:cNvPr>
          <p:cNvSpPr txBox="1"/>
          <p:nvPr/>
        </p:nvSpPr>
        <p:spPr>
          <a:xfrm>
            <a:off x="490889" y="115503"/>
            <a:ext cx="84894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Székely Bertalan: Dobozi, 1861, olaj, vászon, 133 × 155 cm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Magyar Nemzeti Galéria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xmlns="" id="{2266A1FB-2A2E-FB20-841F-904B07E4A35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2" y="728383"/>
            <a:ext cx="6997567" cy="602373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3746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0">
        <p14:ripple/>
      </p:transition>
    </mc:Choice>
    <mc:Fallback xmlns="">
      <p:transition spd="slow" advClick="0" advTm="10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E4CA8A9-13B5-A0B0-990E-B28F8228E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41E1F64A-7867-05A7-14A9-CBDEE58D15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60" y="730423"/>
            <a:ext cx="8402855" cy="604591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xmlns="" id="{BEB4D068-5A64-B974-1EEF-79A06535F2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89" y="731520"/>
            <a:ext cx="8415395" cy="603504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B58B2AD6-7289-5267-820B-25BD4D65CA85}"/>
              </a:ext>
            </a:extLst>
          </p:cNvPr>
          <p:cNvSpPr txBox="1"/>
          <p:nvPr/>
        </p:nvSpPr>
        <p:spPr>
          <a:xfrm>
            <a:off x="322446" y="185906"/>
            <a:ext cx="83210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Ónodi országgyűlés, 1879</a:t>
            </a:r>
          </a:p>
        </p:txBody>
      </p:sp>
    </p:spTree>
    <p:extLst>
      <p:ext uri="{BB962C8B-B14F-4D97-AF65-F5344CB8AC3E}">
        <p14:creationId xmlns:p14="http://schemas.microsoft.com/office/powerpoint/2010/main" val="321081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4000">
        <p14:flythrough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2A8EFA1-F3AC-7FE2-449F-2C237F4B2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xmlns="" id="{414D2169-851B-7FC9-1621-E3B5A55B5E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38" y="1463040"/>
            <a:ext cx="8065599" cy="453877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xmlns="" id="{AF9C1E74-ACCF-179E-9574-0A7919AC0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1" y="662525"/>
            <a:ext cx="7981837" cy="619547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61163C3A-AFEB-D2AC-FBF3-73FB58B7A37E}"/>
              </a:ext>
            </a:extLst>
          </p:cNvPr>
          <p:cNvSpPr txBox="1"/>
          <p:nvPr/>
        </p:nvSpPr>
        <p:spPr>
          <a:xfrm>
            <a:off x="553452" y="166656"/>
            <a:ext cx="67617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Hunyadi László siratása, 243x311 cm</a:t>
            </a:r>
          </a:p>
        </p:txBody>
      </p:sp>
    </p:spTree>
    <p:extLst>
      <p:ext uri="{BB962C8B-B14F-4D97-AF65-F5344CB8AC3E}">
        <p14:creationId xmlns:p14="http://schemas.microsoft.com/office/powerpoint/2010/main" val="288829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4000">
        <p14:doors dir="vert"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C2886D0-D5ED-8F6A-6264-2178B773F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xmlns="" id="{D44E60EE-0157-88EA-847F-1B63DA0D58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930" y="914400"/>
            <a:ext cx="6369513" cy="532606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xmlns="" id="{979B2772-23E3-E081-9E48-50F745F772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25" y="904479"/>
            <a:ext cx="3791231" cy="5323067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xmlns="" id="{C22CB8E1-2FB9-E46B-53E0-88CC973FAF1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2235" y="943276"/>
            <a:ext cx="4888949" cy="527945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699730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15000">
        <p15:prstTrans prst="pageCurlDouble"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F3C783D-B923-800A-BACA-2EBBD7C46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xmlns="" id="{F30BEEA0-2307-2E34-1496-F10A173CD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17" y="763572"/>
            <a:ext cx="4169555" cy="587261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598FF05D-D45A-689A-90DD-7271331A3934}"/>
              </a:ext>
            </a:extLst>
          </p:cNvPr>
          <p:cNvSpPr txBox="1"/>
          <p:nvPr/>
        </p:nvSpPr>
        <p:spPr>
          <a:xfrm>
            <a:off x="214131" y="94627"/>
            <a:ext cx="3984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bujdosó álma, Thököly álma, 1856.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192x154 cm MNG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xmlns="" id="{B672B60D-C03C-810D-C704-C4E5729D9F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016" y="714566"/>
            <a:ext cx="3683614" cy="587030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B30F022D-4A04-AAB1-2D40-4C7D46156DF6}"/>
              </a:ext>
            </a:extLst>
          </p:cNvPr>
          <p:cNvSpPr txBox="1"/>
          <p:nvPr/>
        </p:nvSpPr>
        <p:spPr>
          <a:xfrm>
            <a:off x="5011387" y="213757"/>
            <a:ext cx="3847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Vak Bottyán</a:t>
            </a:r>
          </a:p>
        </p:txBody>
      </p:sp>
    </p:spTree>
    <p:extLst>
      <p:ext uri="{BB962C8B-B14F-4D97-AF65-F5344CB8AC3E}">
        <p14:creationId xmlns:p14="http://schemas.microsoft.com/office/powerpoint/2010/main" val="4622192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12000">
        <p15:prstTrans prst="peelOff"/>
      </p:transition>
    </mc:Choice>
    <mc:Fallback>
      <p:transition spd="slow" advClick="0" advTm="12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155E6C2-F9CF-662D-FE14-5C1CED9EB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8742B4B9-C864-1C07-1AED-2AD34F130210}"/>
              </a:ext>
            </a:extLst>
          </p:cNvPr>
          <p:cNvSpPr txBox="1"/>
          <p:nvPr/>
        </p:nvSpPr>
        <p:spPr>
          <a:xfrm>
            <a:off x="524576" y="287432"/>
            <a:ext cx="75798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Podjebrad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cseh király bemutatja Mátyásnak a magyar küldöttséget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1873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Olaj, vászon, 70 x 120 cm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Déri Múzeum, Debrecen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xmlns="" id="{3803A633-24B9-2A02-5334-AC4B43D6C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44" y="1686296"/>
            <a:ext cx="8882815" cy="466700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43355033"/>
      </p:ext>
    </p:extLst>
  </p:cSld>
  <p:clrMapOvr>
    <a:masterClrMapping/>
  </p:clrMapOvr>
  <p:transition spd="slow" advClick="0" advTm="10000">
    <p:comb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D81C2CD-A0A1-D958-A66F-F0AFFFD1B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819E2E23-BBD3-139D-BECC-27BC396569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15" y="971154"/>
            <a:ext cx="4207154" cy="572401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E074FA7B-380F-A2D8-103E-0032EDFB1112}"/>
              </a:ext>
            </a:extLst>
          </p:cNvPr>
          <p:cNvSpPr txBox="1"/>
          <p:nvPr/>
        </p:nvSpPr>
        <p:spPr>
          <a:xfrm>
            <a:off x="4822257" y="992769"/>
            <a:ext cx="4105176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Három évvel Párizsból való hazatérése előtt keletkezett Madarásznak ez a lapja. A kiegyezés évében a témaválasztás: a kufsteini börtönben szenvedő, forradalmi nézeteket valló grófnő alakja hazafias tett volt. A Fái Károly ajándékaként 1952-ben közgyűjteménybe került vázlat modorában néhány évtizeddel vissza tekint. Finom rajza, az arc és a haj gyengéd fényei, beállítása, de még viselete is a bécsi biedermeier művészet nőalakjait idézi.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festő rajzai - melyekből sajnos elég keveset őriz a Nemzeti Galéria - messze elmaradnak képeinek gyújtó hatásától. Kitűnő akadémikus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iskolázottságát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pontos rajztudását dicsérik, de a festmények nagyvonalú lendülete, romantikus heve hiányzik belőlük.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37D865D6-A683-7618-9F6C-F388FDC056B5}"/>
              </a:ext>
            </a:extLst>
          </p:cNvPr>
          <p:cNvSpPr txBox="1"/>
          <p:nvPr/>
        </p:nvSpPr>
        <p:spPr>
          <a:xfrm>
            <a:off x="178067" y="0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Teleki Blanka a börtönben,1867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Fekete és fehér kréta, papír, 695 x 510 mm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Magyar Nemzeti Galéria, Budapest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xmlns="" id="{C7399711-EA9A-486F-48D5-BE4CE829EA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340" y="1033152"/>
            <a:ext cx="4520675" cy="570015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5833A19C-3F69-DF24-483B-C550149F258C}"/>
              </a:ext>
            </a:extLst>
          </p:cNvPr>
          <p:cNvSpPr txBox="1"/>
          <p:nvPr/>
        </p:nvSpPr>
        <p:spPr>
          <a:xfrm>
            <a:off x="4797631" y="332509"/>
            <a:ext cx="3562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Madarász Pali</a:t>
            </a:r>
          </a:p>
        </p:txBody>
      </p:sp>
    </p:spTree>
    <p:extLst>
      <p:ext uri="{BB962C8B-B14F-4D97-AF65-F5344CB8AC3E}">
        <p14:creationId xmlns:p14="http://schemas.microsoft.com/office/powerpoint/2010/main" val="3622059275"/>
      </p:ext>
    </p:extLst>
  </p:cSld>
  <p:clrMapOvr>
    <a:masterClrMapping/>
  </p:clrMapOvr>
  <p:transition spd="slow" advClick="0" advTm="1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5D510ED-5C7D-CD6A-D40B-746C81030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6CFEC63B-E1F6-E672-ED1D-576F9F5D51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" y="492589"/>
            <a:ext cx="7327076" cy="621103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5806D921-F742-E502-0E9A-37E8B1E17CDE}"/>
              </a:ext>
            </a:extLst>
          </p:cNvPr>
          <p:cNvSpPr txBox="1"/>
          <p:nvPr/>
        </p:nvSpPr>
        <p:spPr>
          <a:xfrm>
            <a:off x="730333" y="183469"/>
            <a:ext cx="75942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inux Libertine"/>
                <a:ea typeface="+mn-ea"/>
                <a:cs typeface="+mn-cs"/>
              </a:rPr>
              <a:t>Kuruc és labanc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CBC97BFA-12E8-2B82-0B30-1299F7DCE26F}"/>
              </a:ext>
            </a:extLst>
          </p:cNvPr>
          <p:cNvSpPr txBox="1"/>
          <p:nvPr/>
        </p:nvSpPr>
        <p:spPr>
          <a:xfrm>
            <a:off x="7386451" y="0"/>
            <a:ext cx="1905989" cy="7017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(Herendi Porcelánmúzeum tulajdona) A kép politikai aktualitása nagyon is világos volt, egy testvérpárt állított a középpontba. Egyikük felesége karjában haldoklik, a másik testvér császári egyenruhában, kezében elfogató paranccsal lép be éppen. A cenzúra miatt "Életrajz Erdély múltjából" cím került az 1855-ös kiállításon a kép alá.</a:t>
            </a:r>
          </a:p>
        </p:txBody>
      </p:sp>
    </p:spTree>
    <p:extLst>
      <p:ext uri="{BB962C8B-B14F-4D97-AF65-F5344CB8AC3E}">
        <p14:creationId xmlns:p14="http://schemas.microsoft.com/office/powerpoint/2010/main" val="38350149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10000">
        <p15:prstTrans prst="crush"/>
      </p:transition>
    </mc:Choice>
    <mc:Fallback>
      <p:transition spd="slow" advClick="0" advTm="10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818E936-9202-D2A8-3A68-77C8C4B3B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52F3CF0C-C614-9952-BC77-DCA435EB3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4" y="1353416"/>
            <a:ext cx="8956194" cy="447198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097ED89F-FE8D-DC05-C664-70E3ED25D079}"/>
              </a:ext>
            </a:extLst>
          </p:cNvPr>
          <p:cNvSpPr txBox="1"/>
          <p:nvPr/>
        </p:nvSpPr>
        <p:spPr>
          <a:xfrm>
            <a:off x="219692" y="626861"/>
            <a:ext cx="84374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BERCSÉNYI,                                     RÁKÓCZI                                                     VAK BOTTYÁN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F595F51C-4E7F-C0F4-8DDC-A29D099ED402}"/>
              </a:ext>
            </a:extLst>
          </p:cNvPr>
          <p:cNvSpPr txBox="1"/>
          <p:nvPr/>
        </p:nvSpPr>
        <p:spPr>
          <a:xfrm>
            <a:off x="326571" y="622801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Deák, Kossuth és Petőfi. </a:t>
            </a:r>
          </a:p>
        </p:txBody>
      </p:sp>
    </p:spTree>
    <p:extLst>
      <p:ext uri="{BB962C8B-B14F-4D97-AF65-F5344CB8AC3E}">
        <p14:creationId xmlns:p14="http://schemas.microsoft.com/office/powerpoint/2010/main" val="242631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:blinds dir="vert"/>
      </p:transition>
    </mc:Choice>
    <mc:Fallback xmlns="">
      <p:transition spd="slow" advClick="0" advTm="10000">
        <p:blinds dir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2A40250-35AE-3A52-2492-033915315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C1D3A6B7-CE73-081A-0A01-B76A897B0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3" y="712519"/>
            <a:ext cx="4406733" cy="602656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xmlns="" id="{5FBF3178-CDEA-5D16-8F9E-3F763DA8F1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626" y="663288"/>
            <a:ext cx="4429496" cy="602411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F849D890-CF42-9FBC-1158-BC6DB028D126}"/>
              </a:ext>
            </a:extLst>
          </p:cNvPr>
          <p:cNvSpPr txBox="1"/>
          <p:nvPr/>
        </p:nvSpPr>
        <p:spPr>
          <a:xfrm>
            <a:off x="718015" y="180435"/>
            <a:ext cx="3766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Petőfi lovon,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4AF02CE3-337E-7B8F-747F-C508AAD733A2}"/>
              </a:ext>
            </a:extLst>
          </p:cNvPr>
          <p:cNvSpPr txBox="1"/>
          <p:nvPr/>
        </p:nvSpPr>
        <p:spPr>
          <a:xfrm>
            <a:off x="4863008" y="172005"/>
            <a:ext cx="3474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Feltámadás, (Petőfi lovon)</a:t>
            </a:r>
          </a:p>
        </p:txBody>
      </p:sp>
    </p:spTree>
    <p:extLst>
      <p:ext uri="{BB962C8B-B14F-4D97-AF65-F5344CB8AC3E}">
        <p14:creationId xmlns:p14="http://schemas.microsoft.com/office/powerpoint/2010/main" val="48239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2000">
        <p:checker/>
      </p:transition>
    </mc:Choice>
    <mc:Fallback xmlns="">
      <p:transition spd="slow" advClick="0" advTm="12000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D75B14EA-E294-9FB2-6FBE-8A7C8D3726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54" y="700873"/>
            <a:ext cx="7889966" cy="608975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F725FCB3-233F-8B32-E01C-8EF8C013B288}"/>
              </a:ext>
            </a:extLst>
          </p:cNvPr>
          <p:cNvSpPr txBox="1"/>
          <p:nvPr/>
        </p:nvSpPr>
        <p:spPr>
          <a:xfrm>
            <a:off x="470263" y="274320"/>
            <a:ext cx="7824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chemeClr val="bg1"/>
                </a:solidFill>
              </a:rPr>
              <a:t>Zrinyi</a:t>
            </a:r>
            <a:r>
              <a:rPr lang="hu-HU" dirty="0">
                <a:solidFill>
                  <a:schemeClr val="bg1"/>
                </a:solidFill>
              </a:rPr>
              <a:t> Ilona </a:t>
            </a:r>
            <a:r>
              <a:rPr lang="hu-HU" dirty="0" err="1">
                <a:solidFill>
                  <a:schemeClr val="bg1"/>
                </a:solidFill>
              </a:rPr>
              <a:t>bírái</a:t>
            </a:r>
            <a:r>
              <a:rPr lang="hu-HU" dirty="0">
                <a:solidFill>
                  <a:schemeClr val="bg1"/>
                </a:solidFill>
              </a:rPr>
              <a:t> előtt Munkács várában,1060x1355, MNM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xmlns="" id="{BCD69CF6-1451-46C5-E71E-E8E2E1B8E6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5" y="1491915"/>
            <a:ext cx="7915227" cy="527945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1855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5000">
        <p14:flip dir="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108A5E7-BFBE-1DB7-EDC1-6EDF433E7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xmlns="" id="{309A43EA-C004-6538-B42E-FD1415C565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6" y="662780"/>
            <a:ext cx="8942121" cy="551048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xmlns="" id="{AA695A49-CCA0-794E-A044-9DDA38A34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085850"/>
            <a:ext cx="7620000" cy="46863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8208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0">
        <p14:glitter pattern="hexagon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BA03074-6268-10C3-519C-E5BC28484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xmlns="" id="{AA14B029-7865-3A74-45F2-7D02A8E175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" y="877492"/>
            <a:ext cx="8961121" cy="520932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C48EA528-D731-8E9A-171D-AF1A28C85FF1}"/>
              </a:ext>
            </a:extLst>
          </p:cNvPr>
          <p:cNvSpPr txBox="1"/>
          <p:nvPr/>
        </p:nvSpPr>
        <p:spPr>
          <a:xfrm>
            <a:off x="791569" y="191069"/>
            <a:ext cx="4176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Petőfi halála</a:t>
            </a:r>
          </a:p>
        </p:txBody>
      </p:sp>
    </p:spTree>
    <p:extLst>
      <p:ext uri="{BB962C8B-B14F-4D97-AF65-F5344CB8AC3E}">
        <p14:creationId xmlns:p14="http://schemas.microsoft.com/office/powerpoint/2010/main" val="47550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comb/>
      </p:transition>
    </mc:Choice>
    <mc:Fallback xmlns="">
      <p:transition spd="slow" advClick="0" advTm="10000">
        <p:comb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95D769F-B874-53ED-43FA-3EDBEBE7C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E8434437-D5D6-F26F-697C-0B3344020C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515"/>
            <a:ext cx="9144000" cy="546496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FCBB75C0-1CE9-D775-1774-7CFFE92F698D}"/>
              </a:ext>
            </a:extLst>
          </p:cNvPr>
          <p:cNvSpPr txBox="1"/>
          <p:nvPr/>
        </p:nvSpPr>
        <p:spPr>
          <a:xfrm>
            <a:off x="279132" y="134753"/>
            <a:ext cx="3388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Kossuth</a:t>
            </a:r>
          </a:p>
        </p:txBody>
      </p:sp>
    </p:spTree>
    <p:extLst>
      <p:ext uri="{BB962C8B-B14F-4D97-AF65-F5344CB8AC3E}">
        <p14:creationId xmlns:p14="http://schemas.microsoft.com/office/powerpoint/2010/main" val="83132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0">
        <p14:ripple/>
      </p:transition>
    </mc:Choice>
    <mc:Fallback xmlns="">
      <p:transition spd="slow" advClick="0" advTm="10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4F24EAC-2E7A-F2EC-6FF7-D3E2AD58C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916659D2-D4E3-CA8B-02D0-E28807BB8A74}"/>
              </a:ext>
            </a:extLst>
          </p:cNvPr>
          <p:cNvSpPr txBox="1"/>
          <p:nvPr/>
        </p:nvSpPr>
        <p:spPr>
          <a:xfrm>
            <a:off x="201881" y="136106"/>
            <a:ext cx="87877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Madarász Viktor: Csikósok, 101 x 180 cm, olaj, vászon, 1869. (Fotó/Forrás: XV. Kerületi Kulturális Örökség Háza és Helytörténeti Gyűjtemény)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xmlns="" id="{E1F49B06-EF0E-6F1C-5321-73C8C2886E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7" y="1275079"/>
            <a:ext cx="8931414" cy="490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264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500" advClick="0" advTm="10000">
        <p15:prstTrans prst="drape"/>
      </p:transition>
    </mc:Choice>
    <mc:Fallback>
      <p:transition spd="slow" advClick="0" advTm="10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AA1C7B9-88FD-31DB-43B8-38E95628B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238952E5-18EE-6E48-758B-C3214847D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11" y="692078"/>
            <a:ext cx="8138678" cy="602262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0CA08713-6854-ACA5-D930-044EEC53906A}"/>
              </a:ext>
            </a:extLst>
          </p:cNvPr>
          <p:cNvSpPr txBox="1"/>
          <p:nvPr/>
        </p:nvSpPr>
        <p:spPr>
          <a:xfrm>
            <a:off x="447575" y="19653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VIHAR A GYEPBEN, 1860-AS, 70-ES ÉVEK</a:t>
            </a:r>
          </a:p>
        </p:txBody>
      </p:sp>
    </p:spTree>
    <p:extLst>
      <p:ext uri="{BB962C8B-B14F-4D97-AF65-F5344CB8AC3E}">
        <p14:creationId xmlns:p14="http://schemas.microsoft.com/office/powerpoint/2010/main" val="412476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vortex dir="r"/>
      </p:transition>
    </mc:Choice>
    <mc:Fallback xmlns="">
      <p:transition spd="slow" advClick="0" advTm="10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A81A1B2-29F2-3031-5D6C-E1796CC23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774E8DD1-5F5D-8543-D8DC-D7695A968C1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957" y="629392"/>
            <a:ext cx="4845995" cy="606903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F2BEAA00-62E9-E8B7-F4A7-5446BD834429}"/>
              </a:ext>
            </a:extLst>
          </p:cNvPr>
          <p:cNvSpPr txBox="1"/>
          <p:nvPr/>
        </p:nvSpPr>
        <p:spPr>
          <a:xfrm>
            <a:off x="466826" y="153344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Madarász Viktor önarcképe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433B40C7-3F26-9174-7020-991FEBB29C36}"/>
              </a:ext>
            </a:extLst>
          </p:cNvPr>
          <p:cNvSpPr txBox="1"/>
          <p:nvPr/>
        </p:nvSpPr>
        <p:spPr>
          <a:xfrm>
            <a:off x="139566" y="2126986"/>
            <a:ext cx="318115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105 éve, 1917. január 10-én halt meg Madarász Viktor, a magyar romantikus történelmi festészet nagy alakja. Párizsból 1870-ben tért haza, de idehaza inkább ellenérzéssel fogadták, mert a kiegyezés után már idejétmúlttá vált a forradalmi hangú, osztrák-ellenes festészet.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xmlns="" id="{3E1A5895-4482-23FB-8782-02ADF8CD06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4" y="1258784"/>
            <a:ext cx="4295598" cy="5474782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xmlns="" id="{23C63FD8-0AD7-927D-3286-4FE8AB767B94}"/>
              </a:ext>
            </a:extLst>
          </p:cNvPr>
          <p:cNvSpPr txBox="1"/>
          <p:nvPr/>
        </p:nvSpPr>
        <p:spPr>
          <a:xfrm>
            <a:off x="231569" y="242845"/>
            <a:ext cx="38654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Madarász első feleségének arcképe, 1871</a:t>
            </a:r>
          </a:p>
        </p:txBody>
      </p:sp>
    </p:spTree>
    <p:extLst>
      <p:ext uri="{BB962C8B-B14F-4D97-AF65-F5344CB8AC3E}">
        <p14:creationId xmlns:p14="http://schemas.microsoft.com/office/powerpoint/2010/main" val="30488966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Click="0" advTm="14000">
        <p15:prstTrans prst="curtains"/>
      </p:transition>
    </mc:Choice>
    <mc:Fallback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8B2F8EBD-9C36-F509-4277-2C7BC6B2E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2" y="1033512"/>
            <a:ext cx="4524375" cy="5715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316F3A5C-5A6F-477B-7C80-96003A1BCF43}"/>
              </a:ext>
            </a:extLst>
          </p:cNvPr>
          <p:cNvSpPr txBox="1"/>
          <p:nvPr/>
        </p:nvSpPr>
        <p:spPr>
          <a:xfrm>
            <a:off x="216569" y="31103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 Dózsa népe, 1868. 31X40 cm, MNG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70C4FBD4-B962-A622-0AB5-C15AB09AD56B}"/>
              </a:ext>
            </a:extLst>
          </p:cNvPr>
          <p:cNvSpPr txBox="1"/>
          <p:nvPr/>
        </p:nvSpPr>
        <p:spPr>
          <a:xfrm>
            <a:off x="4701941" y="13616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 err="1">
                <a:solidFill>
                  <a:schemeClr val="bg1"/>
                </a:solidFill>
              </a:rPr>
              <a:t>Zách</a:t>
            </a:r>
            <a:r>
              <a:rPr lang="hu-HU" dirty="0">
                <a:solidFill>
                  <a:schemeClr val="bg1"/>
                </a:solidFill>
              </a:rPr>
              <a:t> Felicián, 1858, 152 x 112 cm</a:t>
            </a:r>
          </a:p>
          <a:p>
            <a:r>
              <a:rPr lang="hu-HU" dirty="0">
                <a:solidFill>
                  <a:schemeClr val="bg1"/>
                </a:solidFill>
              </a:rPr>
              <a:t>Magyar Nemzeti Galéria, Budapest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xmlns="" id="{38E40BC3-4A69-EC23-6E56-EF517B6B5F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39" y="1020278"/>
            <a:ext cx="4199581" cy="573321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05441894"/>
      </p:ext>
    </p:extLst>
  </p:cSld>
  <p:clrMapOvr>
    <a:masterClrMapping/>
  </p:clrMapOvr>
  <p:transition spd="slow" advClick="0" advTm="12000">
    <p:wheel spokes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xmlns="" id="{FC61F989-3E38-2D89-859C-7FD37C6BF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44" y="490580"/>
            <a:ext cx="7890990" cy="618093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F98C235B-F0BC-DE98-FDBC-21427ADE4F22}"/>
              </a:ext>
            </a:extLst>
          </p:cNvPr>
          <p:cNvSpPr txBox="1"/>
          <p:nvPr/>
        </p:nvSpPr>
        <p:spPr>
          <a:xfrm>
            <a:off x="149192" y="114784"/>
            <a:ext cx="87541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01DD0300-4A97-3EDE-6ECE-E29B01F73703}"/>
              </a:ext>
            </a:extLst>
          </p:cNvPr>
          <p:cNvSpPr txBox="1"/>
          <p:nvPr/>
        </p:nvSpPr>
        <p:spPr>
          <a:xfrm>
            <a:off x="683393" y="182160"/>
            <a:ext cx="84606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Zrínyi Péter és Frangepán Kristóf a bécsújhelyi börtönben, 177X257 cm, MNG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xmlns="" id="{2A68C0AB-1CC9-BAD7-A2CA-21943E1B63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08" y="510059"/>
            <a:ext cx="5709839" cy="612295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1093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doors dir="vert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390202F4-0B6A-7CCA-750E-3EA3406482F5}"/>
              </a:ext>
            </a:extLst>
          </p:cNvPr>
          <p:cNvSpPr txBox="1"/>
          <p:nvPr/>
        </p:nvSpPr>
        <p:spPr>
          <a:xfrm>
            <a:off x="457199" y="388036"/>
            <a:ext cx="84269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46D6960A-8016-DB86-BBD8-F2DB6E11CA7D}"/>
              </a:ext>
            </a:extLst>
          </p:cNvPr>
          <p:cNvSpPr txBox="1"/>
          <p:nvPr/>
        </p:nvSpPr>
        <p:spPr>
          <a:xfrm>
            <a:off x="423511" y="407287"/>
            <a:ext cx="85568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Dobozi és neje, 1868, magasság: 116 cm; szélesség: 311 cm, MNG.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xmlns="" id="{761151F7-1EBF-4631-F19D-B859B5898C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0220"/>
            <a:ext cx="9144000" cy="333756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xmlns="" id="{134DC98E-0DEC-3997-6B47-7A43D6BDC7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1640"/>
            <a:ext cx="6096000" cy="45720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94499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14:warp dir="in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EB92D661-13DE-E039-4016-75E903A9743C}"/>
              </a:ext>
            </a:extLst>
          </p:cNvPr>
          <p:cNvSpPr txBox="1"/>
          <p:nvPr/>
        </p:nvSpPr>
        <p:spPr>
          <a:xfrm>
            <a:off x="490889" y="115503"/>
            <a:ext cx="84894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Székely Bertalan: Dobozi, 1861, olaj, vászon, 133 × 155 cm</a:t>
            </a:r>
          </a:p>
          <a:p>
            <a:r>
              <a:rPr lang="hu-HU" dirty="0">
                <a:solidFill>
                  <a:schemeClr val="bg1"/>
                </a:solidFill>
              </a:rPr>
              <a:t>Magyar Nemzeti Galéria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xmlns="" id="{6CA697DE-F130-6A71-7EC3-119004CB85D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2" y="728383"/>
            <a:ext cx="6997567" cy="602373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1839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0">
        <p14:ripple/>
      </p:transition>
    </mc:Choice>
    <mc:Fallback xmlns="">
      <p:transition spd="slow" advClick="0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0AD28FF6-81AF-7A07-CBA3-01CC3FAB208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60" y="730423"/>
            <a:ext cx="8402855" cy="604591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xmlns="" id="{C13F7DE8-2F55-BE9A-A8AB-71130775E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89" y="731520"/>
            <a:ext cx="8415395" cy="603504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DA12F8A2-D579-3C81-36D2-A2AC21264984}"/>
              </a:ext>
            </a:extLst>
          </p:cNvPr>
          <p:cNvSpPr txBox="1"/>
          <p:nvPr/>
        </p:nvSpPr>
        <p:spPr>
          <a:xfrm>
            <a:off x="322446" y="185906"/>
            <a:ext cx="83210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 </a:t>
            </a:r>
            <a:r>
              <a:rPr lang="hu-HU" dirty="0">
                <a:solidFill>
                  <a:schemeClr val="bg1"/>
                </a:solidFill>
              </a:rPr>
              <a:t>Ónodi országgyűlés, 1879</a:t>
            </a:r>
          </a:p>
        </p:txBody>
      </p:sp>
    </p:spTree>
    <p:extLst>
      <p:ext uri="{BB962C8B-B14F-4D97-AF65-F5344CB8AC3E}">
        <p14:creationId xmlns:p14="http://schemas.microsoft.com/office/powerpoint/2010/main" val="2855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flythrough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-tém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844</TotalTime>
  <Words>923</Words>
  <Application>Microsoft Office PowerPoint</Application>
  <PresentationFormat>Diavetítés a képernyőre (4:3 oldalarány)</PresentationFormat>
  <Paragraphs>86</Paragraphs>
  <Slides>45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45</vt:i4>
      </vt:variant>
    </vt:vector>
  </HeadingPairs>
  <TitlesOfParts>
    <vt:vector size="46" baseType="lpstr">
      <vt:lpstr>Office-téma</vt:lpstr>
      <vt:lpstr>Madarász Viktor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Madarász Viktor</dc:title>
  <dc:creator>Katalin Németh</dc:creator>
  <cp:lastModifiedBy>Judit</cp:lastModifiedBy>
  <cp:revision>13</cp:revision>
  <dcterms:created xsi:type="dcterms:W3CDTF">2025-01-17T21:59:12Z</dcterms:created>
  <dcterms:modified xsi:type="dcterms:W3CDTF">2025-03-30T07:47:22Z</dcterms:modified>
</cp:coreProperties>
</file>