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sldIdLst>
    <p:sldId id="256" r:id="rId2"/>
    <p:sldId id="273" r:id="rId3"/>
    <p:sldId id="257" r:id="rId4"/>
    <p:sldId id="259" r:id="rId5"/>
    <p:sldId id="268" r:id="rId6"/>
    <p:sldId id="272" r:id="rId7"/>
    <p:sldId id="260" r:id="rId8"/>
    <p:sldId id="258" r:id="rId9"/>
    <p:sldId id="286" r:id="rId10"/>
    <p:sldId id="270" r:id="rId11"/>
    <p:sldId id="271" r:id="rId12"/>
    <p:sldId id="287" r:id="rId13"/>
    <p:sldId id="267" r:id="rId14"/>
    <p:sldId id="262" r:id="rId15"/>
    <p:sldId id="265" r:id="rId16"/>
    <p:sldId id="315" r:id="rId17"/>
    <p:sldId id="266" r:id="rId18"/>
    <p:sldId id="308" r:id="rId19"/>
    <p:sldId id="274" r:id="rId20"/>
    <p:sldId id="275" r:id="rId21"/>
    <p:sldId id="277" r:id="rId22"/>
    <p:sldId id="278" r:id="rId23"/>
    <p:sldId id="279" r:id="rId24"/>
    <p:sldId id="291" r:id="rId25"/>
    <p:sldId id="269" r:id="rId26"/>
    <p:sldId id="261" r:id="rId27"/>
    <p:sldId id="303" r:id="rId28"/>
    <p:sldId id="263" r:id="rId29"/>
    <p:sldId id="316" r:id="rId30"/>
    <p:sldId id="319" r:id="rId31"/>
    <p:sldId id="293" r:id="rId32"/>
    <p:sldId id="297" r:id="rId33"/>
    <p:sldId id="290" r:id="rId34"/>
    <p:sldId id="300" r:id="rId35"/>
    <p:sldId id="294" r:id="rId36"/>
    <p:sldId id="264" r:id="rId37"/>
    <p:sldId id="289" r:id="rId38"/>
    <p:sldId id="302" r:id="rId39"/>
    <p:sldId id="292" r:id="rId40"/>
    <p:sldId id="296" r:id="rId41"/>
    <p:sldId id="304" r:id="rId42"/>
    <p:sldId id="301" r:id="rId43"/>
    <p:sldId id="317" r:id="rId44"/>
    <p:sldId id="298" r:id="rId45"/>
    <p:sldId id="295" r:id="rId46"/>
    <p:sldId id="318" r:id="rId47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54" d="100"/>
          <a:sy n="54" d="100"/>
        </p:scale>
        <p:origin x="-1133" y="-48"/>
      </p:cViewPr>
      <p:guideLst>
        <p:guide orient="horz" pos="2205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108F6E-0F0C-4C40-A125-98F245FD942D}" type="datetimeFigureOut">
              <a:rPr lang="hu-HU" smtClean="0"/>
              <a:pPr/>
              <a:t>2021.02.13.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90D5C1-DD44-4451-8027-024C76CE7690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90D5C1-DD44-4451-8027-024C76CE7690}" type="slidenum">
              <a:rPr lang="hu-HU" smtClean="0"/>
              <a:pPr/>
              <a:t>26</a:t>
            </a:fld>
            <a:endParaRPr lang="hu-H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90D5C1-DD44-4451-8027-024C76CE7690}" type="slidenum">
              <a:rPr lang="hu-HU" smtClean="0"/>
              <a:pPr/>
              <a:t>33</a:t>
            </a:fld>
            <a:endParaRPr lang="hu-H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90D5C1-DD44-4451-8027-024C76CE7690}" type="slidenum">
              <a:rPr lang="hu-HU" smtClean="0"/>
              <a:pPr/>
              <a:t>37</a:t>
            </a:fld>
            <a:endParaRPr lang="hu-H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90D5C1-DD44-4451-8027-024C76CE7690}" type="slidenum">
              <a:rPr lang="hu-HU" smtClean="0"/>
              <a:pPr/>
              <a:t>38</a:t>
            </a:fld>
            <a:endParaRPr lang="hu-H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2B6A4-3013-44A6-8945-26ABEBC6CD5A}" type="datetimeFigureOut">
              <a:rPr lang="hu-HU" smtClean="0"/>
              <a:pPr/>
              <a:t>2021.02.13.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B9BCE-ADB0-4015-974B-83A3C3E36CDF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2B6A4-3013-44A6-8945-26ABEBC6CD5A}" type="datetimeFigureOut">
              <a:rPr lang="hu-HU" smtClean="0"/>
              <a:pPr/>
              <a:t>2021.02.13.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B9BCE-ADB0-4015-974B-83A3C3E36CDF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2B6A4-3013-44A6-8945-26ABEBC6CD5A}" type="datetimeFigureOut">
              <a:rPr lang="hu-HU" smtClean="0"/>
              <a:pPr/>
              <a:t>2021.02.13.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B9BCE-ADB0-4015-974B-83A3C3E36CDF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2B6A4-3013-44A6-8945-26ABEBC6CD5A}" type="datetimeFigureOut">
              <a:rPr lang="hu-HU" smtClean="0"/>
              <a:pPr/>
              <a:t>2021.02.13.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B9BCE-ADB0-4015-974B-83A3C3E36CDF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2B6A4-3013-44A6-8945-26ABEBC6CD5A}" type="datetimeFigureOut">
              <a:rPr lang="hu-HU" smtClean="0"/>
              <a:pPr/>
              <a:t>2021.02.13.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B9BCE-ADB0-4015-974B-83A3C3E36CDF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2B6A4-3013-44A6-8945-26ABEBC6CD5A}" type="datetimeFigureOut">
              <a:rPr lang="hu-HU" smtClean="0"/>
              <a:pPr/>
              <a:t>2021.02.13.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B9BCE-ADB0-4015-974B-83A3C3E36CDF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2B6A4-3013-44A6-8945-26ABEBC6CD5A}" type="datetimeFigureOut">
              <a:rPr lang="hu-HU" smtClean="0"/>
              <a:pPr/>
              <a:t>2021.02.13.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B9BCE-ADB0-4015-974B-83A3C3E36CDF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2B6A4-3013-44A6-8945-26ABEBC6CD5A}" type="datetimeFigureOut">
              <a:rPr lang="hu-HU" smtClean="0"/>
              <a:pPr/>
              <a:t>2021.02.13.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B9BCE-ADB0-4015-974B-83A3C3E36CDF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2B6A4-3013-44A6-8945-26ABEBC6CD5A}" type="datetimeFigureOut">
              <a:rPr lang="hu-HU" smtClean="0"/>
              <a:pPr/>
              <a:t>2021.02.13.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B9BCE-ADB0-4015-974B-83A3C3E36CDF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2B6A4-3013-44A6-8945-26ABEBC6CD5A}" type="datetimeFigureOut">
              <a:rPr lang="hu-HU" smtClean="0"/>
              <a:pPr/>
              <a:t>2021.02.13.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B9BCE-ADB0-4015-974B-83A3C3E36CDF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2B6A4-3013-44A6-8945-26ABEBC6CD5A}" type="datetimeFigureOut">
              <a:rPr lang="hu-HU" smtClean="0"/>
              <a:pPr/>
              <a:t>2021.02.13.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B9BCE-ADB0-4015-974B-83A3C3E36CDF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A2B6A4-3013-44A6-8945-26ABEBC6CD5A}" type="datetimeFigureOut">
              <a:rPr lang="hu-HU" smtClean="0"/>
              <a:pPr/>
              <a:t>2021.02.13.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7B9BCE-ADB0-4015-974B-83A3C3E36CDF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1052736"/>
            <a:ext cx="7772400" cy="1470025"/>
          </a:xfrm>
        </p:spPr>
        <p:txBody>
          <a:bodyPr/>
          <a:lstStyle/>
          <a:p>
            <a:r>
              <a:rPr lang="hu-HU" b="1" dirty="0" smtClean="0"/>
              <a:t>MADARÁSZ VIKTOR</a:t>
            </a:r>
            <a:endParaRPr lang="hu-HU" b="1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2624138"/>
            <a:ext cx="6400800" cy="1752600"/>
          </a:xfrm>
        </p:spPr>
        <p:txBody>
          <a:bodyPr/>
          <a:lstStyle/>
          <a:p>
            <a:r>
              <a:rPr lang="hu-HU" dirty="0" err="1" smtClean="0">
                <a:solidFill>
                  <a:schemeClr val="tx1"/>
                </a:solidFill>
              </a:rPr>
              <a:t>Csetnek</a:t>
            </a:r>
            <a:r>
              <a:rPr lang="hu-HU" dirty="0" smtClean="0">
                <a:solidFill>
                  <a:schemeClr val="tx1"/>
                </a:solidFill>
              </a:rPr>
              <a:t>, 1830 december 14.– Budapest, 1917. január 10.</a:t>
            </a:r>
            <a:endParaRPr lang="hu-HU" dirty="0">
              <a:solidFill>
                <a:schemeClr val="tx1"/>
              </a:solidFill>
            </a:endParaRPr>
          </a:p>
        </p:txBody>
      </p:sp>
      <p:pic>
        <p:nvPicPr>
          <p:cNvPr id="54274" name="Picture 2" descr="https://upload.wikimedia.org/wikipedia/commons/thumb/4/4b/Madar%C3%A1sz_Viktor_1904-37.jpg/960px-Madar%C3%A1sz_Viktor_1904-37.jpg"/>
          <p:cNvPicPr>
            <a:picLocks noChangeAspect="1" noChangeArrowheads="1"/>
          </p:cNvPicPr>
          <p:nvPr/>
        </p:nvPicPr>
        <p:blipFill>
          <a:blip r:embed="rId2" cstate="email">
            <a:lum bright="10000" contrast="10000"/>
          </a:blip>
          <a:srcRect/>
          <a:stretch>
            <a:fillRect/>
          </a:stretch>
        </p:blipFill>
        <p:spPr bwMode="auto">
          <a:xfrm>
            <a:off x="3563888" y="4005064"/>
            <a:ext cx="2016224" cy="22367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0" y="260648"/>
            <a:ext cx="9144000" cy="7121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 smtClean="0"/>
              <a:t> MADARÁSZ Viktor</a:t>
            </a:r>
            <a:r>
              <a:rPr lang="hu-HU" sz="2400" b="1" dirty="0" smtClean="0"/>
              <a:t>: </a:t>
            </a:r>
            <a:r>
              <a:rPr lang="hu-HU" sz="2400" b="1" dirty="0" err="1" smtClean="0"/>
              <a:t>Zrinyi</a:t>
            </a:r>
            <a:r>
              <a:rPr lang="hu-HU" sz="2400" b="1" dirty="0" smtClean="0"/>
              <a:t> </a:t>
            </a:r>
            <a:r>
              <a:rPr lang="hu-HU" sz="2400" b="1" dirty="0"/>
              <a:t>és </a:t>
            </a:r>
            <a:r>
              <a:rPr lang="hu-HU" sz="2400" b="1" dirty="0" err="1"/>
              <a:t>Frangepán</a:t>
            </a:r>
            <a:r>
              <a:rPr lang="hu-HU" sz="2400" b="1" dirty="0"/>
              <a:t> a bécsújhelyi börtönben</a:t>
            </a:r>
            <a:r>
              <a:rPr lang="hu-HU" sz="2400" dirty="0" smtClean="0"/>
              <a:t/>
            </a:r>
            <a:br>
              <a:rPr lang="hu-HU" sz="2400" dirty="0" smtClean="0"/>
            </a:br>
            <a:r>
              <a:rPr lang="hu-HU" sz="2400" dirty="0" smtClean="0"/>
              <a:t>1864,Olaj</a:t>
            </a:r>
            <a:r>
              <a:rPr lang="hu-HU" sz="2400" dirty="0"/>
              <a:t>, vászon, 176 x 236 </a:t>
            </a:r>
            <a:r>
              <a:rPr lang="hu-HU" sz="2400" dirty="0" smtClean="0"/>
              <a:t>cm,Magyar </a:t>
            </a:r>
            <a:r>
              <a:rPr lang="hu-HU" sz="2400" dirty="0"/>
              <a:t>Nemzeti Galéria, Budapest</a:t>
            </a:r>
          </a:p>
        </p:txBody>
      </p:sp>
      <p:pic>
        <p:nvPicPr>
          <p:cNvPr id="14338" name="Picture 2" descr="https://www.wga.hu/art/m/madarasz/4zrinyi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91089" y="980728"/>
            <a:ext cx="7961821" cy="5877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0" y="836713"/>
            <a:ext cx="269979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 smtClean="0"/>
              <a:t> MADARÁSZ Viktor</a:t>
            </a:r>
          </a:p>
          <a:p>
            <a:pPr algn="ctr">
              <a:lnSpc>
                <a:spcPts val="2400"/>
              </a:lnSpc>
            </a:pPr>
            <a:r>
              <a:rPr lang="hu-HU" sz="2400" b="1" dirty="0" err="1" smtClean="0"/>
              <a:t>Zrinyi</a:t>
            </a:r>
            <a:r>
              <a:rPr lang="hu-HU" sz="2400" b="1" dirty="0" smtClean="0"/>
              <a:t> </a:t>
            </a:r>
            <a:r>
              <a:rPr lang="hu-HU" sz="2400" b="1" dirty="0"/>
              <a:t>és </a:t>
            </a:r>
            <a:r>
              <a:rPr lang="hu-HU" sz="2400" b="1" dirty="0" err="1"/>
              <a:t>Frangepán</a:t>
            </a:r>
            <a:r>
              <a:rPr lang="hu-HU" sz="2400" b="1" dirty="0"/>
              <a:t> a bécsújhelyi börtönben </a:t>
            </a:r>
            <a:endParaRPr lang="hu-HU" sz="2400" b="1" dirty="0" smtClean="0"/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(</a:t>
            </a:r>
            <a:r>
              <a:rPr lang="hu-HU" sz="2400" dirty="0"/>
              <a:t>részlet)</a:t>
            </a:r>
            <a:r>
              <a:rPr lang="hu-HU" sz="2400" dirty="0" smtClean="0"/>
              <a:t/>
            </a:r>
            <a:br>
              <a:rPr lang="hu-HU" sz="2400" dirty="0" smtClean="0"/>
            </a:br>
            <a:r>
              <a:rPr lang="hu-HU" sz="2400" dirty="0"/>
              <a:t>1864</a:t>
            </a:r>
            <a:r>
              <a:rPr lang="hu-HU" sz="2400" dirty="0" smtClean="0"/>
              <a:t/>
            </a:r>
            <a:br>
              <a:rPr lang="hu-HU" sz="2400" dirty="0" smtClean="0"/>
            </a:br>
            <a:r>
              <a:rPr lang="hu-HU" sz="2400" dirty="0"/>
              <a:t>Olaj, </a:t>
            </a:r>
            <a:r>
              <a:rPr lang="hu-HU" sz="2400" dirty="0" smtClean="0"/>
              <a:t>vászon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 </a:t>
            </a:r>
            <a:r>
              <a:rPr lang="hu-HU" sz="2400" dirty="0"/>
              <a:t>176 x 236 cm</a:t>
            </a:r>
            <a:r>
              <a:rPr lang="hu-HU" sz="2400" dirty="0" smtClean="0"/>
              <a:t/>
            </a:r>
            <a:br>
              <a:rPr lang="hu-HU" sz="2400" dirty="0" smtClean="0"/>
            </a:br>
            <a:r>
              <a:rPr lang="hu-HU" sz="2400" dirty="0"/>
              <a:t>Magyar Nemzeti Galéria, Budapest</a:t>
            </a:r>
          </a:p>
        </p:txBody>
      </p:sp>
      <p:pic>
        <p:nvPicPr>
          <p:cNvPr id="28674" name="Picture 2" descr="https://www.hung-art.hu/kep/m/madarasz/muvek/zrinyi_d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748708" y="0"/>
            <a:ext cx="6395292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https://cultura.hu/wp-content/uploads/2016/03/cultura-teleki-blanka-leovey-klara-a-kufsteini-fogsagban-1867-madarasz-viktor.jpg"/>
          <p:cNvPicPr>
            <a:picLocks noChangeAspect="1" noChangeArrowheads="1"/>
          </p:cNvPicPr>
          <p:nvPr/>
        </p:nvPicPr>
        <p:blipFill>
          <a:blip r:embed="rId2" cstate="email">
            <a:lum bright="10000" contrast="10000"/>
          </a:blip>
          <a:srcRect/>
          <a:stretch>
            <a:fillRect/>
          </a:stretch>
        </p:blipFill>
        <p:spPr bwMode="auto">
          <a:xfrm>
            <a:off x="521804" y="1004200"/>
            <a:ext cx="8100392" cy="5853800"/>
          </a:xfrm>
          <a:prstGeom prst="rect">
            <a:avLst/>
          </a:prstGeom>
          <a:noFill/>
        </p:spPr>
      </p:pic>
      <p:sp>
        <p:nvSpPr>
          <p:cNvPr id="3" name="Téglalap 2"/>
          <p:cNvSpPr/>
          <p:nvPr/>
        </p:nvSpPr>
        <p:spPr>
          <a:xfrm>
            <a:off x="0" y="188640"/>
            <a:ext cx="9144000" cy="7121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 smtClean="0"/>
              <a:t> MADARÁSZ Viktor</a:t>
            </a:r>
            <a:r>
              <a:rPr lang="hu-HU" sz="2400" b="1" dirty="0" smtClean="0"/>
              <a:t>:  Gróf Teleki Blanka és </a:t>
            </a:r>
            <a:r>
              <a:rPr lang="hu-HU" sz="2400" b="1" dirty="0" err="1" smtClean="0"/>
              <a:t>Leövey</a:t>
            </a:r>
            <a:r>
              <a:rPr lang="hu-HU" sz="2400" b="1" dirty="0" smtClean="0"/>
              <a:t> Klára  a kufsteini fogságban   </a:t>
            </a:r>
            <a:endParaRPr lang="hu-H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s://www.hung-art.hu/kep/m/madarasz/muvek/teleki_b.jpg"/>
          <p:cNvPicPr>
            <a:picLocks noChangeAspect="1" noChangeArrowheads="1"/>
          </p:cNvPicPr>
          <p:nvPr/>
        </p:nvPicPr>
        <p:blipFill>
          <a:blip r:embed="rId2" cstate="email">
            <a:lum bright="10000" contrast="30000"/>
          </a:blip>
          <a:srcRect/>
          <a:stretch>
            <a:fillRect/>
          </a:stretch>
        </p:blipFill>
        <p:spPr bwMode="auto">
          <a:xfrm>
            <a:off x="4139951" y="0"/>
            <a:ext cx="5004049" cy="6794635"/>
          </a:xfrm>
          <a:prstGeom prst="rect">
            <a:avLst/>
          </a:prstGeom>
          <a:noFill/>
        </p:spPr>
      </p:pic>
      <p:sp>
        <p:nvSpPr>
          <p:cNvPr id="3" name="Téglalap 2"/>
          <p:cNvSpPr/>
          <p:nvPr/>
        </p:nvSpPr>
        <p:spPr>
          <a:xfrm>
            <a:off x="0" y="620688"/>
            <a:ext cx="4067944" cy="2251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 smtClean="0"/>
              <a:t> MADARÁSZ Vikto</a:t>
            </a:r>
            <a:r>
              <a:rPr lang="hu-HU" sz="2400" b="1" dirty="0" smtClean="0"/>
              <a:t>r </a:t>
            </a:r>
          </a:p>
          <a:p>
            <a:pPr algn="ctr">
              <a:lnSpc>
                <a:spcPts val="2400"/>
              </a:lnSpc>
            </a:pPr>
            <a:r>
              <a:rPr lang="hu-HU" sz="2400" b="1" dirty="0" smtClean="0"/>
              <a:t> Teleki </a:t>
            </a:r>
            <a:r>
              <a:rPr lang="hu-HU" sz="2400" b="1" dirty="0"/>
              <a:t>Blanka a börtönben</a:t>
            </a:r>
            <a:r>
              <a:rPr lang="hu-HU" sz="2400" dirty="0" smtClean="0"/>
              <a:t/>
            </a:r>
            <a:br>
              <a:rPr lang="hu-HU" sz="2400" dirty="0" smtClean="0"/>
            </a:br>
            <a:r>
              <a:rPr lang="hu-HU" sz="2400" dirty="0"/>
              <a:t>1867</a:t>
            </a:r>
            <a:r>
              <a:rPr lang="hu-HU" sz="2400" dirty="0" smtClean="0"/>
              <a:t/>
            </a:r>
            <a:br>
              <a:rPr lang="hu-HU" sz="2400" dirty="0" smtClean="0"/>
            </a:br>
            <a:r>
              <a:rPr lang="hu-HU" sz="2400" dirty="0"/>
              <a:t>Fekete és fehér kréta, papír, 695 x 510 mm</a:t>
            </a:r>
            <a:r>
              <a:rPr lang="hu-HU" sz="2400" dirty="0" smtClean="0"/>
              <a:t/>
            </a:r>
            <a:br>
              <a:rPr lang="hu-HU" sz="2400" dirty="0" smtClean="0"/>
            </a:br>
            <a:r>
              <a:rPr lang="hu-HU" sz="2400" dirty="0"/>
              <a:t>Magyar Nemzeti </a:t>
            </a:r>
            <a:r>
              <a:rPr lang="hu-HU" sz="2400" dirty="0" smtClean="0"/>
              <a:t>Galéria Budapest</a:t>
            </a:r>
            <a:endParaRPr lang="hu-H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0" y="188640"/>
            <a:ext cx="9144000" cy="10199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 smtClean="0"/>
              <a:t> MADARÁSZ Viktor: </a:t>
            </a:r>
            <a:r>
              <a:rPr lang="hu-HU" sz="2400" b="1" dirty="0" err="1" smtClean="0"/>
              <a:t>Podjebrad</a:t>
            </a:r>
            <a:r>
              <a:rPr lang="hu-HU" sz="2400" b="1" dirty="0" smtClean="0"/>
              <a:t> </a:t>
            </a:r>
            <a:r>
              <a:rPr lang="hu-HU" sz="2400" b="1" dirty="0"/>
              <a:t>cseh király bemutatja Mátyásnak a magyar </a:t>
            </a:r>
            <a:r>
              <a:rPr lang="hu-HU" sz="2400" b="1" dirty="0" smtClean="0"/>
              <a:t>küldöttséget</a:t>
            </a:r>
            <a:r>
              <a:rPr lang="hu-HU" sz="2400" dirty="0" smtClean="0"/>
              <a:t>, 1873,Olaj</a:t>
            </a:r>
            <a:r>
              <a:rPr lang="hu-HU" sz="2400" dirty="0"/>
              <a:t>, vászon, 70 x 120 cm</a:t>
            </a:r>
            <a:r>
              <a:rPr lang="hu-HU" sz="2400" dirty="0" smtClean="0"/>
              <a:t/>
            </a:r>
            <a:br>
              <a:rPr lang="hu-HU" sz="2400" dirty="0" smtClean="0"/>
            </a:br>
            <a:r>
              <a:rPr lang="hu-HU" sz="2400" dirty="0"/>
              <a:t>Déri Múzeum, Debrecen</a:t>
            </a:r>
          </a:p>
        </p:txBody>
      </p:sp>
      <p:pic>
        <p:nvPicPr>
          <p:cNvPr id="5122" name="Picture 2" descr="https://www.hung-art.hu/kep/m/madarasz/muvek/podjebra.jpg"/>
          <p:cNvPicPr>
            <a:picLocks noChangeAspect="1" noChangeArrowheads="1"/>
          </p:cNvPicPr>
          <p:nvPr/>
        </p:nvPicPr>
        <p:blipFill>
          <a:blip r:embed="rId2" cstate="email">
            <a:lum bright="10000" contrast="20000"/>
          </a:blip>
          <a:srcRect/>
          <a:stretch>
            <a:fillRect/>
          </a:stretch>
        </p:blipFill>
        <p:spPr bwMode="auto">
          <a:xfrm>
            <a:off x="104775" y="1268760"/>
            <a:ext cx="8934450" cy="47013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/>
          <p:cNvSpPr/>
          <p:nvPr/>
        </p:nvSpPr>
        <p:spPr>
          <a:xfrm>
            <a:off x="0" y="188640"/>
            <a:ext cx="9144000" cy="7121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 smtClean="0"/>
              <a:t> MADARÁSZ Viktor</a:t>
            </a:r>
            <a:r>
              <a:rPr lang="hu-HU" sz="2400" dirty="0" smtClean="0"/>
              <a:t>: Bethlen Gábor tudósai körében 1870, Olaj, vászon 73.5 × 106 cm, Magyar Nemzeti Galéria </a:t>
            </a:r>
            <a:endParaRPr lang="hu-HU" sz="2400" dirty="0"/>
          </a:p>
        </p:txBody>
      </p:sp>
      <p:pic>
        <p:nvPicPr>
          <p:cNvPr id="51202" name="Picture 2" descr="https://en.mng.hu/app/uploads/2019/10/216958.jpg"/>
          <p:cNvPicPr>
            <a:picLocks noChangeAspect="1" noChangeArrowheads="1"/>
          </p:cNvPicPr>
          <p:nvPr/>
        </p:nvPicPr>
        <p:blipFill>
          <a:blip r:embed="rId2" cstate="email">
            <a:lum bright="10000"/>
          </a:blip>
          <a:srcRect/>
          <a:stretch>
            <a:fillRect/>
          </a:stretch>
        </p:blipFill>
        <p:spPr bwMode="auto">
          <a:xfrm>
            <a:off x="347639" y="1028381"/>
            <a:ext cx="8448722" cy="58296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 descr="http://www.rakospalotaimuzeum.hu/images/galeria/madarasz_kiallitas_2017/IMG_4298a.jpg"/>
          <p:cNvPicPr>
            <a:picLocks noChangeAspect="1" noChangeArrowheads="1"/>
          </p:cNvPicPr>
          <p:nvPr/>
        </p:nvPicPr>
        <p:blipFill>
          <a:blip r:embed="rId2" cstate="email">
            <a:lum contrast="10000"/>
          </a:blip>
          <a:srcRect/>
          <a:stretch>
            <a:fillRect/>
          </a:stretch>
        </p:blipFill>
        <p:spPr bwMode="auto">
          <a:xfrm>
            <a:off x="844699" y="956713"/>
            <a:ext cx="7454602" cy="5901287"/>
          </a:xfrm>
          <a:prstGeom prst="rect">
            <a:avLst/>
          </a:prstGeom>
          <a:noFill/>
        </p:spPr>
      </p:pic>
      <p:sp>
        <p:nvSpPr>
          <p:cNvPr id="3" name="Téglalap 2"/>
          <p:cNvSpPr/>
          <p:nvPr/>
        </p:nvSpPr>
        <p:spPr>
          <a:xfrm>
            <a:off x="0" y="260648"/>
            <a:ext cx="9144000" cy="7121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 smtClean="0"/>
              <a:t> MADARÁSZ Viktor</a:t>
            </a:r>
            <a:r>
              <a:rPr lang="hu-HU" sz="2400" b="1" dirty="0" smtClean="0"/>
              <a:t>: Napóleon Nagy Frigyes sírjánál, </a:t>
            </a:r>
            <a:r>
              <a:rPr lang="hu-HU" sz="2400" dirty="0" smtClean="0"/>
              <a:t>1870 körül,</a:t>
            </a:r>
            <a:r>
              <a:rPr lang="hu-HU" sz="2400" b="1" dirty="0" smtClean="0"/>
              <a:t> </a:t>
            </a:r>
            <a:r>
              <a:rPr lang="hu-HU" sz="2400" dirty="0" smtClean="0"/>
              <a:t>A Rákospalotai Múzeum Madarász-hagyatéka </a:t>
            </a:r>
            <a:endParaRPr lang="hu-H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ájl:Petőfi halála.jpg"/>
          <p:cNvPicPr>
            <a:picLocks noChangeAspect="1" noChangeArrowheads="1"/>
          </p:cNvPicPr>
          <p:nvPr/>
        </p:nvPicPr>
        <p:blipFill>
          <a:blip r:embed="rId2" cstate="email">
            <a:lum contrast="10000"/>
          </a:blip>
          <a:srcRect/>
          <a:stretch>
            <a:fillRect/>
          </a:stretch>
        </p:blipFill>
        <p:spPr bwMode="auto">
          <a:xfrm>
            <a:off x="161764" y="1052736"/>
            <a:ext cx="8820472" cy="5424591"/>
          </a:xfrm>
          <a:prstGeom prst="rect">
            <a:avLst/>
          </a:prstGeom>
          <a:noFill/>
        </p:spPr>
      </p:pic>
      <p:sp>
        <p:nvSpPr>
          <p:cNvPr id="3" name="Téglalap 2"/>
          <p:cNvSpPr/>
          <p:nvPr/>
        </p:nvSpPr>
        <p:spPr>
          <a:xfrm>
            <a:off x="0" y="188640"/>
            <a:ext cx="9144000" cy="7121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dirty="0" smtClean="0"/>
              <a:t> </a:t>
            </a:r>
            <a:r>
              <a:rPr lang="hu-HU" sz="2400" b="1" u="sng" dirty="0" smtClean="0"/>
              <a:t>MADARÁSZ Viktor</a:t>
            </a:r>
            <a:r>
              <a:rPr lang="hu-HU" sz="2400" b="1" dirty="0" smtClean="0"/>
              <a:t>: Petőfi halála</a:t>
            </a:r>
            <a:r>
              <a:rPr lang="hu-HU" sz="2400" dirty="0" smtClean="0"/>
              <a:t>, 1875, Budapest 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Petőfi Irodalmi Múzeum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hir.ma/wp-content/uploads/2017/02/Madar%C3%A1sz_Viktor.jpg"/>
          <p:cNvPicPr>
            <a:picLocks noChangeAspect="1" noChangeArrowheads="1"/>
          </p:cNvPicPr>
          <p:nvPr/>
        </p:nvPicPr>
        <p:blipFill>
          <a:blip r:embed="rId2" cstate="email">
            <a:lum contrast="10000"/>
          </a:blip>
          <a:srcRect/>
          <a:stretch>
            <a:fillRect/>
          </a:stretch>
        </p:blipFill>
        <p:spPr bwMode="auto">
          <a:xfrm>
            <a:off x="1045164" y="1268760"/>
            <a:ext cx="7053671" cy="5058491"/>
          </a:xfrm>
          <a:prstGeom prst="rect">
            <a:avLst/>
          </a:prstGeom>
          <a:noFill/>
        </p:spPr>
      </p:pic>
      <p:sp>
        <p:nvSpPr>
          <p:cNvPr id="3" name="Téglalap 2"/>
          <p:cNvSpPr/>
          <p:nvPr/>
        </p:nvSpPr>
        <p:spPr>
          <a:xfrm>
            <a:off x="0" y="476672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400" b="1" dirty="0" smtClean="0"/>
              <a:t>MADARÁSZ Viktor: Ónodi országgyűlés, </a:t>
            </a:r>
            <a:r>
              <a:rPr lang="hu-HU" sz="2400" dirty="0" smtClean="0"/>
              <a:t>1879</a:t>
            </a:r>
            <a:endParaRPr lang="hu-H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0" y="476672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400" b="1" dirty="0" smtClean="0"/>
              <a:t>MADARÁSZ Viktor: Izabella királynő,</a:t>
            </a:r>
            <a:r>
              <a:rPr lang="hu-HU" sz="2400" dirty="0" smtClean="0"/>
              <a:t> 1879 </a:t>
            </a:r>
            <a:endParaRPr lang="hu-HU" sz="2400" dirty="0"/>
          </a:p>
        </p:txBody>
      </p:sp>
      <p:pic>
        <p:nvPicPr>
          <p:cNvPr id="20482" name="Picture 2" descr="A képen a következők lehetnek: 2 ember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01824" y="1052736"/>
            <a:ext cx="7740351" cy="5805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/>
          <p:cNvSpPr/>
          <p:nvPr/>
        </p:nvSpPr>
        <p:spPr>
          <a:xfrm>
            <a:off x="0" y="188640"/>
            <a:ext cx="9144000" cy="7121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 smtClean="0"/>
              <a:t> MADARÁSZ Viktor</a:t>
            </a:r>
            <a:r>
              <a:rPr lang="hu-HU" sz="2400" b="1" dirty="0" smtClean="0"/>
              <a:t>:  Kuruc és labanc, </a:t>
            </a:r>
            <a:r>
              <a:rPr lang="hu-HU" sz="2400" dirty="0" smtClean="0"/>
              <a:t>1855, olaj, vászon 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Herendi Porcelánmúzeum tulajdona</a:t>
            </a:r>
            <a:endParaRPr lang="hu-HU" sz="2400" dirty="0"/>
          </a:p>
        </p:txBody>
      </p:sp>
      <p:pic>
        <p:nvPicPr>
          <p:cNvPr id="1028" name="Picture 4" descr="https://upload.wikimedia.org/wikipedia/commons/thumb/c/c4/Madar%C3%A1sz_Kuruc_%C3%A9s_labanc_1855.jpg/1209px-Madar%C3%A1sz_Kuruc_%C3%A9s_labanc_185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05392" y="816302"/>
            <a:ext cx="7133215" cy="60416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/>
          <p:cNvSpPr/>
          <p:nvPr/>
        </p:nvSpPr>
        <p:spPr>
          <a:xfrm>
            <a:off x="0" y="908720"/>
            <a:ext cx="3635896" cy="16355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 smtClean="0"/>
              <a:t> MADARÁSZ Viktor </a:t>
            </a:r>
          </a:p>
          <a:p>
            <a:pPr algn="ctr">
              <a:lnSpc>
                <a:spcPts val="2400"/>
              </a:lnSpc>
            </a:pPr>
            <a:r>
              <a:rPr lang="hu-HU" sz="2400" b="1" dirty="0" smtClean="0"/>
              <a:t> Látomás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1902 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Olaj, vászon 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68,5 x 55,5</a:t>
            </a:r>
            <a:endParaRPr lang="de-DE" sz="2400" dirty="0"/>
          </a:p>
        </p:txBody>
      </p:sp>
      <p:pic>
        <p:nvPicPr>
          <p:cNvPr id="32772" name="Picture 4" descr="http://www.renegadetribune.com/wp-content/uploads/2020/12/Vision.jpeg"/>
          <p:cNvPicPr>
            <a:picLocks noChangeAspect="1" noChangeArrowheads="1"/>
          </p:cNvPicPr>
          <p:nvPr/>
        </p:nvPicPr>
        <p:blipFill>
          <a:blip r:embed="rId2" cstate="email">
            <a:lum bright="10000" contrast="20000"/>
          </a:blip>
          <a:srcRect/>
          <a:stretch>
            <a:fillRect/>
          </a:stretch>
        </p:blipFill>
        <p:spPr bwMode="auto">
          <a:xfrm>
            <a:off x="3707904" y="0"/>
            <a:ext cx="5436096" cy="68059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98660" y="476672"/>
            <a:ext cx="382526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 smtClean="0"/>
              <a:t> MADARÁSZ Viktor </a:t>
            </a:r>
          </a:p>
          <a:p>
            <a:pPr algn="ctr">
              <a:lnSpc>
                <a:spcPts val="2400"/>
              </a:lnSpc>
            </a:pPr>
            <a:r>
              <a:rPr lang="hu-HU" sz="2400" b="1" dirty="0" smtClean="0"/>
              <a:t>II. Rákóczi Ferenc a bécsi </a:t>
            </a:r>
            <a:r>
              <a:rPr lang="hu-HU" sz="2400" b="1" dirty="0" err="1" smtClean="0"/>
              <a:t>neustadti</a:t>
            </a:r>
            <a:r>
              <a:rPr lang="hu-HU" sz="2400" b="1" dirty="0" smtClean="0"/>
              <a:t> börtönben  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A Rákospalotai Múzeum Madarász-hagyatéka</a:t>
            </a:r>
          </a:p>
        </p:txBody>
      </p:sp>
      <p:pic>
        <p:nvPicPr>
          <p:cNvPr id="35842" name="Picture 2" descr="http://www.rakospalotaimuzeum.hu/images/galeria/madarasz_kiallitas_2017/IMG_426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000500" y="0"/>
            <a:ext cx="51435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0" y="332656"/>
            <a:ext cx="9144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400" b="1" u="sng" dirty="0" smtClean="0"/>
              <a:t>MADARÁSZ  Viktor</a:t>
            </a:r>
            <a:r>
              <a:rPr lang="hu-HU" sz="2400" b="1" dirty="0" smtClean="0"/>
              <a:t>:  Kossuth Lajos száműzetésben </a:t>
            </a:r>
            <a:r>
              <a:rPr lang="hu-HU" dirty="0" smtClean="0"/>
              <a:t/>
            </a:r>
            <a:br>
              <a:rPr lang="hu-HU" dirty="0" smtClean="0"/>
            </a:br>
            <a:endParaRPr lang="hu-HU" dirty="0"/>
          </a:p>
        </p:txBody>
      </p:sp>
      <p:pic>
        <p:nvPicPr>
          <p:cNvPr id="35842" name="Picture 2" descr="http://www.renegadetribune.com/wp-content/uploads/2020/12/Screenshot_2020-12-20-When-It-All-Began-Viktor-Madarasz-as-an-Old-Man2.png"/>
          <p:cNvPicPr>
            <a:picLocks noChangeAspect="1" noChangeArrowheads="1"/>
          </p:cNvPicPr>
          <p:nvPr/>
        </p:nvPicPr>
        <p:blipFill>
          <a:blip r:embed="rId2" cstate="email">
            <a:lum contrast="20000"/>
          </a:blip>
          <a:srcRect/>
          <a:stretch>
            <a:fillRect/>
          </a:stretch>
        </p:blipFill>
        <p:spPr bwMode="auto">
          <a:xfrm>
            <a:off x="-28203" y="1108769"/>
            <a:ext cx="9172203" cy="51285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églalap 5"/>
          <p:cNvSpPr/>
          <p:nvPr/>
        </p:nvSpPr>
        <p:spPr>
          <a:xfrm>
            <a:off x="0" y="836712"/>
            <a:ext cx="399593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 smtClean="0"/>
              <a:t>MADARÁSZ Viktor </a:t>
            </a:r>
          </a:p>
          <a:p>
            <a:pPr algn="ctr">
              <a:lnSpc>
                <a:spcPts val="2400"/>
              </a:lnSpc>
            </a:pPr>
            <a:r>
              <a:rPr lang="hu-HU" sz="2400" b="1" dirty="0" smtClean="0"/>
              <a:t>Feltámadás (Petőfi lovon) (nagyméretű, Petőfi - témájú vásznának előképe) 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1913 körül</a:t>
            </a:r>
          </a:p>
          <a:p>
            <a:pPr algn="ctr">
              <a:lnSpc>
                <a:spcPts val="2400"/>
              </a:lnSpc>
            </a:pPr>
            <a:r>
              <a:rPr lang="pl-PL" sz="2400" dirty="0" smtClean="0"/>
              <a:t>36 x 26 cm</a:t>
            </a:r>
            <a:br>
              <a:rPr lang="pl-PL" sz="2400" dirty="0" smtClean="0"/>
            </a:br>
            <a:r>
              <a:rPr lang="pl-PL" sz="2400" dirty="0" smtClean="0"/>
              <a:t>Olaj, karton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Magántulajdon </a:t>
            </a:r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400" dirty="0" smtClean="0"/>
              <a:t>Jelzés nélkül</a:t>
            </a:r>
            <a:endParaRPr lang="hu-HU" sz="2400" dirty="0"/>
          </a:p>
        </p:txBody>
      </p:sp>
      <p:pic>
        <p:nvPicPr>
          <p:cNvPr id="12290" name="Picture 2" descr="https://www.irodalmiradio.hu/femis/muveszetek/4muveszek/m_menu/madarasz/08petofi.jpg"/>
          <p:cNvPicPr>
            <a:picLocks noChangeAspect="1" noChangeArrowheads="1"/>
          </p:cNvPicPr>
          <p:nvPr/>
        </p:nvPicPr>
        <p:blipFill>
          <a:blip r:embed="rId2" cstate="email">
            <a:lum contrast="10000"/>
          </a:blip>
          <a:srcRect/>
          <a:stretch>
            <a:fillRect/>
          </a:stretch>
        </p:blipFill>
        <p:spPr bwMode="auto">
          <a:xfrm>
            <a:off x="4016216" y="0"/>
            <a:ext cx="5127784" cy="69294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2013 február 27 : Erdős Renée Ház"/>
          <p:cNvPicPr>
            <a:picLocks noChangeAspect="1" noChangeArrowheads="1"/>
          </p:cNvPicPr>
          <p:nvPr/>
        </p:nvPicPr>
        <p:blipFill>
          <a:blip r:embed="rId2" cstate="email">
            <a:lum contrast="10000"/>
          </a:blip>
          <a:srcRect/>
          <a:stretch>
            <a:fillRect/>
          </a:stretch>
        </p:blipFill>
        <p:spPr bwMode="auto">
          <a:xfrm>
            <a:off x="3960318" y="0"/>
            <a:ext cx="5183683" cy="6858000"/>
          </a:xfrm>
          <a:prstGeom prst="rect">
            <a:avLst/>
          </a:prstGeom>
          <a:noFill/>
        </p:spPr>
      </p:pic>
      <p:sp>
        <p:nvSpPr>
          <p:cNvPr id="4" name="Téglalap 3"/>
          <p:cNvSpPr/>
          <p:nvPr/>
        </p:nvSpPr>
        <p:spPr>
          <a:xfrm>
            <a:off x="0" y="836712"/>
            <a:ext cx="3923928" cy="13277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 smtClean="0"/>
              <a:t>MADARÁSZ Viktor</a:t>
            </a:r>
            <a:r>
              <a:rPr lang="hu-HU" sz="2400" u="sng" dirty="0" smtClean="0"/>
              <a:t> </a:t>
            </a:r>
          </a:p>
          <a:p>
            <a:pPr algn="ctr">
              <a:lnSpc>
                <a:spcPts val="2400"/>
              </a:lnSpc>
            </a:pPr>
            <a:r>
              <a:rPr lang="hu-HU" sz="2400" b="1" dirty="0" smtClean="0"/>
              <a:t> </a:t>
            </a:r>
            <a:r>
              <a:rPr lang="hu-HU" sz="2400" b="1" dirty="0" err="1" smtClean="0"/>
              <a:t>Kolajev</a:t>
            </a:r>
            <a:r>
              <a:rPr lang="hu-HU" sz="2400" b="1" dirty="0" smtClean="0"/>
              <a:t> históriája</a:t>
            </a:r>
            <a:r>
              <a:rPr lang="hu-HU" sz="2400" dirty="0" smtClean="0"/>
              <a:t/>
            </a:r>
            <a:br>
              <a:rPr lang="hu-HU" sz="2400" dirty="0" smtClean="0"/>
            </a:br>
            <a:r>
              <a:rPr lang="hu-HU" sz="2400" dirty="0" smtClean="0"/>
              <a:t>1905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 Olaj, vászon</a:t>
            </a:r>
            <a:endParaRPr lang="hu-H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0" y="836712"/>
            <a:ext cx="334786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 smtClean="0">
                <a:latin typeface="Helvetica"/>
                <a:cs typeface="Arial" pitchFamily="34" charset="0"/>
              </a:rPr>
              <a:t>MADARÁSZ Viktor </a:t>
            </a:r>
          </a:p>
          <a:p>
            <a:pPr algn="ctr">
              <a:lnSpc>
                <a:spcPts val="2400"/>
              </a:lnSpc>
            </a:pPr>
            <a:r>
              <a:rPr lang="hu-HU" sz="2400" b="1" dirty="0" smtClean="0">
                <a:latin typeface="Helvetica"/>
                <a:cs typeface="Arial" pitchFamily="34" charset="0"/>
              </a:rPr>
              <a:t> </a:t>
            </a:r>
            <a:r>
              <a:rPr lang="hu-HU" sz="2400" b="1" dirty="0" err="1" smtClean="0"/>
              <a:t>Zrinyi</a:t>
            </a:r>
            <a:r>
              <a:rPr lang="hu-HU" sz="2400" b="1" dirty="0" smtClean="0"/>
              <a:t> </a:t>
            </a:r>
            <a:r>
              <a:rPr lang="hu-HU" sz="2400" b="1" dirty="0"/>
              <a:t>Miklós</a:t>
            </a:r>
            <a:r>
              <a:rPr lang="hu-HU" sz="2400" dirty="0" smtClean="0"/>
              <a:t/>
            </a:r>
            <a:br>
              <a:rPr lang="hu-HU" sz="2400" dirty="0" smtClean="0"/>
            </a:br>
            <a:r>
              <a:rPr lang="hu-HU" sz="2400" dirty="0"/>
              <a:t>1858</a:t>
            </a:r>
            <a:r>
              <a:rPr lang="hu-HU" sz="2400" dirty="0" smtClean="0"/>
              <a:t/>
            </a:r>
            <a:br>
              <a:rPr lang="hu-HU" sz="2400" dirty="0" smtClean="0"/>
            </a:br>
            <a:r>
              <a:rPr lang="hu-HU" sz="2400" dirty="0"/>
              <a:t>Olaj, </a:t>
            </a:r>
            <a:r>
              <a:rPr lang="hu-HU" sz="2400" dirty="0" smtClean="0"/>
              <a:t>vászon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 </a:t>
            </a:r>
            <a:r>
              <a:rPr lang="hu-HU" sz="2400" dirty="0"/>
              <a:t>55,5 x 48 cm</a:t>
            </a:r>
            <a:r>
              <a:rPr lang="hu-HU" sz="2400" dirty="0" smtClean="0"/>
              <a:t/>
            </a:r>
            <a:br>
              <a:rPr lang="hu-HU" sz="2400" dirty="0" smtClean="0"/>
            </a:br>
            <a:r>
              <a:rPr lang="hu-HU" sz="2400" dirty="0"/>
              <a:t>Magyar Nemzeti </a:t>
            </a:r>
            <a:r>
              <a:rPr lang="hu-HU" sz="2400" dirty="0" smtClean="0"/>
              <a:t>Galéria </a:t>
            </a:r>
            <a:r>
              <a:rPr lang="hu-HU" sz="2400" dirty="0"/>
              <a:t>Budapest</a:t>
            </a:r>
          </a:p>
        </p:txBody>
      </p:sp>
      <p:pic>
        <p:nvPicPr>
          <p:cNvPr id="26626" name="Picture 2" descr="https://www.hung-art.hu/kep/m/madarasz/muvek/zrinyi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446916" y="0"/>
            <a:ext cx="5697084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0" y="980728"/>
            <a:ext cx="3635896" cy="2251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 smtClean="0"/>
              <a:t> MADARÁSZ Viktor</a:t>
            </a:r>
          </a:p>
          <a:p>
            <a:pPr algn="ctr">
              <a:lnSpc>
                <a:spcPts val="2400"/>
              </a:lnSpc>
            </a:pPr>
            <a:r>
              <a:rPr lang="hu-HU" sz="2400" b="1" dirty="0" smtClean="0"/>
              <a:t>Önarckép</a:t>
            </a:r>
            <a:r>
              <a:rPr lang="hu-HU" sz="2400" dirty="0" smtClean="0"/>
              <a:t/>
            </a:r>
            <a:br>
              <a:rPr lang="hu-HU" sz="2400" dirty="0" smtClean="0"/>
            </a:br>
            <a:r>
              <a:rPr lang="hu-HU" sz="2400" dirty="0"/>
              <a:t>1863</a:t>
            </a:r>
            <a:r>
              <a:rPr lang="hu-HU" sz="2400" dirty="0" smtClean="0"/>
              <a:t/>
            </a:r>
            <a:br>
              <a:rPr lang="hu-HU" sz="2400" dirty="0" smtClean="0"/>
            </a:br>
            <a:r>
              <a:rPr lang="hu-HU" sz="2400" dirty="0"/>
              <a:t>Olaj, </a:t>
            </a:r>
            <a:r>
              <a:rPr lang="hu-HU" sz="2400" dirty="0" smtClean="0"/>
              <a:t>vászon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 </a:t>
            </a:r>
            <a:r>
              <a:rPr lang="hu-HU" sz="2400" dirty="0"/>
              <a:t>73 x 60 cm</a:t>
            </a:r>
            <a:r>
              <a:rPr lang="hu-HU" sz="2400" dirty="0" smtClean="0"/>
              <a:t/>
            </a:r>
            <a:br>
              <a:rPr lang="hu-HU" sz="2400" dirty="0" smtClean="0"/>
            </a:br>
            <a:r>
              <a:rPr lang="hu-HU" sz="2400" dirty="0"/>
              <a:t>Magyar Nemzeti </a:t>
            </a:r>
            <a:r>
              <a:rPr lang="hu-HU" sz="2400" dirty="0" smtClean="0"/>
              <a:t>Galéria </a:t>
            </a:r>
            <a:r>
              <a:rPr lang="hu-HU" sz="2400" dirty="0"/>
              <a:t>Budapest</a:t>
            </a:r>
          </a:p>
        </p:txBody>
      </p:sp>
      <p:pic>
        <p:nvPicPr>
          <p:cNvPr id="6146" name="Picture 2" descr="https://www.hung-art.hu/kep/m/madarasz/muvek/onarckep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635896" y="0"/>
            <a:ext cx="5508104" cy="68583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upload.wikimedia.org/wikipedia/commons/thumb/6/68/Madar%C3%A1sz_thierry_amad%C3%A9.jpg/778px-Madar%C3%A1sz_thierry_amad%C3%A9.jpg?uselang=fr"/>
          <p:cNvPicPr>
            <a:picLocks noChangeAspect="1" noChangeArrowheads="1"/>
          </p:cNvPicPr>
          <p:nvPr/>
        </p:nvPicPr>
        <p:blipFill>
          <a:blip r:embed="rId2" cstate="email">
            <a:lum bright="10000" contrast="10000"/>
          </a:blip>
          <a:srcRect/>
          <a:stretch>
            <a:fillRect/>
          </a:stretch>
        </p:blipFill>
        <p:spPr bwMode="auto">
          <a:xfrm>
            <a:off x="3933529" y="0"/>
            <a:ext cx="5210472" cy="6858000"/>
          </a:xfrm>
          <a:prstGeom prst="rect">
            <a:avLst/>
          </a:prstGeom>
          <a:noFill/>
        </p:spPr>
      </p:pic>
      <p:sp>
        <p:nvSpPr>
          <p:cNvPr id="3" name="Téglalap 2"/>
          <p:cNvSpPr/>
          <p:nvPr/>
        </p:nvSpPr>
        <p:spPr>
          <a:xfrm>
            <a:off x="0" y="1284447"/>
            <a:ext cx="3923928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 smtClean="0"/>
              <a:t>MADARÁSZ Viktor </a:t>
            </a:r>
          </a:p>
          <a:p>
            <a:pPr algn="ctr">
              <a:lnSpc>
                <a:spcPts val="2400"/>
              </a:lnSpc>
            </a:pPr>
            <a:r>
              <a:rPr lang="hu-HU" sz="2400" b="1" dirty="0" err="1" smtClean="0"/>
              <a:t>Thierry</a:t>
            </a:r>
            <a:r>
              <a:rPr lang="hu-HU" sz="2400" b="1" dirty="0" smtClean="0"/>
              <a:t> </a:t>
            </a:r>
            <a:r>
              <a:rPr lang="hu-HU" sz="2400" b="1" dirty="0" err="1" smtClean="0"/>
              <a:t>Amédée</a:t>
            </a:r>
            <a:r>
              <a:rPr lang="hu-HU" sz="2400" b="1" dirty="0" smtClean="0"/>
              <a:t> portréja  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1865  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Olaj, vászon 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 130 x 98 cm 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 Magyar Nemzeti Galéria</a:t>
            </a:r>
          </a:p>
          <a:p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0" y="836712"/>
            <a:ext cx="363589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 smtClean="0"/>
              <a:t> MADARÁSZ Viktor</a:t>
            </a:r>
            <a:endParaRPr lang="hu-HU" sz="2400" b="1" dirty="0" smtClean="0"/>
          </a:p>
          <a:p>
            <a:pPr algn="ctr">
              <a:lnSpc>
                <a:spcPts val="2400"/>
              </a:lnSpc>
            </a:pPr>
            <a:r>
              <a:rPr lang="hu-HU" sz="2400" b="1" dirty="0" smtClean="0"/>
              <a:t> A művész első feleségének arcképe 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1871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 Olaj, vászon</a:t>
            </a:r>
          </a:p>
          <a:p>
            <a:pPr algn="ctr">
              <a:lnSpc>
                <a:spcPts val="2400"/>
              </a:lnSpc>
            </a:pPr>
            <a:r>
              <a:rPr lang="de-DE" sz="2400" dirty="0"/>
              <a:t> 61 </a:t>
            </a:r>
            <a:r>
              <a:rPr lang="hu-HU" sz="2400" dirty="0" smtClean="0"/>
              <a:t>x</a:t>
            </a:r>
            <a:r>
              <a:rPr lang="de-DE" sz="2400" dirty="0" smtClean="0"/>
              <a:t> 50.5 </a:t>
            </a:r>
            <a:r>
              <a:rPr lang="de-DE" sz="2400" dirty="0"/>
              <a:t>cm </a:t>
            </a:r>
            <a:endParaRPr lang="hu-HU" sz="2400" dirty="0" smtClean="0"/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Magyar Nemzeti Galéria Budapest</a:t>
            </a:r>
            <a:endParaRPr lang="hu-HU" sz="2400" dirty="0"/>
          </a:p>
        </p:txBody>
      </p:sp>
      <p:pic>
        <p:nvPicPr>
          <p:cNvPr id="4098" name="Picture 2" descr="File:Madarász Portrait of Artist's Wife 187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767329" y="0"/>
            <a:ext cx="5376671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 descr="http://www.rakospalotaimuzeum.hu/images/galeria/madarasz_kiallitas_2017/IMG_4240a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63888" y="188639"/>
            <a:ext cx="5580112" cy="6737061"/>
          </a:xfrm>
          <a:prstGeom prst="rect">
            <a:avLst/>
          </a:prstGeom>
          <a:noFill/>
        </p:spPr>
      </p:pic>
      <p:sp>
        <p:nvSpPr>
          <p:cNvPr id="3" name="Téglalap 2"/>
          <p:cNvSpPr/>
          <p:nvPr/>
        </p:nvSpPr>
        <p:spPr>
          <a:xfrm>
            <a:off x="0" y="1124744"/>
            <a:ext cx="3563888" cy="19229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 smtClean="0"/>
              <a:t> MADARÁSZ Vikto</a:t>
            </a:r>
            <a:r>
              <a:rPr lang="hu-HU" sz="2400" b="1" dirty="0" smtClean="0"/>
              <a:t>r </a:t>
            </a:r>
          </a:p>
          <a:p>
            <a:pPr algn="ctr">
              <a:lnSpc>
                <a:spcPts val="2400"/>
              </a:lnSpc>
            </a:pPr>
            <a:r>
              <a:rPr lang="hu-HU" sz="2400" b="1" dirty="0" smtClean="0"/>
              <a:t> Madarász </a:t>
            </a:r>
            <a:r>
              <a:rPr lang="hu-HU" sz="2400" b="1" dirty="0" err="1" smtClean="0"/>
              <a:t>Adeline</a:t>
            </a:r>
            <a:r>
              <a:rPr lang="hu-HU" sz="2400" b="1" dirty="0" smtClean="0"/>
              <a:t> 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 1872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 Olaj, papírlemez </a:t>
            </a:r>
          </a:p>
          <a:p>
            <a:pPr algn="ctr">
              <a:lnSpc>
                <a:spcPts val="2400"/>
              </a:lnSpc>
            </a:pPr>
            <a:r>
              <a:rPr lang="hu-HU" sz="2400" b="1" dirty="0" smtClean="0"/>
              <a:t> </a:t>
            </a:r>
            <a:r>
              <a:rPr lang="hu-HU" sz="2400" dirty="0" smtClean="0"/>
              <a:t>A Rákospalotai Múzeum Madarász-hagyatéka</a:t>
            </a:r>
            <a:endParaRPr lang="hu-H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0" y="764704"/>
            <a:ext cx="4283968" cy="2251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 smtClean="0"/>
              <a:t> MADARÁSZ Viktor  </a:t>
            </a:r>
          </a:p>
          <a:p>
            <a:pPr algn="ctr">
              <a:lnSpc>
                <a:spcPts val="2400"/>
              </a:lnSpc>
            </a:pPr>
            <a:r>
              <a:rPr lang="hu-HU" sz="2400" b="1" dirty="0" smtClean="0"/>
              <a:t>A </a:t>
            </a:r>
            <a:r>
              <a:rPr lang="hu-HU" sz="2400" b="1" dirty="0"/>
              <a:t>bujdosó álma (Thököly álma)</a:t>
            </a:r>
            <a:r>
              <a:rPr lang="hu-HU" sz="2400" dirty="0" smtClean="0"/>
              <a:t/>
            </a:r>
            <a:br>
              <a:rPr lang="hu-HU" sz="2400" dirty="0" smtClean="0"/>
            </a:br>
            <a:r>
              <a:rPr lang="hu-HU" sz="2400" dirty="0"/>
              <a:t>1856</a:t>
            </a:r>
            <a:r>
              <a:rPr lang="hu-HU" sz="2400" dirty="0" smtClean="0"/>
              <a:t/>
            </a:r>
            <a:br>
              <a:rPr lang="hu-HU" sz="2400" dirty="0" smtClean="0"/>
            </a:br>
            <a:r>
              <a:rPr lang="hu-HU" sz="2400" dirty="0"/>
              <a:t>Olaj, </a:t>
            </a:r>
            <a:r>
              <a:rPr lang="hu-HU" sz="2400" dirty="0" smtClean="0"/>
              <a:t>vászon 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252,5 </a:t>
            </a:r>
            <a:r>
              <a:rPr lang="hu-HU" sz="2400" dirty="0"/>
              <a:t>x 189,5 cm</a:t>
            </a:r>
            <a:r>
              <a:rPr lang="hu-HU" sz="2400" dirty="0" smtClean="0"/>
              <a:t/>
            </a:r>
            <a:br>
              <a:rPr lang="hu-HU" sz="2400" dirty="0" smtClean="0"/>
            </a:br>
            <a:r>
              <a:rPr lang="hu-HU" sz="2400" dirty="0"/>
              <a:t>Magyar Nemzeti </a:t>
            </a:r>
            <a:r>
              <a:rPr lang="hu-HU" sz="2400" dirty="0" smtClean="0"/>
              <a:t>Galéria Budapest</a:t>
            </a:r>
            <a:endParaRPr lang="hu-HU" sz="2400" dirty="0"/>
          </a:p>
        </p:txBody>
      </p:sp>
      <p:pic>
        <p:nvPicPr>
          <p:cNvPr id="16386" name="Picture 2" descr="File:Madarász, Viktor - The Dream of an Exile (Thököly's Dream, 1856).jpg -  Wikimedia Commons"/>
          <p:cNvPicPr>
            <a:picLocks noChangeAspect="1" noChangeArrowheads="1"/>
          </p:cNvPicPr>
          <p:nvPr/>
        </p:nvPicPr>
        <p:blipFill>
          <a:blip r:embed="rId2" cstate="email">
            <a:lum contrast="10000"/>
          </a:blip>
          <a:srcRect/>
          <a:stretch>
            <a:fillRect/>
          </a:stretch>
        </p:blipFill>
        <p:spPr bwMode="auto">
          <a:xfrm>
            <a:off x="4270974" y="0"/>
            <a:ext cx="4873026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338" name="Picture 2" descr="Fájl: Madarász Eötvös József 1874.jpg"/>
          <p:cNvPicPr>
            <a:picLocks noChangeAspect="1" noChangeArrowheads="1"/>
          </p:cNvPicPr>
          <p:nvPr/>
        </p:nvPicPr>
        <p:blipFill>
          <a:blip r:embed="rId2" cstate="email">
            <a:lum contrast="10000"/>
          </a:blip>
          <a:srcRect/>
          <a:stretch>
            <a:fillRect/>
          </a:stretch>
        </p:blipFill>
        <p:spPr bwMode="auto">
          <a:xfrm>
            <a:off x="3989070" y="0"/>
            <a:ext cx="5154930" cy="6858000"/>
          </a:xfrm>
          <a:prstGeom prst="rect">
            <a:avLst/>
          </a:prstGeom>
          <a:noFill/>
        </p:spPr>
      </p:pic>
      <p:sp>
        <p:nvSpPr>
          <p:cNvPr id="4" name="Téglalap 3"/>
          <p:cNvSpPr/>
          <p:nvPr/>
        </p:nvSpPr>
        <p:spPr>
          <a:xfrm>
            <a:off x="0" y="332656"/>
            <a:ext cx="399593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 smtClean="0"/>
              <a:t>MADARÁSZ VIKTOR</a:t>
            </a:r>
          </a:p>
          <a:p>
            <a:pPr algn="ctr">
              <a:lnSpc>
                <a:spcPts val="2400"/>
              </a:lnSpc>
            </a:pPr>
            <a:r>
              <a:rPr lang="hu-HU" sz="2400" b="1" dirty="0" smtClean="0"/>
              <a:t>EÖTVÖS JÓZSEF BÁRÓ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 1874 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olaj, vászon 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253 x190 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Magyar Nemzeti Múzeum Történelmi képgaléria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https://73c230e4-a-62cb3a1a-s-sites.googlegroups.com/site/magyarfestokmadaraszviktor/home/madarasz-viktor/kepek-galeria/Madar%C3%A1sz%20Viktor%20-%20A%20m%C5%B1v%C3%A9sz%20feles%C3%A9g%C3%A9nek%20arck%C3%A9pe.jpg?attachauth=ANoY7crT4cUEP6HolXU78lC6OstaTvi1jfvo4KKQUBzTgl5NQfkqZYXqB9YQnLPlNAYlzavnFkkCqcGrjFymcF3xYtMrqJ9HGuBaduwd1LF2NCIo_F0O7nRVXavPkAfN3Dtsv05Gl0UoNfVSdi9Gr3xSo7FqOZ4fW9JIXpsonUXaYm2qXiZKIj7b8ypPT-DzzQmrGJN876Kln0DYYZEqZU-Nb81sOvsIJWWs7egHtAiNDg7dxAypaJ3iUFNhJgq7Tmg_JJ5i6ZblCwq3_78kDbe-xBooDDF5nYoiLawQR9rETGfzxGWln_W_7bACz_Lahq7ACR_Q9engZBaHyr2nxVhprZhMOoKgPUWAyMSZcv9JCKD01kMEPrwDWQQWXHKmcjOUPnqVfjO6&amp;attredirects=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819467" y="0"/>
            <a:ext cx="5324533" cy="6858000"/>
          </a:xfrm>
          <a:prstGeom prst="rect">
            <a:avLst/>
          </a:prstGeom>
          <a:noFill/>
        </p:spPr>
      </p:pic>
      <p:sp>
        <p:nvSpPr>
          <p:cNvPr id="3" name="Téglalap 2"/>
          <p:cNvSpPr/>
          <p:nvPr/>
        </p:nvSpPr>
        <p:spPr>
          <a:xfrm>
            <a:off x="0" y="1052736"/>
            <a:ext cx="3779911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dirty="0" smtClean="0"/>
              <a:t> </a:t>
            </a:r>
            <a:r>
              <a:rPr lang="hu-HU" sz="2400" b="1" u="sng" dirty="0" smtClean="0"/>
              <a:t> MADARÁSZ Viktor</a:t>
            </a:r>
          </a:p>
          <a:p>
            <a:pPr algn="ctr">
              <a:lnSpc>
                <a:spcPts val="2400"/>
              </a:lnSpc>
            </a:pPr>
            <a:r>
              <a:rPr lang="hu-HU" sz="2400" b="1" dirty="0" smtClean="0"/>
              <a:t>A művész feleségének arcképe</a:t>
            </a:r>
            <a:r>
              <a:rPr lang="hu-HU" sz="2400" dirty="0" smtClean="0"/>
              <a:t>  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A Rákospalotai Múzeum Madarász-hagyatéka</a:t>
            </a:r>
            <a:endParaRPr lang="hu-H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https://mng.hu/app/uploads/2018/12/8080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63889" y="-1"/>
            <a:ext cx="5580112" cy="7019009"/>
          </a:xfrm>
          <a:prstGeom prst="rect">
            <a:avLst/>
          </a:prstGeom>
          <a:noFill/>
        </p:spPr>
      </p:pic>
      <p:sp>
        <p:nvSpPr>
          <p:cNvPr id="3" name="Téglalap 2"/>
          <p:cNvSpPr/>
          <p:nvPr/>
        </p:nvSpPr>
        <p:spPr>
          <a:xfrm>
            <a:off x="0" y="764704"/>
            <a:ext cx="3563888" cy="2251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 smtClean="0"/>
              <a:t>MADARÁSZ Viktor</a:t>
            </a:r>
            <a:r>
              <a:rPr lang="hu-HU" sz="2400" b="1" dirty="0" smtClean="0"/>
              <a:t/>
            </a:r>
            <a:br>
              <a:rPr lang="hu-HU" sz="2400" b="1" dirty="0" smtClean="0"/>
            </a:br>
            <a:r>
              <a:rPr lang="hu-HU" sz="2400" b="1" dirty="0" smtClean="0"/>
              <a:t>Izsó Miklós képmása </a:t>
            </a:r>
            <a:r>
              <a:rPr lang="hu-HU" sz="2400" dirty="0" smtClean="0"/>
              <a:t/>
            </a:r>
            <a:br>
              <a:rPr lang="hu-HU" sz="2400" dirty="0" smtClean="0"/>
            </a:br>
            <a:r>
              <a:rPr lang="hu-HU" sz="2400" dirty="0" smtClean="0"/>
              <a:t>1873 körül</a:t>
            </a:r>
            <a:br>
              <a:rPr lang="hu-HU" sz="2400" dirty="0" smtClean="0"/>
            </a:br>
            <a:r>
              <a:rPr lang="hu-HU" sz="2400" dirty="0" smtClean="0"/>
              <a:t>Olaj, vászon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78,5 × 62,5 cm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 Magyar Nemzeti Galéria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Budapest</a:t>
            </a:r>
            <a:endParaRPr lang="hu-H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Madarász Viktor - Kossuth Lajos portréja 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189095" y="0"/>
            <a:ext cx="4954905" cy="6858000"/>
          </a:xfrm>
          <a:prstGeom prst="rect">
            <a:avLst/>
          </a:prstGeom>
          <a:noFill/>
        </p:spPr>
      </p:pic>
      <p:sp>
        <p:nvSpPr>
          <p:cNvPr id="3" name="Téglalap 2"/>
          <p:cNvSpPr/>
          <p:nvPr/>
        </p:nvSpPr>
        <p:spPr>
          <a:xfrm>
            <a:off x="0" y="764704"/>
            <a:ext cx="4211960" cy="22307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 smtClean="0"/>
              <a:t>MADARÁSZ Viktor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 K</a:t>
            </a:r>
            <a:r>
              <a:rPr lang="hu-HU" sz="2400" b="1" dirty="0" smtClean="0"/>
              <a:t>ossuth Lajos portréja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1894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Olaj, vászon</a:t>
            </a:r>
            <a:r>
              <a:rPr lang="fr-FR" sz="2400" dirty="0" smtClean="0"/>
              <a:t> </a:t>
            </a:r>
            <a:endParaRPr lang="hu-HU" sz="2400" dirty="0" smtClean="0"/>
          </a:p>
          <a:p>
            <a:pPr algn="ctr">
              <a:lnSpc>
                <a:spcPts val="2400"/>
              </a:lnSpc>
            </a:pPr>
            <a:r>
              <a:rPr lang="fr-FR" sz="2400" dirty="0" smtClean="0"/>
              <a:t> 63,0 </a:t>
            </a:r>
            <a:r>
              <a:rPr lang="hu-HU" sz="2400" dirty="0" smtClean="0"/>
              <a:t>x</a:t>
            </a:r>
            <a:r>
              <a:rPr lang="fr-FR" sz="2400" dirty="0" smtClean="0"/>
              <a:t> 49,6 cm</a:t>
            </a:r>
            <a:endParaRPr lang="hu-HU" sz="2400" dirty="0" smtClean="0"/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 Pozsonyi Városi Galéria </a:t>
            </a:r>
            <a:r>
              <a:rPr lang="hu-HU" dirty="0" smtClean="0"/>
              <a:t/>
            </a:r>
            <a:br>
              <a:rPr lang="hu-HU" dirty="0" smtClean="0"/>
            </a:b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0" y="620688"/>
            <a:ext cx="3779912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 smtClean="0"/>
              <a:t>MADARÁSZ Viktor  </a:t>
            </a:r>
          </a:p>
          <a:p>
            <a:pPr algn="ctr">
              <a:lnSpc>
                <a:spcPts val="2400"/>
              </a:lnSpc>
            </a:pPr>
            <a:r>
              <a:rPr lang="hu-HU" sz="2400" b="1" dirty="0" smtClean="0"/>
              <a:t>Madarász Pali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 1897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A Rákospalotai Múzeum Madarász-hagyatéka</a:t>
            </a:r>
          </a:p>
          <a:p>
            <a:endParaRPr lang="hu-HU" dirty="0" smtClean="0"/>
          </a:p>
          <a:p>
            <a:endParaRPr lang="hu-HU" b="1" dirty="0"/>
          </a:p>
        </p:txBody>
      </p:sp>
      <p:pic>
        <p:nvPicPr>
          <p:cNvPr id="6146" name="Picture 2" descr="http://www.rakospalotaimuzeum.hu/images/galeria/madarasz_kiallitas_2017/IMG_4222aa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793156" y="0"/>
            <a:ext cx="5350844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0" y="980728"/>
            <a:ext cx="356388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 smtClean="0"/>
              <a:t>MADARÁSZ Viktor</a:t>
            </a:r>
            <a:r>
              <a:rPr lang="hu-HU" sz="2400" dirty="0" smtClean="0"/>
              <a:t/>
            </a:r>
            <a:br>
              <a:rPr lang="hu-HU" sz="2400" dirty="0" smtClean="0"/>
            </a:br>
            <a:r>
              <a:rPr lang="hu-HU" sz="2400" b="1" dirty="0" smtClean="0"/>
              <a:t>Női portré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69.5 x 56.5 cm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olaj, vászon 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A Rákospalotai Múzeum Madarász-hagyatéka</a:t>
            </a:r>
          </a:p>
          <a:p>
            <a:pPr algn="ctr">
              <a:lnSpc>
                <a:spcPts val="2400"/>
              </a:lnSpc>
            </a:pPr>
            <a:endParaRPr lang="hu-HU" sz="2400" dirty="0" smtClean="0"/>
          </a:p>
        </p:txBody>
      </p:sp>
      <p:pic>
        <p:nvPicPr>
          <p:cNvPr id="54274" name="Picture 2" descr="https://73c230e4-a-62cb3a1a-s-sites.googlegroups.com/site/magyarfestokmadaraszviktor/home/madarasz-viktor/kepek-galeria/N%C5%91i%20portr%C3%A9.jpg?attachauth=ANoY7cqGMJU2q6cU_2olDY45Bj70mQ0yOGhcij-RBxjAlBJzr6Wrw44_tyxmPzX9bBRnsqbMYknGBRDKSwOYeFvDpuqANPoeWjcx-RACafj4MxMLnbJ_VT87r45M8va7AwYsrMZM6_t6K9qyF1aOc3i8T6yMNacB10SThFZ3GmyX-vMwHB81rE60k8vUhy2D_ezwoMLfEpvVNyIz8zi0qUqv8mGrNMt053KkY6mZFkfkVr2yqiOMvhpv4-BFhhO0qBcceR4PvOG5lZiKwexuE67VDzJaVgf9eG7J_wC21l1lioem7CWKD88%3D&amp;attredirects=0"/>
          <p:cNvPicPr>
            <a:picLocks noChangeAspect="1" noChangeArrowheads="1"/>
          </p:cNvPicPr>
          <p:nvPr/>
        </p:nvPicPr>
        <p:blipFill>
          <a:blip r:embed="rId2" cstate="email">
            <a:lum contrast="20000"/>
          </a:blip>
          <a:srcRect/>
          <a:stretch>
            <a:fillRect/>
          </a:stretch>
        </p:blipFill>
        <p:spPr bwMode="auto">
          <a:xfrm>
            <a:off x="3563888" y="0"/>
            <a:ext cx="5580112" cy="68970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0" y="548680"/>
            <a:ext cx="4067944" cy="16355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 smtClean="0"/>
              <a:t>MADARÁSZ  Viktor  </a:t>
            </a:r>
          </a:p>
          <a:p>
            <a:pPr algn="ctr">
              <a:lnSpc>
                <a:spcPts val="2400"/>
              </a:lnSpc>
            </a:pPr>
            <a:r>
              <a:rPr lang="hu-HU" sz="2400" b="1" dirty="0" smtClean="0"/>
              <a:t>Önarckép</a:t>
            </a:r>
          </a:p>
          <a:p>
            <a:pPr algn="ctr">
              <a:lnSpc>
                <a:spcPts val="2400"/>
              </a:lnSpc>
            </a:pPr>
            <a:r>
              <a:rPr lang="fr-FR" sz="2400" dirty="0"/>
              <a:t> </a:t>
            </a:r>
            <a:r>
              <a:rPr lang="hu-HU" sz="2400" dirty="0" smtClean="0"/>
              <a:t>Olaj</a:t>
            </a:r>
            <a:r>
              <a:rPr lang="hu-HU" sz="2400" dirty="0"/>
              <a:t> , vászon</a:t>
            </a:r>
            <a:r>
              <a:rPr lang="fr-FR" sz="2400" dirty="0" smtClean="0"/>
              <a:t> </a:t>
            </a:r>
            <a:endParaRPr lang="hu-HU" sz="2400" dirty="0" smtClean="0"/>
          </a:p>
          <a:p>
            <a:pPr algn="ctr">
              <a:lnSpc>
                <a:spcPts val="2400"/>
              </a:lnSpc>
            </a:pPr>
            <a:r>
              <a:rPr lang="fr-FR" sz="2400" dirty="0" smtClean="0"/>
              <a:t>61,0 </a:t>
            </a:r>
            <a:r>
              <a:rPr lang="hu-HU" sz="2400" dirty="0" smtClean="0"/>
              <a:t>x </a:t>
            </a:r>
            <a:r>
              <a:rPr lang="fr-FR" sz="2400" dirty="0" smtClean="0"/>
              <a:t>45,0 cm</a:t>
            </a:r>
            <a:r>
              <a:rPr lang="hu-HU" sz="2400" dirty="0"/>
              <a:t> Magángyűjtemény</a:t>
            </a:r>
          </a:p>
        </p:txBody>
      </p:sp>
      <p:sp>
        <p:nvSpPr>
          <p:cNvPr id="3074" name="AutoShape 2" descr="Free Images - SnappyGoat.com- bestof:Viktor Lisitsky 1964b.jpg Viktor  Lisitsky at the 1964 Olympics http //www gettyimages co uk/search/2/image  phrase Viktor 20gymnastics 20asahi family editoria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3076" name="AutoShape 4" descr="Free Images - SnappyGoat.com- bestof:Viktor Lisitsky 1964b.jpg Viktor  Lisitsky at the 1964 Olympics http //www gettyimages co uk/search/2/image  phrase Viktor 20gymnastics 20asahi family editoria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3078" name="AutoShape 6" descr="Free Images - SnappyGoat.com- bestof:Viktor Lisitsky 1964b.jpg Viktor  Lisitsky at the 1964 Olympics http //www gettyimages co uk/search/2/image  phrase Viktor 20gymnastics 20asahi family editoria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3080" name="Picture 8" descr="Free Images - SnappyGoat.com- bestof:Viktor Lisitsky 1964b.jpg Viktor  Lisitsky at the 1964 Olympics http //www gettyimages co uk/search/2/image  phrase Viktor 20gymnastics 20asahi family editorial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067474" y="0"/>
            <a:ext cx="5076527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7" name="Picture 3" descr="Női portré by Viktor Madarász on artnet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70052" y="0"/>
            <a:ext cx="5573948" cy="6858000"/>
          </a:xfrm>
          <a:prstGeom prst="rect">
            <a:avLst/>
          </a:prstGeom>
          <a:noFill/>
        </p:spPr>
      </p:pic>
      <p:sp>
        <p:nvSpPr>
          <p:cNvPr id="8" name="Téglalap 7"/>
          <p:cNvSpPr/>
          <p:nvPr/>
        </p:nvSpPr>
        <p:spPr>
          <a:xfrm>
            <a:off x="0" y="332656"/>
            <a:ext cx="3563888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</a:pPr>
            <a:endParaRPr lang="hu-HU" sz="2400" dirty="0" smtClean="0">
              <a:solidFill>
                <a:srgbClr val="333333"/>
              </a:solidFill>
              <a:latin typeface="HelveticaNeue"/>
              <a:cs typeface="Arial" pitchFamily="34" charset="0"/>
            </a:endParaRPr>
          </a:p>
          <a:p>
            <a:pPr lvl="1" indent="-457200" algn="ctr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</a:pPr>
            <a:r>
              <a:rPr lang="hu-HU" sz="2400" b="1" u="sng" dirty="0" smtClean="0"/>
              <a:t> MADARÁSZ Viktor </a:t>
            </a:r>
          </a:p>
          <a:p>
            <a:pPr lvl="1" indent="-457200" algn="ctr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</a:pPr>
            <a:r>
              <a:rPr lang="hu-HU" sz="2400" b="1" dirty="0" smtClean="0">
                <a:solidFill>
                  <a:srgbClr val="333333"/>
                </a:solidFill>
                <a:latin typeface="HelveticaNeueIt"/>
                <a:cs typeface="Arial" pitchFamily="34" charset="0"/>
              </a:rPr>
              <a:t>Női portré</a:t>
            </a:r>
            <a:endParaRPr lang="hu-HU" sz="2400" b="1" dirty="0" smtClean="0">
              <a:solidFill>
                <a:srgbClr val="333333"/>
              </a:solidFill>
              <a:latin typeface="HelveticaNeue"/>
              <a:cs typeface="Arial" pitchFamily="34" charset="0"/>
            </a:endParaRPr>
          </a:p>
          <a:p>
            <a:pPr lvl="1" indent="-457200" algn="ctr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</a:pPr>
            <a:r>
              <a:rPr lang="hu-HU" sz="2400" dirty="0" smtClean="0">
                <a:solidFill>
                  <a:srgbClr val="333333"/>
                </a:solidFill>
                <a:latin typeface="HelveticaNeue"/>
                <a:cs typeface="Arial" pitchFamily="34" charset="0"/>
              </a:rPr>
              <a:t>1904</a:t>
            </a:r>
          </a:p>
          <a:p>
            <a:pPr lvl="1" indent="-457200" algn="ctr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</a:pPr>
            <a:r>
              <a:rPr lang="hu-HU" sz="2400" dirty="0" smtClean="0">
                <a:solidFill>
                  <a:srgbClr val="333333"/>
                </a:solidFill>
                <a:latin typeface="HelveticaNeue"/>
                <a:cs typeface="Arial" pitchFamily="34" charset="0"/>
              </a:rPr>
              <a:t>Olaj, vászon</a:t>
            </a:r>
          </a:p>
          <a:p>
            <a:pPr lvl="1" indent="-457200" algn="ctr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</a:pPr>
            <a:r>
              <a:rPr lang="hu-HU" sz="2400" dirty="0" smtClean="0">
                <a:solidFill>
                  <a:srgbClr val="333333"/>
                </a:solidFill>
                <a:latin typeface="HelveticaNeue"/>
                <a:cs typeface="Arial" pitchFamily="34" charset="0"/>
              </a:rPr>
              <a:t>57.7 x 47.5 cm</a:t>
            </a:r>
          </a:p>
          <a:p>
            <a:pPr lvl="1" indent="-457200" algn="ctr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</a:pPr>
            <a:r>
              <a:rPr lang="hu-HU" sz="2400" dirty="0" smtClean="0"/>
              <a:t> A Rákospalotai Múzeum  </a:t>
            </a:r>
          </a:p>
          <a:p>
            <a:pPr lvl="1" indent="-457200" algn="ctr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</a:pPr>
            <a:r>
              <a:rPr lang="hu-HU" sz="2400" dirty="0" smtClean="0"/>
              <a:t>Madarász-hagyatéka 	</a:t>
            </a:r>
          </a:p>
          <a:p>
            <a:pPr lvl="1" indent="-457200" algn="ctr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</a:pPr>
            <a:endParaRPr lang="hu-HU" sz="2400" dirty="0" smtClean="0">
              <a:solidFill>
                <a:srgbClr val="333333"/>
              </a:solidFill>
              <a:latin typeface="HelveticaNeue"/>
              <a:cs typeface="Arial" pitchFamily="34" charset="0"/>
            </a:endParaRPr>
          </a:p>
          <a:p>
            <a:pPr lvl="1" indent="-457200" algn="ctr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</a:pPr>
            <a:r>
              <a:rPr lang="hu-HU" sz="2400" dirty="0" smtClean="0">
                <a:solidFill>
                  <a:srgbClr val="333333"/>
                </a:solidFill>
                <a:latin typeface="HelveticaNeue"/>
                <a:cs typeface="Arial" pitchFamily="34" charset="0"/>
              </a:rPr>
              <a:t> </a:t>
            </a:r>
          </a:p>
          <a:p>
            <a:pPr lvl="1" indent="-457200" algn="ctr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</a:pPr>
            <a:endParaRPr lang="hu-HU" sz="2400" dirty="0" smtClean="0">
              <a:solidFill>
                <a:srgbClr val="333333"/>
              </a:solidFill>
              <a:latin typeface="HelveticaNeue"/>
              <a:cs typeface="Arial" pitchFamily="34" charset="0"/>
            </a:endParaRPr>
          </a:p>
          <a:p>
            <a:pPr lvl="1" indent="-457200" algn="ctr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</a:pPr>
            <a:endParaRPr lang="hu-HU" sz="2400" dirty="0" smtClean="0">
              <a:solidFill>
                <a:srgbClr val="333333"/>
              </a:solidFill>
              <a:latin typeface="HelveticaNeue"/>
              <a:cs typeface="Arial" pitchFamily="34" charset="0"/>
            </a:endParaRPr>
          </a:p>
          <a:p>
            <a:pPr lvl="1" indent="-457200" algn="ctr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</a:pPr>
            <a:r>
              <a:rPr lang="hu-HU" sz="2400" dirty="0" smtClean="0">
                <a:solidFill>
                  <a:srgbClr val="333333"/>
                </a:solidFill>
                <a:latin typeface="HelveticaNeue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/>
          <p:cNvSpPr/>
          <p:nvPr/>
        </p:nvSpPr>
        <p:spPr>
          <a:xfrm>
            <a:off x="1" y="620688"/>
            <a:ext cx="3491880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 smtClean="0"/>
              <a:t>MADARÁSZ Viktor </a:t>
            </a:r>
          </a:p>
          <a:p>
            <a:pPr algn="ctr">
              <a:lnSpc>
                <a:spcPts val="2400"/>
              </a:lnSpc>
            </a:pPr>
            <a:r>
              <a:rPr lang="hu-HU" sz="2400" b="1" dirty="0" smtClean="0"/>
              <a:t> </a:t>
            </a:r>
            <a:r>
              <a:rPr lang="hu-HU" sz="2400" b="1" dirty="0" err="1" smtClean="0"/>
              <a:t>Adeline</a:t>
            </a:r>
            <a:endParaRPr lang="hu-HU" sz="2400" b="1" dirty="0" smtClean="0"/>
          </a:p>
          <a:p>
            <a:pPr algn="ctr">
              <a:lnSpc>
                <a:spcPts val="2400"/>
              </a:lnSpc>
            </a:pPr>
            <a:r>
              <a:rPr lang="hu-HU" sz="2400" b="1" dirty="0" smtClean="0"/>
              <a:t> </a:t>
            </a:r>
            <a:r>
              <a:rPr lang="hu-HU" sz="2400" dirty="0" smtClean="0"/>
              <a:t>1905 körül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 Olaj, vászon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 45 x 36 </a:t>
            </a:r>
            <a:r>
              <a:rPr lang="hu-HU" sz="2400" dirty="0" err="1" smtClean="0"/>
              <a:t>cmA</a:t>
            </a:r>
            <a:r>
              <a:rPr lang="hu-HU" sz="2400" dirty="0" smtClean="0"/>
              <a:t> Rákospalotai Múzeum Madarász-hagyatéka</a:t>
            </a:r>
          </a:p>
          <a:p>
            <a:pPr algn="ctr">
              <a:lnSpc>
                <a:spcPts val="2400"/>
              </a:lnSpc>
            </a:pPr>
            <a:endParaRPr lang="hu-HU" sz="2400" dirty="0" smtClean="0"/>
          </a:p>
          <a:p>
            <a:endParaRPr lang="hu-HU" dirty="0"/>
          </a:p>
        </p:txBody>
      </p:sp>
      <p:pic>
        <p:nvPicPr>
          <p:cNvPr id="4098" name="Picture 2" descr="http://www.rakospalotaimuzeum.hu/images/galeria/madarasz_kiallitas_2017/IMG_4215-00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429000" y="0"/>
            <a:ext cx="5715000" cy="68103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https://www.mutargy.com/uploaded_auction_products/full_size/91/5001317529_16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679032" y="0"/>
            <a:ext cx="5464968" cy="6858000"/>
          </a:xfrm>
          <a:prstGeom prst="rect">
            <a:avLst/>
          </a:prstGeom>
          <a:noFill/>
        </p:spPr>
      </p:pic>
      <p:sp>
        <p:nvSpPr>
          <p:cNvPr id="3" name="Téglalap 2"/>
          <p:cNvSpPr/>
          <p:nvPr/>
        </p:nvSpPr>
        <p:spPr>
          <a:xfrm>
            <a:off x="0" y="620688"/>
            <a:ext cx="3707904" cy="19432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 smtClean="0"/>
              <a:t/>
            </a:r>
            <a:br>
              <a:rPr lang="hu-HU" sz="2400" b="1" u="sng" dirty="0" smtClean="0"/>
            </a:br>
            <a:r>
              <a:rPr lang="hu-HU" sz="2400" b="1" u="sng" dirty="0" smtClean="0"/>
              <a:t>MADARÁSZ Viktor </a:t>
            </a:r>
          </a:p>
          <a:p>
            <a:pPr algn="ctr">
              <a:lnSpc>
                <a:spcPts val="2400"/>
              </a:lnSpc>
            </a:pPr>
            <a:r>
              <a:rPr lang="hu-HU" sz="2400" b="1" dirty="0" smtClean="0"/>
              <a:t> Hölgyportré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 1906 </a:t>
            </a:r>
            <a:br>
              <a:rPr lang="hu-HU" sz="2400" dirty="0" smtClean="0"/>
            </a:br>
            <a:r>
              <a:rPr lang="hu-HU" sz="2400" dirty="0" smtClean="0"/>
              <a:t>Olaj, vászon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 69 x 55,5 cm</a:t>
            </a:r>
            <a:endParaRPr lang="hu-HU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0" y="908720"/>
            <a:ext cx="370790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 smtClean="0"/>
              <a:t> MADARÁSZ Viktor  </a:t>
            </a:r>
          </a:p>
          <a:p>
            <a:pPr algn="ctr">
              <a:lnSpc>
                <a:spcPts val="2400"/>
              </a:lnSpc>
            </a:pPr>
            <a:r>
              <a:rPr lang="hu-HU" sz="2400" b="1" dirty="0" smtClean="0"/>
              <a:t>Dózsa </a:t>
            </a:r>
            <a:r>
              <a:rPr lang="hu-HU" sz="2400" b="1" dirty="0"/>
              <a:t>népe (vázlat)</a:t>
            </a:r>
            <a:r>
              <a:rPr lang="hu-HU" sz="2400" dirty="0" smtClean="0"/>
              <a:t/>
            </a:r>
            <a:br>
              <a:rPr lang="hu-HU" sz="2400" dirty="0" smtClean="0"/>
            </a:br>
            <a:r>
              <a:rPr lang="hu-HU" sz="2400" dirty="0"/>
              <a:t>-</a:t>
            </a:r>
            <a:r>
              <a:rPr lang="hu-HU" sz="2400" dirty="0" smtClean="0"/>
              <a:t/>
            </a:r>
            <a:br>
              <a:rPr lang="hu-HU" sz="2400" dirty="0" smtClean="0"/>
            </a:br>
            <a:r>
              <a:rPr lang="hu-HU" sz="2400" dirty="0"/>
              <a:t>Olaj, vászon, 40,5 x 32,5 cm</a:t>
            </a:r>
            <a:r>
              <a:rPr lang="hu-HU" sz="2400" dirty="0" smtClean="0"/>
              <a:t/>
            </a:r>
            <a:br>
              <a:rPr lang="hu-HU" sz="2400" dirty="0" smtClean="0"/>
            </a:br>
            <a:r>
              <a:rPr lang="hu-HU" sz="2400" dirty="0"/>
              <a:t>Magyar Nemzeti </a:t>
            </a:r>
            <a:r>
              <a:rPr lang="hu-HU" sz="2400" dirty="0" smtClean="0"/>
              <a:t>Galéria </a:t>
            </a:r>
            <a:r>
              <a:rPr lang="hu-HU" sz="2400" dirty="0"/>
              <a:t>Budapest</a:t>
            </a:r>
          </a:p>
        </p:txBody>
      </p:sp>
      <p:pic>
        <p:nvPicPr>
          <p:cNvPr id="62466" name="Picture 2" descr="https://mng.hu/app/uploads/2019/12/217062.jpg"/>
          <p:cNvPicPr>
            <a:picLocks noChangeAspect="1" noChangeArrowheads="1"/>
          </p:cNvPicPr>
          <p:nvPr/>
        </p:nvPicPr>
        <p:blipFill>
          <a:blip r:embed="rId2" cstate="email">
            <a:lum bright="20000" contrast="20000"/>
          </a:blip>
          <a:srcRect/>
          <a:stretch>
            <a:fillRect/>
          </a:stretch>
        </p:blipFill>
        <p:spPr bwMode="auto">
          <a:xfrm>
            <a:off x="3714750" y="0"/>
            <a:ext cx="542925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0" y="1628800"/>
            <a:ext cx="363589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 smtClean="0">
                <a:latin typeface="Helvetica"/>
                <a:cs typeface="Arial" pitchFamily="34" charset="0"/>
              </a:rPr>
              <a:t>MADARÁSZ Viktor </a:t>
            </a:r>
            <a:r>
              <a:rPr lang="hu-HU" sz="2400" b="1" dirty="0" smtClean="0">
                <a:latin typeface="Helvetica"/>
                <a:cs typeface="Arial" pitchFamily="34" charset="0"/>
              </a:rPr>
              <a:t>Önarckép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>
                <a:latin typeface="Helvetica"/>
                <a:cs typeface="Arial" pitchFamily="34" charset="0"/>
              </a:rPr>
              <a:t> 1910 körül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>
                <a:latin typeface="Helvetica"/>
                <a:cs typeface="Arial" pitchFamily="34" charset="0"/>
              </a:rPr>
              <a:t> Olaj, vászon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>
                <a:latin typeface="Helvetica"/>
                <a:cs typeface="Arial" pitchFamily="34" charset="0"/>
              </a:rPr>
              <a:t>70 x 56 cm 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 Rákospalotai Múzeum Madarász-hagyatéka</a:t>
            </a:r>
          </a:p>
          <a:p>
            <a:pPr algn="ctr">
              <a:lnSpc>
                <a:spcPts val="2400"/>
              </a:lnSpc>
            </a:pPr>
            <a:endParaRPr lang="hu-HU" sz="2400" dirty="0"/>
          </a:p>
        </p:txBody>
      </p:sp>
      <p:pic>
        <p:nvPicPr>
          <p:cNvPr id="5122" name="Picture 2" descr="http://www.rakospalotaimuzeum.hu/images/galeria/madarasz_kiallitas_2017/IMGP384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429000" y="-142875"/>
            <a:ext cx="5715000" cy="72866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0" y="1196752"/>
            <a:ext cx="3563888" cy="2011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 smtClean="0">
                <a:latin typeface="Helvetica"/>
                <a:cs typeface="Arial" pitchFamily="34" charset="0"/>
              </a:rPr>
              <a:t>MADARÁSZ Viktor </a:t>
            </a:r>
          </a:p>
          <a:p>
            <a:pPr algn="ctr">
              <a:lnSpc>
                <a:spcPts val="2400"/>
              </a:lnSpc>
            </a:pPr>
            <a:r>
              <a:rPr lang="hu-HU" sz="2400" b="1" dirty="0" smtClean="0"/>
              <a:t>George </a:t>
            </a:r>
            <a:r>
              <a:rPr lang="en-US" sz="2400" b="1" dirty="0" smtClean="0"/>
              <a:t>Washington p</a:t>
            </a:r>
            <a:r>
              <a:rPr lang="hu-HU" sz="2400" b="1" dirty="0" err="1" smtClean="0"/>
              <a:t>ortréja</a:t>
            </a:r>
            <a:r>
              <a:rPr lang="hu-HU" sz="2400" b="1" dirty="0" smtClean="0"/>
              <a:t> 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A Rákospalotai Múzeum Madarász-hagyatéka</a:t>
            </a:r>
          </a:p>
          <a:p>
            <a:pPr algn="ctr">
              <a:lnSpc>
                <a:spcPts val="2400"/>
              </a:lnSpc>
            </a:pPr>
            <a:endParaRPr lang="en-US" sz="2400" b="1" dirty="0" smtClean="0"/>
          </a:p>
        </p:txBody>
      </p:sp>
      <p:pic>
        <p:nvPicPr>
          <p:cNvPr id="68612" name="Picture 4" descr="http://www.rakospalotaimuzeum.hu/images/galeria/madarasz_kiallitas_2017/IMG_4262-00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98446" y="0"/>
            <a:ext cx="5545553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rakospalotaimuzeum.hu/images/galeria/madarasz_kiallitas_2017/IMG_427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23928" y="0"/>
            <a:ext cx="5220072" cy="6907896"/>
          </a:xfrm>
          <a:prstGeom prst="rect">
            <a:avLst/>
          </a:prstGeom>
          <a:noFill/>
        </p:spPr>
      </p:pic>
      <p:sp>
        <p:nvSpPr>
          <p:cNvPr id="3" name="Téglalap 2"/>
          <p:cNvSpPr/>
          <p:nvPr/>
        </p:nvSpPr>
        <p:spPr>
          <a:xfrm>
            <a:off x="0" y="1052736"/>
            <a:ext cx="380173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 smtClean="0"/>
              <a:t>MADARÁSZ Viktor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 K</a:t>
            </a:r>
            <a:r>
              <a:rPr lang="hu-HU" sz="2400" b="1" dirty="0" smtClean="0"/>
              <a:t>ossuth Lajos portréja</a:t>
            </a:r>
          </a:p>
          <a:p>
            <a:pPr algn="ctr"/>
            <a:r>
              <a:rPr lang="hu-HU" sz="2400" dirty="0" smtClean="0"/>
              <a:t>A Rákospalotai Múzeum Madarász-hagyatéka</a:t>
            </a:r>
            <a:endParaRPr lang="hu-HU" sz="2400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 descr="http://www.rakospalotaimuzeum.hu/images/galeria/madarasz_kiallitas_2017/IMG_4238a-00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320084" y="0"/>
            <a:ext cx="4823915" cy="6858000"/>
          </a:xfrm>
          <a:prstGeom prst="rect">
            <a:avLst/>
          </a:prstGeom>
          <a:noFill/>
        </p:spPr>
      </p:pic>
      <p:sp>
        <p:nvSpPr>
          <p:cNvPr id="3" name="Téglalap 2"/>
          <p:cNvSpPr/>
          <p:nvPr/>
        </p:nvSpPr>
        <p:spPr>
          <a:xfrm>
            <a:off x="0" y="836712"/>
            <a:ext cx="4283968" cy="16953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500"/>
              </a:lnSpc>
            </a:pPr>
            <a:r>
              <a:rPr lang="hu-HU" sz="2400" b="1" u="sng" dirty="0" smtClean="0"/>
              <a:t>MADARÁSZ Viktor</a:t>
            </a:r>
          </a:p>
          <a:p>
            <a:pPr algn="ctr">
              <a:lnSpc>
                <a:spcPts val="2500"/>
              </a:lnSpc>
            </a:pPr>
            <a:r>
              <a:rPr lang="hu-HU" sz="2400" b="1" dirty="0" err="1" smtClean="0"/>
              <a:t>Keglevich</a:t>
            </a:r>
            <a:r>
              <a:rPr lang="hu-HU" sz="2400" b="1" dirty="0" smtClean="0"/>
              <a:t> gróf </a:t>
            </a:r>
          </a:p>
          <a:p>
            <a:pPr algn="ctr">
              <a:lnSpc>
                <a:spcPts val="2500"/>
              </a:lnSpc>
            </a:pPr>
            <a:r>
              <a:rPr lang="hu-HU" sz="2400" dirty="0" smtClean="0"/>
              <a:t>1907</a:t>
            </a:r>
            <a:endParaRPr lang="hu-HU" sz="2400" b="1" dirty="0" smtClean="0"/>
          </a:p>
          <a:p>
            <a:pPr algn="ctr">
              <a:lnSpc>
                <a:spcPts val="2500"/>
              </a:lnSpc>
            </a:pPr>
            <a:r>
              <a:rPr lang="hu-HU" sz="2400" dirty="0" smtClean="0"/>
              <a:t>A Rákospalotai Múzeum Madarász-hagyatéka</a:t>
            </a:r>
            <a:endParaRPr lang="hu-HU" sz="2400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0" y="404664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400" b="1" u="sng" dirty="0" smtClean="0"/>
              <a:t>MADARÁSZ Viktor: </a:t>
            </a:r>
            <a:r>
              <a:rPr lang="hu-HU" sz="2400" b="1" dirty="0" err="1" smtClean="0"/>
              <a:t>Urbinói</a:t>
            </a:r>
            <a:r>
              <a:rPr lang="hu-HU" sz="2400" b="1" dirty="0" smtClean="0"/>
              <a:t> Vénusz</a:t>
            </a:r>
            <a:r>
              <a:rPr lang="hu-HU" sz="2400" dirty="0" smtClean="0"/>
              <a:t>, Olaj, vászon, 99 × 172 cm</a:t>
            </a:r>
            <a:endParaRPr lang="hu-HU" sz="2400" dirty="0"/>
          </a:p>
        </p:txBody>
      </p:sp>
      <p:pic>
        <p:nvPicPr>
          <p:cNvPr id="58374" name="Picture 6" descr="File:Madarász Venus of Urbino.jpg"/>
          <p:cNvPicPr>
            <a:picLocks noChangeAspect="1" noChangeArrowheads="1"/>
          </p:cNvPicPr>
          <p:nvPr/>
        </p:nvPicPr>
        <p:blipFill>
          <a:blip r:embed="rId2" cstate="email">
            <a:lum contrast="10000"/>
          </a:blip>
          <a:srcRect/>
          <a:stretch>
            <a:fillRect/>
          </a:stretch>
        </p:blipFill>
        <p:spPr bwMode="auto">
          <a:xfrm>
            <a:off x="279585" y="1124744"/>
            <a:ext cx="8584830" cy="53118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AutoShape 1" descr="https://image.budapestaukcio.hu/watermark/400/eNortjKysFLSL0jMzCvJzEsvjs_MTdc31bdcMGMLvayCdCVrXDDQ7ArV.jpg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4" name="Téglalap 3"/>
          <p:cNvSpPr/>
          <p:nvPr/>
        </p:nvSpPr>
        <p:spPr>
          <a:xfrm>
            <a:off x="0" y="260648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</a:pPr>
            <a:r>
              <a:rPr lang="hu-HU" sz="2400" b="1" u="sng" dirty="0" smtClean="0">
                <a:latin typeface="Helvetica"/>
                <a:cs typeface="Arial" pitchFamily="34" charset="0"/>
              </a:rPr>
              <a:t>MADARÁSZ Viktor</a:t>
            </a:r>
            <a:r>
              <a:rPr lang="hu-HU" sz="2400" b="1" dirty="0" smtClean="0">
                <a:solidFill>
                  <a:srgbClr val="333333"/>
                </a:solidFill>
                <a:latin typeface="Helvetica"/>
                <a:cs typeface="Arial" pitchFamily="34" charset="0"/>
              </a:rPr>
              <a:t>: Allegória tigrissel, </a:t>
            </a:r>
            <a:r>
              <a:rPr lang="hu-HU" sz="2400" dirty="0" smtClean="0">
                <a:solidFill>
                  <a:srgbClr val="333333"/>
                </a:solidFill>
                <a:latin typeface="Helvetica"/>
                <a:cs typeface="Arial" pitchFamily="34" charset="0"/>
              </a:rPr>
              <a:t>1908, 59.5 x 75.5</a:t>
            </a:r>
          </a:p>
          <a:p>
            <a:pPr lvl="0" algn="ctr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</a:pPr>
            <a:r>
              <a:rPr lang="hu-HU" sz="2400" dirty="0" smtClean="0">
                <a:solidFill>
                  <a:srgbClr val="333333"/>
                </a:solidFill>
                <a:latin typeface="Helvetica"/>
                <a:cs typeface="Arial" pitchFamily="34" charset="0"/>
              </a:rPr>
              <a:t>Olaj, vászon, Szignó: jelezve balra lent</a:t>
            </a:r>
          </a:p>
        </p:txBody>
      </p:sp>
      <p:pic>
        <p:nvPicPr>
          <p:cNvPr id="55300" name="Picture 4" descr="https://73c230e4-a-62cb3a1a-s-sites.googlegroups.com/site/magyarfestokmadaraszviktor/home/madarasz-viktor/kepek-galeria/Alleg%C3%B3ria%20tigrissel%20.jpg?attachauth=ANoY7co_40Z_3d8uQDWmArPrtSnOtrHHwsFociGqeLJeszIF3L3Vk2pL72vCjx7VW-YI20g_zCCbwPunO2u0VAy-JkEtOreM_JgzXoM8wUpAVi6tJlagDRdO6sdcYZfwY5YTf8EOkTJGMJpye_vLz4XoTq4UabhyN2rGniVCrfE0197GLhEyjM1QyTwpTVMDuOGvDp7eByO9Th5bil-RU6IFKMnvAdVCx6H-w8KEvAQmCoIFDUerMiP5nVrMiib7eIdWPn6kYfefZP4RBoFtbhQLkqgZQrJrteIB5PTfCmUFvvA48YuEIYk%3D&amp;attredirects=0"/>
          <p:cNvPicPr>
            <a:picLocks noChangeAspect="1" noChangeArrowheads="1"/>
          </p:cNvPicPr>
          <p:nvPr/>
        </p:nvPicPr>
        <p:blipFill>
          <a:blip r:embed="rId2" cstate="email">
            <a:lum contrast="10000"/>
          </a:blip>
          <a:srcRect/>
          <a:stretch>
            <a:fillRect/>
          </a:stretch>
        </p:blipFill>
        <p:spPr bwMode="auto">
          <a:xfrm>
            <a:off x="980818" y="1052736"/>
            <a:ext cx="7182364" cy="5630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 descr="https://en.mng.hu/app/uploads/2020/10/227001-320x385.jpg"/>
          <p:cNvPicPr>
            <a:picLocks noChangeAspect="1" noChangeArrowheads="1"/>
          </p:cNvPicPr>
          <p:nvPr/>
        </p:nvPicPr>
        <p:blipFill>
          <a:blip r:embed="rId2" cstate="email">
            <a:lum contrast="10000"/>
          </a:blip>
          <a:srcRect/>
          <a:stretch>
            <a:fillRect/>
          </a:stretch>
        </p:blipFill>
        <p:spPr bwMode="auto">
          <a:xfrm>
            <a:off x="3419872" y="0"/>
            <a:ext cx="5724128" cy="6886843"/>
          </a:xfrm>
          <a:prstGeom prst="rect">
            <a:avLst/>
          </a:prstGeom>
          <a:noFill/>
        </p:spPr>
      </p:pic>
      <p:sp>
        <p:nvSpPr>
          <p:cNvPr id="6" name="Téglalap 5"/>
          <p:cNvSpPr/>
          <p:nvPr/>
        </p:nvSpPr>
        <p:spPr>
          <a:xfrm>
            <a:off x="0" y="1561446"/>
            <a:ext cx="334786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en-US" sz="2400" b="1" u="sng" dirty="0" smtClean="0"/>
              <a:t>MADARÁSZ</a:t>
            </a:r>
            <a:r>
              <a:rPr lang="hu-HU" sz="2400" b="1" u="sng" dirty="0" smtClean="0"/>
              <a:t> Viktor </a:t>
            </a:r>
          </a:p>
          <a:p>
            <a:pPr algn="ctr">
              <a:lnSpc>
                <a:spcPts val="2400"/>
              </a:lnSpc>
            </a:pPr>
            <a:r>
              <a:rPr lang="hu-HU" sz="2400" b="1" dirty="0" smtClean="0"/>
              <a:t>Ablak tanulmány 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Olaj, vászon  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55 × 45,5 cm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 Magyar Nemzeti Galéria, Budapest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0" y="548680"/>
            <a:ext cx="3995936" cy="2251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 smtClean="0"/>
              <a:t> MADARÁSZ Viktor</a:t>
            </a:r>
            <a:r>
              <a:rPr lang="hu-HU" sz="2400" b="1" dirty="0" smtClean="0"/>
              <a:t> </a:t>
            </a:r>
          </a:p>
          <a:p>
            <a:pPr algn="ctr">
              <a:lnSpc>
                <a:spcPts val="2400"/>
              </a:lnSpc>
            </a:pPr>
            <a:r>
              <a:rPr lang="hu-HU" sz="2400" b="1" dirty="0" smtClean="0"/>
              <a:t>Zách </a:t>
            </a:r>
            <a:r>
              <a:rPr lang="hu-HU" sz="2400" b="1" dirty="0"/>
              <a:t>Felicián</a:t>
            </a:r>
            <a:r>
              <a:rPr lang="hu-HU" sz="2400" dirty="0" smtClean="0"/>
              <a:t/>
            </a:r>
            <a:br>
              <a:rPr lang="hu-HU" sz="2400" dirty="0" smtClean="0"/>
            </a:br>
            <a:r>
              <a:rPr lang="hu-HU" sz="2400" dirty="0"/>
              <a:t>1858</a:t>
            </a:r>
            <a:r>
              <a:rPr lang="hu-HU" sz="2400" dirty="0" smtClean="0"/>
              <a:t/>
            </a:r>
            <a:br>
              <a:rPr lang="hu-HU" sz="2400" dirty="0" smtClean="0"/>
            </a:br>
            <a:r>
              <a:rPr lang="hu-HU" sz="2400" dirty="0"/>
              <a:t>Olaj, </a:t>
            </a:r>
            <a:r>
              <a:rPr lang="hu-HU" sz="2400" dirty="0" smtClean="0"/>
              <a:t>vászon 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152 </a:t>
            </a:r>
            <a:r>
              <a:rPr lang="hu-HU" sz="2400" dirty="0"/>
              <a:t>x 112 cm</a:t>
            </a:r>
            <a:r>
              <a:rPr lang="hu-HU" sz="2400" dirty="0" smtClean="0"/>
              <a:t/>
            </a:r>
            <a:br>
              <a:rPr lang="hu-HU" sz="2400" dirty="0" smtClean="0"/>
            </a:br>
            <a:r>
              <a:rPr lang="hu-HU" sz="2400" dirty="0"/>
              <a:t>Magyar Nemzeti </a:t>
            </a:r>
            <a:r>
              <a:rPr lang="hu-HU" sz="2400" dirty="0" smtClean="0"/>
              <a:t>Galéria </a:t>
            </a:r>
            <a:r>
              <a:rPr lang="hu-HU" sz="2400" dirty="0"/>
              <a:t>Budapest</a:t>
            </a:r>
          </a:p>
        </p:txBody>
      </p:sp>
      <p:pic>
        <p:nvPicPr>
          <p:cNvPr id="20482" name="Picture 2" descr="https://www.wga.hu/art/m/madarasz/1felicia.jpg"/>
          <p:cNvPicPr>
            <a:picLocks noChangeAspect="1" noChangeArrowheads="1"/>
          </p:cNvPicPr>
          <p:nvPr/>
        </p:nvPicPr>
        <p:blipFill>
          <a:blip r:embed="rId2" cstate="email">
            <a:lum bright="10000" contrast="10000"/>
          </a:blip>
          <a:srcRect/>
          <a:stretch>
            <a:fillRect/>
          </a:stretch>
        </p:blipFill>
        <p:spPr bwMode="auto">
          <a:xfrm>
            <a:off x="4053719" y="0"/>
            <a:ext cx="5090282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0" y="188640"/>
            <a:ext cx="9144000" cy="10199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 smtClean="0"/>
              <a:t> MADARÁSZ Viktor:</a:t>
            </a:r>
            <a:r>
              <a:rPr lang="hu-HU" sz="2400" b="1" dirty="0" smtClean="0"/>
              <a:t>  Zrínyi </a:t>
            </a:r>
            <a:r>
              <a:rPr lang="hu-HU" sz="2400" b="1" dirty="0"/>
              <a:t>Ilona Munkács várában (Zrínyi Ilona vizsgálóbírái </a:t>
            </a:r>
            <a:r>
              <a:rPr lang="hu-HU" sz="2400" b="1" dirty="0" smtClean="0"/>
              <a:t>előtt)</a:t>
            </a:r>
            <a:r>
              <a:rPr lang="hu-HU" sz="2400" dirty="0" smtClean="0"/>
              <a:t>,1859, Olaj</a:t>
            </a:r>
            <a:r>
              <a:rPr lang="hu-HU" sz="2400" dirty="0"/>
              <a:t>, vászon, 146,5 x 185 cm</a:t>
            </a:r>
            <a:r>
              <a:rPr lang="hu-HU" sz="2400" dirty="0" smtClean="0"/>
              <a:t/>
            </a:r>
            <a:br>
              <a:rPr lang="hu-HU" sz="2400" dirty="0" smtClean="0"/>
            </a:br>
            <a:r>
              <a:rPr lang="hu-HU" sz="2400" dirty="0"/>
              <a:t>Magyar Nemzeti Galéria, Budapest</a:t>
            </a:r>
          </a:p>
        </p:txBody>
      </p:sp>
      <p:pic>
        <p:nvPicPr>
          <p:cNvPr id="60418" name="Picture 2" descr="https://en.mng.hu/app/uploads/2019/09/22115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55330" y="1313384"/>
            <a:ext cx="7033340" cy="55446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0" y="188640"/>
            <a:ext cx="9144000" cy="7121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 smtClean="0"/>
              <a:t>MADARÁSZ Vikto</a:t>
            </a:r>
            <a:r>
              <a:rPr lang="hu-HU" sz="2400" b="1" dirty="0" smtClean="0"/>
              <a:t>r:  Hunyadi </a:t>
            </a:r>
            <a:r>
              <a:rPr lang="hu-HU" sz="2400" b="1" dirty="0"/>
              <a:t>László a </a:t>
            </a:r>
            <a:r>
              <a:rPr lang="hu-HU" sz="2400" b="1" dirty="0" smtClean="0"/>
              <a:t>ravatalon</a:t>
            </a:r>
            <a:r>
              <a:rPr lang="hu-HU" sz="2400" dirty="0" smtClean="0"/>
              <a:t>,1859,Olaj</a:t>
            </a:r>
            <a:r>
              <a:rPr lang="hu-HU" sz="2400" dirty="0"/>
              <a:t>, </a:t>
            </a:r>
            <a:r>
              <a:rPr lang="hu-HU" sz="2400" dirty="0" smtClean="0"/>
              <a:t>vászon 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249 </a:t>
            </a:r>
            <a:r>
              <a:rPr lang="hu-HU" sz="2400" dirty="0"/>
              <a:t>x 312,5 </a:t>
            </a:r>
            <a:r>
              <a:rPr lang="hu-HU" sz="2400" dirty="0" smtClean="0"/>
              <a:t>cm,Magyar </a:t>
            </a:r>
            <a:r>
              <a:rPr lang="hu-HU" sz="2400" dirty="0"/>
              <a:t>Nemzeti Galéria, Budapest</a:t>
            </a:r>
          </a:p>
        </p:txBody>
      </p:sp>
      <p:pic>
        <p:nvPicPr>
          <p:cNvPr id="17410" name="Picture 2" descr="https://www.wga.hu/art/m/madarasz/2hunyadi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16592" y="980728"/>
            <a:ext cx="7510815" cy="5733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/>
          <p:cNvSpPr/>
          <p:nvPr/>
        </p:nvSpPr>
        <p:spPr>
          <a:xfrm>
            <a:off x="0" y="764704"/>
            <a:ext cx="9144000" cy="7121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 smtClean="0"/>
              <a:t> MADARÁSZ Viktor: </a:t>
            </a:r>
            <a:r>
              <a:rPr lang="hu-HU" sz="2400" b="1" dirty="0" smtClean="0"/>
              <a:t>Dobozi </a:t>
            </a:r>
            <a:r>
              <a:rPr lang="hu-HU" sz="2400" b="1" dirty="0"/>
              <a:t>és </a:t>
            </a:r>
            <a:r>
              <a:rPr lang="hu-HU" sz="2400" b="1" dirty="0" smtClean="0"/>
              <a:t>hitvese</a:t>
            </a:r>
            <a:r>
              <a:rPr lang="hu-HU" sz="2400" dirty="0" smtClean="0"/>
              <a:t>,1868, Olaj</a:t>
            </a:r>
            <a:r>
              <a:rPr lang="hu-HU" sz="2400" dirty="0"/>
              <a:t>, vászon, 116 x 310 cm</a:t>
            </a:r>
            <a:r>
              <a:rPr lang="hu-HU" sz="2400" dirty="0" smtClean="0"/>
              <a:t/>
            </a:r>
            <a:br>
              <a:rPr lang="hu-HU" sz="2400" dirty="0" smtClean="0"/>
            </a:br>
            <a:r>
              <a:rPr lang="hu-HU" sz="2400" dirty="0"/>
              <a:t>Magyar Nemzeti Galéria, Budapest</a:t>
            </a:r>
          </a:p>
        </p:txBody>
      </p:sp>
      <p:pic>
        <p:nvPicPr>
          <p:cNvPr id="10242" name="Picture 2" descr="Az ismert Madarász Viktor - Cultura.hu"/>
          <p:cNvPicPr>
            <a:picLocks noChangeAspect="1" noChangeArrowheads="1"/>
          </p:cNvPicPr>
          <p:nvPr/>
        </p:nvPicPr>
        <p:blipFill>
          <a:blip r:embed="rId2" cstate="email">
            <a:lum bright="10000"/>
          </a:blip>
          <a:srcRect/>
          <a:stretch>
            <a:fillRect/>
          </a:stretch>
        </p:blipFill>
        <p:spPr bwMode="auto">
          <a:xfrm>
            <a:off x="0" y="2348880"/>
            <a:ext cx="9144000" cy="32575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 cstate="email">
            <a:lum bright="10000" contrast="10000"/>
          </a:blip>
          <a:srcRect/>
          <a:stretch>
            <a:fillRect/>
          </a:stretch>
        </p:blipFill>
        <p:spPr bwMode="auto">
          <a:xfrm>
            <a:off x="0" y="1412776"/>
            <a:ext cx="9124853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églalap 3"/>
          <p:cNvSpPr/>
          <p:nvPr/>
        </p:nvSpPr>
        <p:spPr>
          <a:xfrm>
            <a:off x="0" y="332656"/>
            <a:ext cx="9144000" cy="7121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 smtClean="0"/>
              <a:t> MADARÁSZ Viktor: </a:t>
            </a:r>
            <a:r>
              <a:rPr lang="hu-HU" sz="2400" b="1" dirty="0" smtClean="0"/>
              <a:t>Dobozi </a:t>
            </a:r>
            <a:r>
              <a:rPr lang="hu-HU" sz="2400" b="1" dirty="0"/>
              <a:t>és </a:t>
            </a:r>
            <a:r>
              <a:rPr lang="hu-HU" sz="2400" b="1" dirty="0" smtClean="0"/>
              <a:t>hitvese</a:t>
            </a:r>
            <a:r>
              <a:rPr lang="hu-HU" sz="2400" dirty="0" smtClean="0"/>
              <a:t>, (részlet), 1868, Olaj</a:t>
            </a:r>
            <a:r>
              <a:rPr lang="hu-HU" sz="2400" dirty="0"/>
              <a:t>, </a:t>
            </a:r>
            <a:r>
              <a:rPr lang="hu-HU" sz="2400" dirty="0" smtClean="0"/>
              <a:t>vászon 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116 </a:t>
            </a:r>
            <a:r>
              <a:rPr lang="hu-HU" sz="2400" dirty="0"/>
              <a:t>x 310 </a:t>
            </a:r>
            <a:r>
              <a:rPr lang="hu-HU" sz="2400" dirty="0" smtClean="0"/>
              <a:t>cm, Magyar </a:t>
            </a:r>
            <a:r>
              <a:rPr lang="hu-HU" sz="2400" dirty="0"/>
              <a:t>Nemzeti Galéria, Budapest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Műhel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1088</TotalTime>
  <Words>262</Words>
  <Application>Microsoft Office PowerPoint</Application>
  <PresentationFormat>Diavetítés a képernyőre (4:3 oldalarány)</PresentationFormat>
  <Paragraphs>153</Paragraphs>
  <Slides>46</Slides>
  <Notes>4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46</vt:i4>
      </vt:variant>
    </vt:vector>
  </HeadingPairs>
  <TitlesOfParts>
    <vt:vector size="47" baseType="lpstr">
      <vt:lpstr>Office-téma</vt:lpstr>
      <vt:lpstr>MADARÁSZ VIKTOR</vt:lpstr>
      <vt:lpstr>2. dia</vt:lpstr>
      <vt:lpstr>3. dia</vt:lpstr>
      <vt:lpstr>4. dia</vt:lpstr>
      <vt:lpstr>5. dia</vt:lpstr>
      <vt:lpstr>6. dia</vt:lpstr>
      <vt:lpstr>7. dia</vt:lpstr>
      <vt:lpstr>8. dia</vt:lpstr>
      <vt:lpstr>9. dia</vt:lpstr>
      <vt:lpstr>10. dia</vt:lpstr>
      <vt:lpstr>11. dia</vt:lpstr>
      <vt:lpstr>12. dia</vt:lpstr>
      <vt:lpstr>13. dia</vt:lpstr>
      <vt:lpstr>14. dia</vt:lpstr>
      <vt:lpstr>15. dia</vt:lpstr>
      <vt:lpstr>16. dia</vt:lpstr>
      <vt:lpstr>17. dia</vt:lpstr>
      <vt:lpstr>18. dia</vt:lpstr>
      <vt:lpstr>19. dia</vt:lpstr>
      <vt:lpstr>20. dia</vt:lpstr>
      <vt:lpstr>21. dia</vt:lpstr>
      <vt:lpstr>22. dia</vt:lpstr>
      <vt:lpstr>23. dia</vt:lpstr>
      <vt:lpstr>24. dia</vt:lpstr>
      <vt:lpstr>25. dia</vt:lpstr>
      <vt:lpstr>26. dia</vt:lpstr>
      <vt:lpstr>27. dia</vt:lpstr>
      <vt:lpstr>28. dia</vt:lpstr>
      <vt:lpstr>29. dia</vt:lpstr>
      <vt:lpstr>30. dia</vt:lpstr>
      <vt:lpstr>31. dia</vt:lpstr>
      <vt:lpstr>32. dia</vt:lpstr>
      <vt:lpstr>33. dia</vt:lpstr>
      <vt:lpstr>34. dia</vt:lpstr>
      <vt:lpstr>35. dia</vt:lpstr>
      <vt:lpstr>36. dia</vt:lpstr>
      <vt:lpstr>37. dia</vt:lpstr>
      <vt:lpstr>38. dia</vt:lpstr>
      <vt:lpstr>39. dia</vt:lpstr>
      <vt:lpstr>40. dia</vt:lpstr>
      <vt:lpstr>41. dia</vt:lpstr>
      <vt:lpstr>42. dia</vt:lpstr>
      <vt:lpstr>43. dia</vt:lpstr>
      <vt:lpstr>44. dia</vt:lpstr>
      <vt:lpstr>45. dia</vt:lpstr>
      <vt:lpstr>46. dia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Madarász Viktor</dc:title>
  <dc:creator>.Piroska</dc:creator>
  <cp:lastModifiedBy>.Piroska</cp:lastModifiedBy>
  <cp:revision>125</cp:revision>
  <dcterms:created xsi:type="dcterms:W3CDTF">2021-01-23T15:45:33Z</dcterms:created>
  <dcterms:modified xsi:type="dcterms:W3CDTF">2021-02-13T19:26:08Z</dcterms:modified>
</cp:coreProperties>
</file>