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300" r:id="rId5"/>
    <p:sldId id="265" r:id="rId6"/>
    <p:sldId id="267" r:id="rId7"/>
    <p:sldId id="268" r:id="rId8"/>
    <p:sldId id="272" r:id="rId9"/>
    <p:sldId id="274" r:id="rId10"/>
    <p:sldId id="276" r:id="rId11"/>
    <p:sldId id="277" r:id="rId12"/>
    <p:sldId id="280" r:id="rId13"/>
    <p:sldId id="320" r:id="rId14"/>
    <p:sldId id="279" r:id="rId15"/>
    <p:sldId id="278" r:id="rId16"/>
    <p:sldId id="281" r:id="rId17"/>
    <p:sldId id="321" r:id="rId18"/>
    <p:sldId id="282" r:id="rId19"/>
    <p:sldId id="285" r:id="rId20"/>
    <p:sldId id="330" r:id="rId21"/>
    <p:sldId id="324" r:id="rId22"/>
    <p:sldId id="325" r:id="rId23"/>
    <p:sldId id="326" r:id="rId24"/>
    <p:sldId id="327" r:id="rId25"/>
    <p:sldId id="328" r:id="rId26"/>
    <p:sldId id="286" r:id="rId27"/>
    <p:sldId id="289" r:id="rId28"/>
    <p:sldId id="290" r:id="rId29"/>
    <p:sldId id="288" r:id="rId30"/>
    <p:sldId id="287" r:id="rId31"/>
    <p:sldId id="291" r:id="rId32"/>
    <p:sldId id="295" r:id="rId33"/>
    <p:sldId id="323" r:id="rId34"/>
    <p:sldId id="329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83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5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23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35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4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8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47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93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2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83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C0AC-5F77-48A4-83CF-B64BD583BE86}" type="datetimeFigureOut">
              <a:rPr lang="hu-HU" smtClean="0"/>
              <a:t>2025. 03. 16.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4EB2-FD5C-4D10-B73F-5AEC46FF32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97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magazin.hu/articles/archivum/6b51135a78916c33bd20ea8abef0ae0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hu.wikipedia.org/wiki/Orlai_Petrich_Soma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erines-bookstore.blogspot.com/2012/07/historiai-kepek-kedvenceim-magyar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rcanum.com/hu/online-kiadvanyok/Lexikonok-magyar-eletrajzi-lexikon-7428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949" y="206084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/>
              <a:t>Zách Felicián </a:t>
            </a:r>
            <a:br>
              <a:rPr lang="hu-HU" sz="4400" b="1" dirty="0"/>
            </a:br>
            <a:r>
              <a:rPr lang="hu-HU" sz="4400" b="1" dirty="0"/>
              <a:t>története </a:t>
            </a:r>
            <a:br>
              <a:rPr lang="hu-HU" sz="4400" b="1" dirty="0"/>
            </a:br>
            <a:r>
              <a:rPr lang="hu-HU" b="1" dirty="0" err="1" smtClean="0"/>
              <a:t>Orlai</a:t>
            </a:r>
            <a:r>
              <a:rPr lang="hu-HU" b="1" dirty="0" smtClean="0"/>
              <a:t>  </a:t>
            </a:r>
            <a:r>
              <a:rPr lang="hu-HU" b="1" dirty="0" err="1" smtClean="0"/>
              <a:t>Petrics</a:t>
            </a:r>
            <a:r>
              <a:rPr lang="hu-HU" b="1" dirty="0" smtClean="0"/>
              <a:t> Soma</a:t>
            </a:r>
            <a:br>
              <a:rPr lang="hu-HU" b="1" dirty="0" smtClean="0"/>
            </a:br>
            <a:r>
              <a:rPr lang="hu-HU" b="1" dirty="0" smtClean="0"/>
              <a:t>és más</a:t>
            </a:r>
            <a:br>
              <a:rPr lang="hu-HU" b="1" dirty="0" smtClean="0"/>
            </a:br>
            <a:r>
              <a:rPr lang="hu-HU" b="1" dirty="0" smtClean="0"/>
              <a:t>történeti festők</a:t>
            </a:r>
            <a:br>
              <a:rPr lang="hu-HU" b="1" dirty="0" smtClean="0"/>
            </a:br>
            <a:r>
              <a:rPr lang="hu-HU" b="1" dirty="0" smtClean="0"/>
              <a:t>képein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4949" y="6245817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Magyarné Anna 2024</a:t>
            </a:r>
            <a:endParaRPr lang="hu-HU" sz="2000" b="1" dirty="0"/>
          </a:p>
        </p:txBody>
      </p:sp>
      <p:pic>
        <p:nvPicPr>
          <p:cNvPr id="1026" name="Picture 2" descr="Fájl:Zach Felician merenyl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3" y="4228429"/>
            <a:ext cx="2774197" cy="26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yujtemeny.imm.hu/files/targyak/medium/49/42/2012_6_sha_5112.jpg?v=349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5" y="-45642"/>
            <a:ext cx="4432515" cy="6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37456" y="268440"/>
            <a:ext cx="447402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Körösfői </a:t>
            </a:r>
            <a:r>
              <a:rPr lang="hu-HU" sz="2400" b="1" dirty="0" err="1" smtClean="0"/>
              <a:t>Kriesch</a:t>
            </a:r>
            <a:r>
              <a:rPr lang="hu-HU" sz="2400" b="1" dirty="0" smtClean="0"/>
              <a:t> Aladár</a:t>
            </a:r>
          </a:p>
          <a:p>
            <a:r>
              <a:rPr lang="hu-HU" sz="2000" b="1" dirty="0" err="1"/>
              <a:t>Guilleaumme</a:t>
            </a:r>
            <a:r>
              <a:rPr lang="hu-HU" sz="2000" b="1" dirty="0"/>
              <a:t>, </a:t>
            </a:r>
            <a:r>
              <a:rPr lang="hu-HU" sz="2000" b="1" dirty="0" smtClean="0"/>
              <a:t>Margit</a:t>
            </a:r>
          </a:p>
          <a:p>
            <a:r>
              <a:rPr lang="hu-HU" sz="2000" b="1" dirty="0" smtClean="0"/>
              <a:t>(</a:t>
            </a:r>
            <a:r>
              <a:rPr lang="hu-HU" sz="2000" dirty="0" err="1"/>
              <a:t>németeleméri</a:t>
            </a:r>
            <a:r>
              <a:rPr lang="hu-HU" sz="2000" dirty="0"/>
              <a:t> </a:t>
            </a:r>
            <a:r>
              <a:rPr lang="hu-HU" sz="2000" dirty="0" smtClean="0"/>
              <a:t>szövőnő)</a:t>
            </a:r>
            <a:endParaRPr lang="hu-HU" sz="2000" b="1" dirty="0" smtClean="0"/>
          </a:p>
          <a:p>
            <a:r>
              <a:rPr lang="hu-HU" sz="2000" b="1" dirty="0" smtClean="0"/>
              <a:t>Gödöllő</a:t>
            </a:r>
          </a:p>
          <a:p>
            <a:r>
              <a:rPr lang="hu-HU" sz="2000" b="1" dirty="0" smtClean="0"/>
              <a:t>1906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Kárpit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- Ülő nő rózsákkal (Zách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Klára)</a:t>
            </a:r>
          </a:p>
          <a:p>
            <a:endParaRPr lang="hu-HU" sz="2000" b="1" dirty="0" smtClean="0"/>
          </a:p>
          <a:p>
            <a:r>
              <a:rPr lang="fr-FR" sz="2000" b="1" dirty="0"/>
              <a:t>211,5 </a:t>
            </a:r>
            <a:r>
              <a:rPr lang="fr-FR" sz="2000" b="1" dirty="0" smtClean="0"/>
              <a:t>cm</a:t>
            </a:r>
            <a:r>
              <a:rPr lang="hu-HU" sz="2000" b="1" dirty="0" smtClean="0"/>
              <a:t> x </a:t>
            </a:r>
            <a:r>
              <a:rPr lang="fr-FR" sz="2000" b="1" dirty="0" smtClean="0"/>
              <a:t> </a:t>
            </a:r>
            <a:r>
              <a:rPr lang="fr-FR" sz="2000" b="1" dirty="0"/>
              <a:t>111,5 </a:t>
            </a:r>
            <a:r>
              <a:rPr lang="fr-FR" sz="2000" b="1" dirty="0" smtClean="0"/>
              <a:t>cm</a:t>
            </a:r>
            <a:endParaRPr lang="hu-HU" sz="2000" b="1" dirty="0" smtClean="0"/>
          </a:p>
          <a:p>
            <a:r>
              <a:rPr lang="hu-HU" sz="2000" b="1" dirty="0"/>
              <a:t>ún. "</a:t>
            </a:r>
            <a:r>
              <a:rPr lang="hu-HU" sz="2000" b="1" dirty="0" err="1"/>
              <a:t>Scherrebek</a:t>
            </a:r>
            <a:r>
              <a:rPr lang="hu-HU" sz="2000" b="1" dirty="0"/>
              <a:t>" technikával szövött</a:t>
            </a:r>
          </a:p>
          <a:p>
            <a:r>
              <a:rPr lang="hu-HU" sz="2000" b="1" dirty="0"/>
              <a:t>Iparművészeti </a:t>
            </a:r>
            <a:r>
              <a:rPr lang="hu-HU" sz="2000" b="1" dirty="0" smtClean="0"/>
              <a:t>Múzeum</a:t>
            </a:r>
          </a:p>
          <a:p>
            <a:r>
              <a:rPr lang="hu-HU" sz="2000" b="1" dirty="0" smtClean="0"/>
              <a:t>Budapest</a:t>
            </a:r>
            <a:endParaRPr lang="hu-HU" sz="2000" b="1" dirty="0"/>
          </a:p>
          <a:p>
            <a:r>
              <a:rPr lang="hu-HU" sz="2000" b="1" dirty="0" err="1">
                <a:solidFill>
                  <a:srgbClr val="202020"/>
                </a:solidFill>
                <a:latin typeface="Lucida Grande"/>
              </a:rPr>
              <a:t>Körösfői-Kriesch</a:t>
            </a:r>
            <a:r>
              <a:rPr lang="hu-HU" sz="2000" b="1" dirty="0">
                <a:solidFill>
                  <a:srgbClr val="202020"/>
                </a:solidFill>
                <a:latin typeface="Lucida Grande"/>
              </a:rPr>
              <a:t> Aladár</a:t>
            </a:r>
            <a:r>
              <a:rPr lang="hu-HU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híres falikárpitja, az Ülő nő rózsákkal ismét megcsodálható a Ráth </a:t>
            </a:r>
            <a:r>
              <a:rPr lang="hu-HU" sz="2000" b="1" dirty="0" smtClean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György-villában.</a:t>
            </a:r>
            <a:endParaRPr lang="hu-HU" sz="2000" b="1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9485" y="59260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www.artmagazin.hu/articles/archivum/6b51135a78916c33bd20ea8abef0ae06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8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207" y="474344"/>
            <a:ext cx="33847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Lombosi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László Fülöp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 </a:t>
            </a:r>
            <a:r>
              <a:rPr lang="hu-HU" sz="2000" b="1" dirty="0" smtClean="0"/>
              <a:t>(</a:t>
            </a:r>
            <a:r>
              <a:rPr lang="hu-HU" sz="2000" b="1" dirty="0"/>
              <a:t> </a:t>
            </a:r>
            <a:r>
              <a:rPr lang="hu-HU" sz="2000" b="1" dirty="0" smtClean="0"/>
              <a:t>1869 – 1937)</a:t>
            </a:r>
          </a:p>
          <a:p>
            <a:endParaRPr lang="hu-HU" sz="2000" b="1" dirty="0"/>
          </a:p>
          <a:p>
            <a:r>
              <a:rPr lang="hu-HU" sz="2000" b="1" dirty="0" smtClean="0"/>
              <a:t>[</a:t>
            </a:r>
            <a:r>
              <a:rPr lang="hu-HU" sz="2000" b="1" dirty="0"/>
              <a:t>születési nevén: </a:t>
            </a:r>
            <a:r>
              <a:rPr lang="hu-HU" sz="2000" b="1" dirty="0" err="1"/>
              <a:t>Laub</a:t>
            </a:r>
            <a:r>
              <a:rPr lang="hu-HU" sz="2000" b="1" dirty="0"/>
              <a:t> Fülöp; angliai honosítása után Philip </a:t>
            </a:r>
            <a:r>
              <a:rPr lang="hu-HU" sz="2000" b="1" dirty="0" err="1"/>
              <a:t>Alexius</a:t>
            </a:r>
            <a:r>
              <a:rPr lang="hu-HU" sz="2000" b="1" dirty="0"/>
              <a:t> de László] Corvin-díszjelvénnyel kitüntetett magyar festőművész, a Brit Királyi Viktória-rend IV. osztályának tiszteletbeli tagja, a brit Királyi Művészeti Társaság elnöke. Vezetéknevét 1891-ben változtatta </a:t>
            </a:r>
            <a:r>
              <a:rPr lang="hu-HU" sz="2000" b="1" dirty="0" smtClean="0"/>
              <a:t>Lászlóra.</a:t>
            </a:r>
            <a:endParaRPr lang="hu-HU" sz="2000" b="1" dirty="0"/>
          </a:p>
        </p:txBody>
      </p:sp>
      <p:pic>
        <p:nvPicPr>
          <p:cNvPr id="1026" name="Picture 2" descr="de László önarckép az Uffiziben (1911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49" y="-7208"/>
            <a:ext cx="4733919" cy="68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96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de László 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önarcképe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1911)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firenzei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Uffiziben.</a:t>
            </a:r>
          </a:p>
        </p:txBody>
      </p:sp>
    </p:spTree>
    <p:extLst>
      <p:ext uri="{BB962C8B-B14F-4D97-AF65-F5344CB8AC3E}">
        <p14:creationId xmlns:p14="http://schemas.microsoft.com/office/powerpoint/2010/main" val="38394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elaszlocatalogueraisonne.com/media/w1000h1000/displayed/zach-felician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" y="757265"/>
            <a:ext cx="8322589" cy="62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02956" y="208583"/>
            <a:ext cx="837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Zách Felicián és lánya 1895 olaj, vászon, 190x 240 cm Déri Múzeum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-6119"/>
            <a:ext cx="4752528" cy="68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0223" y="86511"/>
            <a:ext cx="8903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Zách Feliciánról s előtte térdelő leányáról festette első történeti </a:t>
            </a:r>
            <a:r>
              <a:rPr lang="hu-HU" sz="2000" b="1" dirty="0" smtClean="0"/>
              <a:t>kompozícióját </a:t>
            </a:r>
            <a:r>
              <a:rPr lang="hu-HU" sz="2000" b="1" dirty="0"/>
              <a:t>László Fülöp, mely műlapon is kiadatott</a:t>
            </a:r>
            <a:r>
              <a:rPr lang="hu-HU" sz="2000" b="1" dirty="0" smtClean="0"/>
              <a:t>./ </a:t>
            </a:r>
            <a:r>
              <a:rPr lang="hu-HU" sz="2000" b="1" dirty="0"/>
              <a:t>26,1 x 33,8 </a:t>
            </a:r>
            <a:r>
              <a:rPr lang="hu-HU" sz="2000" b="1" dirty="0" smtClean="0"/>
              <a:t>cm/</a:t>
            </a:r>
          </a:p>
          <a:p>
            <a:r>
              <a:rPr lang="hu-HU" sz="2000" b="1" dirty="0" smtClean="0"/>
              <a:t>Rajz</a:t>
            </a:r>
          </a:p>
          <a:p>
            <a:r>
              <a:rPr lang="hu-HU" sz="2000" b="1" dirty="0" smtClean="0"/>
              <a:t>1896</a:t>
            </a:r>
          </a:p>
          <a:p>
            <a:endParaRPr lang="hu-HU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3544" r="27029" b="12261"/>
          <a:stretch/>
        </p:blipFill>
        <p:spPr bwMode="auto">
          <a:xfrm>
            <a:off x="1162373" y="819465"/>
            <a:ext cx="7981627" cy="60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elaszlocatalogueraisonne.com/media/w1000h1000/displayed/history-picture-z-ch-felici-n-preparatory-work-110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13" y="-4885"/>
            <a:ext cx="4680488" cy="68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79708" y="36373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Történelemkép: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Zách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Felicián,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Előkészítő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munka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1896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17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delaszlocatalogueraisonne.com/media/w1000h1000/displayed/0000770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5" y="-9230"/>
            <a:ext cx="4525505" cy="68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33953" y="666427"/>
            <a:ext cx="36022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Zách Felicián és lánya Klára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1896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217x157 cm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Magángyűjtemény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815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8197" y="828679"/>
            <a:ext cx="38513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Zicsi és </a:t>
            </a:r>
            <a:r>
              <a:rPr lang="hu-HU" sz="2000" b="1" dirty="0" err="1"/>
              <a:t>zajki</a:t>
            </a:r>
            <a:r>
              <a:rPr lang="hu-HU" sz="2000" b="1" dirty="0"/>
              <a:t> </a:t>
            </a:r>
            <a:r>
              <a:rPr lang="hu-HU" sz="2800" b="1" dirty="0"/>
              <a:t>Zichy Mihály </a:t>
            </a:r>
            <a:r>
              <a:rPr lang="hu-HU" sz="2000" b="1" dirty="0"/>
              <a:t>József Imre </a:t>
            </a:r>
            <a:r>
              <a:rPr lang="hu-HU" sz="2000" b="1" dirty="0" smtClean="0"/>
              <a:t>/1827 – 1906/</a:t>
            </a:r>
            <a:endParaRPr lang="hu-HU" sz="2000" b="1" dirty="0"/>
          </a:p>
          <a:p>
            <a:r>
              <a:rPr lang="hu-HU" sz="2000" b="1" dirty="0" smtClean="0"/>
              <a:t>festő</a:t>
            </a:r>
            <a:r>
              <a:rPr lang="hu-HU" sz="2000" b="1" dirty="0"/>
              <a:t>, grafikus, az illusztrálás és a magyar romantikus festészet kiemelkedő alakja és úttörője. Pesten </a:t>
            </a:r>
            <a:r>
              <a:rPr lang="hu-HU" sz="2000" b="1" dirty="0" err="1"/>
              <a:t>Marastoni</a:t>
            </a:r>
            <a:r>
              <a:rPr lang="hu-HU" sz="2000" b="1" dirty="0"/>
              <a:t> Jakabnál, Bécsben </a:t>
            </a:r>
            <a:r>
              <a:rPr lang="hu-HU" sz="2000" b="1" dirty="0" err="1"/>
              <a:t>Waldmüllernél</a:t>
            </a:r>
            <a:r>
              <a:rPr lang="hu-HU" sz="2000" b="1" dirty="0"/>
              <a:t> tanult.</a:t>
            </a:r>
          </a:p>
        </p:txBody>
      </p:sp>
      <p:pic>
        <p:nvPicPr>
          <p:cNvPr id="1026" name="Picture 2" descr="https://upload.wikimedia.org/wikipedia/commons/e/ec/Zichy_Mih%C3%A1ly_f%C3%A9nyk%C3%A9pe_1881_B%C3%A9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04" y="0"/>
            <a:ext cx="3845896" cy="58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877004" y="6080306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fénykép, </a:t>
            </a:r>
            <a:r>
              <a:rPr lang="hu-HU" sz="2000" b="1" dirty="0"/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3316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Arany János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balladái- Zichy Mihály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7846"/>
            <a:ext cx="37445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42" y="1484784"/>
            <a:ext cx="387353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0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8488" y="1363851"/>
            <a:ext cx="1658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hu-HU" sz="2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Záh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 Felicián </a:t>
            </a:r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merénylete</a:t>
            </a:r>
          </a:p>
          <a:p>
            <a:pPr lvl="3"/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királyi család ellen. </a:t>
            </a:r>
            <a:endParaRPr lang="hu-HU" sz="2000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3"/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Képes Krónika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hu-HU" sz="2000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3"/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hu-HU" sz="2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Chronicon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Pictum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hu-HU" sz="2000" b="1" dirty="0"/>
          </a:p>
        </p:txBody>
      </p:sp>
      <p:pic>
        <p:nvPicPr>
          <p:cNvPr id="9218" name="Picture 2" descr="Záh Felicián 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1" y="0"/>
            <a:ext cx="7235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91680" y="1772816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Arany János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ZÁCH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KLÁRA</a:t>
            </a:r>
          </a:p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Énekli egy hegedős a </a:t>
            </a:r>
            <a:r>
              <a:rPr lang="hu-H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XIV-ik</a:t>
            </a:r>
            <a:r>
              <a:rPr lang="hu-H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században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7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223"/>
            <a:ext cx="9144000" cy="58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6516" r="11333"/>
          <a:stretch/>
        </p:blipFill>
        <p:spPr>
          <a:xfrm>
            <a:off x="-393809" y="0"/>
            <a:ext cx="9528289" cy="68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3" y="764704"/>
            <a:ext cx="9193647" cy="61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" y="548680"/>
            <a:ext cx="915197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" y="476672"/>
            <a:ext cx="907732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0114" y="827314"/>
            <a:ext cx="436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Orlai</a:t>
            </a:r>
            <a:r>
              <a:rPr lang="hu-HU" sz="2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Petrics</a:t>
            </a:r>
            <a:r>
              <a:rPr lang="hu-HU" sz="2400" b="1" dirty="0">
                <a:solidFill>
                  <a:srgbClr val="202122"/>
                </a:solidFill>
                <a:latin typeface="Arial" panose="020B0604020202020204" pitchFamily="34" charset="0"/>
              </a:rPr>
              <a:t> Soma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hu-HU" sz="2000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sz="2000" b="1" dirty="0" smtClean="0"/>
              <a:t>(1822 – 1880)</a:t>
            </a:r>
            <a:endParaRPr lang="hu-HU" sz="2000" b="1" dirty="0"/>
          </a:p>
          <a:p>
            <a:endParaRPr lang="hu-HU" sz="2000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sz="2000" b="1" dirty="0" smtClean="0"/>
              <a:t>festőművész</a:t>
            </a:r>
            <a:r>
              <a:rPr lang="hu-HU" sz="2000" b="1" dirty="0"/>
              <a:t>, a történeti festészet jeles alakja. Apja szerb, anyja magyar származású. </a:t>
            </a:r>
            <a:endParaRPr lang="hu-HU" sz="2000" b="1" dirty="0" smtClean="0"/>
          </a:p>
          <a:p>
            <a:endParaRPr lang="hu-HU" sz="2000" dirty="0">
              <a:hlinkClick r:id="rId2"/>
            </a:endParaRPr>
          </a:p>
        </p:txBody>
      </p:sp>
      <p:pic>
        <p:nvPicPr>
          <p:cNvPr id="3074" name="Picture 2" descr="Fájl:Orlay Petrich Soma magyar festő 1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0"/>
            <a:ext cx="3676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996663" y="5847831"/>
            <a:ext cx="2618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Orlay </a:t>
            </a:r>
            <a:r>
              <a:rPr lang="hu-HU" sz="2000" b="1" dirty="0" err="1"/>
              <a:t>Petrich</a:t>
            </a:r>
            <a:r>
              <a:rPr lang="hu-HU" sz="2000" b="1" dirty="0"/>
              <a:t> Soma </a:t>
            </a:r>
            <a:endParaRPr lang="hu-HU" sz="2000" b="1" dirty="0" smtClean="0"/>
          </a:p>
          <a:p>
            <a:r>
              <a:rPr lang="hu-HU" sz="2000" b="1" dirty="0" smtClean="0"/>
              <a:t>magyar </a:t>
            </a:r>
            <a:r>
              <a:rPr lang="hu-HU" sz="2000" b="1" dirty="0"/>
              <a:t>festő 1880</a:t>
            </a:r>
          </a:p>
        </p:txBody>
      </p:sp>
    </p:spTree>
    <p:extLst>
      <p:ext uri="{BB962C8B-B14F-4D97-AF65-F5344CB8AC3E}">
        <p14:creationId xmlns:p14="http://schemas.microsoft.com/office/powerpoint/2010/main" val="1433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.bp.blogspot.com/-Ld2-s5mPCWg/T_rmup4hrqI/AAAAAAAAE_w/P59nIoOP8kE/s1600/Z%C3%A1ch3Or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155"/>
            <a:ext cx="9144000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32137" y="75959"/>
            <a:ext cx="89707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Orlai Petrics Soma: </a:t>
            </a:r>
            <a:r>
              <a:rPr lang="pt-BR" sz="2000" b="1" i="1" dirty="0"/>
              <a:t>Zách Felicián</a:t>
            </a:r>
            <a:r>
              <a:rPr lang="pt-BR" sz="2000" b="1" dirty="0"/>
              <a:t>, </a:t>
            </a:r>
            <a:r>
              <a:rPr lang="pt-BR" sz="2000" b="1" dirty="0" smtClean="0"/>
              <a:t>1859</a:t>
            </a:r>
            <a:r>
              <a:rPr lang="hu-HU" sz="2000" b="1" dirty="0" smtClean="0"/>
              <a:t> </a:t>
            </a:r>
            <a:r>
              <a:rPr lang="hu-HU" sz="2000" b="1" dirty="0"/>
              <a:t>pécsi Janus Pannonius </a:t>
            </a:r>
            <a:r>
              <a:rPr lang="hu-HU" sz="2000" b="1" dirty="0" smtClean="0"/>
              <a:t>Múzeum</a:t>
            </a:r>
          </a:p>
          <a:p>
            <a:r>
              <a:rPr lang="hu-HU" sz="2000" b="1" dirty="0">
                <a:hlinkClick r:id="rId3"/>
              </a:rPr>
              <a:t>https://</a:t>
            </a:r>
            <a:r>
              <a:rPr lang="hu-HU" sz="2000" b="1" dirty="0" smtClean="0">
                <a:hlinkClick r:id="rId3"/>
              </a:rPr>
              <a:t>katherines-bookstore.blogspot.com/2012/07/historiai-kepek</a:t>
            </a:r>
          </a:p>
          <a:p>
            <a:r>
              <a:rPr lang="hu-HU" sz="2000" b="1" dirty="0" err="1" smtClean="0">
                <a:hlinkClick r:id="rId3"/>
              </a:rPr>
              <a:t>-kedvenceim-magyar.html</a:t>
            </a:r>
            <a:endParaRPr lang="hu-HU" sz="2000" b="1" dirty="0" smtClean="0"/>
          </a:p>
          <a:p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2155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3382" y="188640"/>
            <a:ext cx="8631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/>
              <a:t>Orlai</a:t>
            </a:r>
            <a:r>
              <a:rPr lang="hu-HU" sz="2000" b="1" dirty="0"/>
              <a:t> </a:t>
            </a:r>
            <a:r>
              <a:rPr lang="hu-HU" sz="2000" b="1" dirty="0" err="1"/>
              <a:t>Petrics</a:t>
            </a:r>
            <a:r>
              <a:rPr lang="hu-HU" sz="2000" b="1" dirty="0"/>
              <a:t> </a:t>
            </a:r>
            <a:r>
              <a:rPr lang="hu-HU" sz="2000" b="1" dirty="0" smtClean="0"/>
              <a:t>Soma /1822-1880/ </a:t>
            </a:r>
            <a:r>
              <a:rPr lang="hu-HU" sz="2000" b="1" i="1" dirty="0" smtClean="0"/>
              <a:t>Zách Felicián 1860</a:t>
            </a:r>
          </a:p>
          <a:p>
            <a:r>
              <a:rPr lang="hu-HU" sz="2000" b="1" i="1" dirty="0" smtClean="0"/>
              <a:t>Olaj, vászon, </a:t>
            </a:r>
            <a:r>
              <a:rPr lang="fr-FR" sz="2000" b="1" dirty="0" smtClean="0"/>
              <a:t>156 cm</a:t>
            </a:r>
            <a:r>
              <a:rPr lang="hu-HU" sz="2000" b="1" dirty="0" smtClean="0"/>
              <a:t> x</a:t>
            </a:r>
            <a:r>
              <a:rPr lang="fr-FR" sz="2000" b="1" dirty="0" smtClean="0"/>
              <a:t> </a:t>
            </a:r>
            <a:r>
              <a:rPr lang="fr-FR" sz="2000" b="1" dirty="0"/>
              <a:t>220 </a:t>
            </a:r>
            <a:r>
              <a:rPr lang="fr-FR" sz="2000" b="1" dirty="0" smtClean="0"/>
              <a:t>cm</a:t>
            </a:r>
            <a:r>
              <a:rPr lang="hu-HU" sz="2000" b="1" dirty="0" smtClean="0"/>
              <a:t> Magyar </a:t>
            </a:r>
            <a:r>
              <a:rPr lang="hu-HU" sz="2000" b="1" dirty="0"/>
              <a:t>Nemzeti </a:t>
            </a:r>
            <a:r>
              <a:rPr lang="hu-HU" sz="2000" b="1" dirty="0" smtClean="0"/>
              <a:t>Galéria Budapest</a:t>
            </a:r>
            <a:endParaRPr lang="hu-HU" sz="2000" b="1" dirty="0"/>
          </a:p>
        </p:txBody>
      </p:sp>
      <p:pic>
        <p:nvPicPr>
          <p:cNvPr id="4098" name="Picture 2" descr="Fájl:Orlai Zách Feliciá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" y="1051444"/>
            <a:ext cx="8570563" cy="58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OAdCqazX3tg/T_rndLnhlvI/AAAAAAAAE_4/sNPL28PFscY/s640/Z%C3%A1ch2Or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12" y="0"/>
            <a:ext cx="4286988" cy="36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8859" y="1043770"/>
            <a:ext cx="442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Orlai Petrics Soma: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Zách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Felicián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1859,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1860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atherine's Bookstore: Históriai képek - Kedvenceim a magyar történelmi  festészetbő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9" y="3136289"/>
            <a:ext cx="5034642" cy="42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0450" y="979200"/>
            <a:ext cx="351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Madarász Viktor</a:t>
            </a:r>
            <a:endParaRPr lang="hu-HU" sz="2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(1830-1917)</a:t>
            </a:r>
          </a:p>
          <a:p>
            <a:endParaRPr lang="hu-HU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legnagyobb magyar történeti festők egyike és a hazai </a:t>
            </a:r>
            <a:r>
              <a:rPr lang="hu-H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romantika</a:t>
            </a:r>
            <a:r>
              <a:rPr lang="hu-HU" sz="2000" b="1" dirty="0">
                <a:solidFill>
                  <a:srgbClr val="202122"/>
                </a:solidFill>
                <a:latin typeface="Arial" panose="020B0604020202020204" pitchFamily="34" charset="0"/>
              </a:rPr>
              <a:t> egyik legjelentősebb alkotója.</a:t>
            </a:r>
            <a:endParaRPr lang="hu-HU" sz="2000" b="1" dirty="0"/>
          </a:p>
        </p:txBody>
      </p:sp>
      <p:pic>
        <p:nvPicPr>
          <p:cNvPr id="3" name="Picture 2" descr="Fájl:Madarász Viktor önarcké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49" y="0"/>
            <a:ext cx="4432152" cy="55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711848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/>
              <a:t>Önarckép</a:t>
            </a:r>
            <a:br>
              <a:rPr lang="hu-HU" sz="2000" b="1" dirty="0"/>
            </a:br>
            <a:r>
              <a:rPr lang="hu-HU" sz="2000" b="1" dirty="0"/>
              <a:t>1863</a:t>
            </a:r>
            <a:br>
              <a:rPr lang="hu-HU" sz="2000" b="1" dirty="0"/>
            </a:br>
            <a:r>
              <a:rPr lang="hu-HU" sz="2000" b="1" dirty="0"/>
              <a:t>Olaj, vászon, 73 x 60 cm</a:t>
            </a:r>
            <a:br>
              <a:rPr lang="hu-HU" sz="2000" b="1" dirty="0"/>
            </a:br>
            <a:r>
              <a:rPr lang="hu-HU" sz="2000" b="1" dirty="0"/>
              <a:t>Magyar Nemzeti Galéria, Budapest</a:t>
            </a:r>
          </a:p>
        </p:txBody>
      </p:sp>
    </p:spTree>
    <p:extLst>
      <p:ext uri="{BB962C8B-B14F-4D97-AF65-F5344CB8AC3E}">
        <p14:creationId xmlns:p14="http://schemas.microsoft.com/office/powerpoint/2010/main" val="30686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61702" y="522512"/>
            <a:ext cx="83653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Mindkét kép ugyanazt a pillanatot ábrázolja: Felicián harmadjára készül lesújtani. Lábánál súlyos sebben fekszik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királyfiak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hű nevelője, aki testével fogta fel a leendő I. Lajosnak szánt csapást. A királyné halálos rémületben, félig aléltan ül karosszékében, szorosan magához ölelve gyermekeit. Megcsonkított, vérző jobb keze bénultan hull Lajos vállára, udvarhölgye hiába próbálja tartani. A király védőn fordul családja felé, s közben parancsot ad a Felicián háta mögül berontó nemeseinek: végezzenek a merénylővel!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Ám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második kép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számos apró részletben eltér a korábbi változattól. Például a pécsin odakünn, a háttérben, a román kori, szegletes templom körül baljós viharfelhők gyülekeznek, a budapestin azonban (ahol a templom kecses gótikussá változott) az ég inkább aranyos glóriát von Felicián méltóságteljes, ősz feje köré. A második változaton sikerültebb a sebesült nevelő, méltóságteljesebb a király ábrázolása. Az is jobban tetszik, ahogyan egy udvarhölgy fátyolkendőt borít a királyné sebére, kevésbé didaktikusan irányítva rá a figyelmet a szörnyű csonkításra. </a:t>
            </a:r>
          </a:p>
        </p:txBody>
      </p:sp>
    </p:spTree>
    <p:extLst>
      <p:ext uri="{BB962C8B-B14F-4D97-AF65-F5344CB8AC3E}">
        <p14:creationId xmlns:p14="http://schemas.microsoft.com/office/powerpoint/2010/main" val="25390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1367" y="258452"/>
            <a:ext cx="85446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Ami azonban a legizgalmasabb, hogy míg a pécsi képen a megalázott Zách Kára arca vádat (sőt, talán némi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tébolyultságot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fejez ki, s kezével vádlón mutat a királynéra (aki maga segített kéjsóvár öccsének, hogy az végre egyedül maradhasson Klárával), a második képen arcát kendőjébe rejti, nem akar és nem tud szembenézni sem saját, tönkretett életével, sem azzal, hogy apja miatta gyilkossá válik, s halálát leli.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Klára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finom vonalú, alázatosan hajló alakját, szépséges, rendezett haját, fehér fény megvilágította ruháját, s apja - fekete ruhás - alakjával való tökéletes összhangját. A képnek ebből a sarkából látszik, hogy apa és lánya mennyire szerették egymást, hogy Felicián (a kép szerint) sosem jutna el a gyilkosságig, ha nem egyetlen, szeretett lányáért kellene bosszút állnia, s hogy hiába a bosszú, mert Klára (aki ezen a képen még finomabb, fiatalabb,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gyermekebb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mint a korábbi változaton) még el sem kezdett élni, amikor már mindent elvettek tőle, s ezt nem pótolja semmilyen más halál.</a:t>
            </a:r>
          </a:p>
        </p:txBody>
      </p:sp>
    </p:spTree>
    <p:extLst>
      <p:ext uri="{BB962C8B-B14F-4D97-AF65-F5344CB8AC3E}">
        <p14:creationId xmlns:p14="http://schemas.microsoft.com/office/powerpoint/2010/main" val="21885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7592" y="302359"/>
            <a:ext cx="86864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második változaton sikerültebb a sebesült nevelő, méltóságteljesebb a király ábrázolása. Az is jobban tetszik, ahogyan egy udvarhölgy fátyolkendőt borít a királyné sebére, kevésbé didaktikusan irányítva rá a figyelmet a szörnyű csonkításra. Ami azonban a legizgalmasabb, hogy míg a pécsi képen a megalázott Zách Kára arca vádat (sőt, talán némi tébolyultságot) fejez ki, s kezével vádlón mutat a királynéra (aki maga segített kéjsóvár öccsének, hogy az végre egyedül maradhasson Klárával), a második képen arcát kendőjébe rejti, nem akar és nem tud szembenézni sem saját, tönkretett életével, sem azzal, hogy apja miatta gyilkossá válik, s halálát leli. Ezt a részletet szeretem a legjobban az egész képen: Klára finom vonalú, alázatosan hajló alakját, szépséges, rendezett haját, fehér fény megvilágította ruháját, s apja - fekete ruhás - alakjával való tökéletes összhangját. A képnek ebből a sarkából látszik, hogy apa és lánya mennyire szerették egymást, hogy Felicián (a kép szerint) sosem jutna el a gyilkosságig, ha nem egyetlen, szeretett lányáért kellene bosszút állnia, s hogy hiába a bosszú, mert Klára (aki ezen a képen még finomabb, fiatalabb,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gyermekebb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mint a korábbi változaton) még el sem kezdett élni, amikor már mindent elvettek tőle, s ezt nem pótolja semmilyen más halál.</a:t>
            </a:r>
          </a:p>
        </p:txBody>
      </p:sp>
    </p:spTree>
    <p:extLst>
      <p:ext uri="{BB962C8B-B14F-4D97-AF65-F5344CB8AC3E}">
        <p14:creationId xmlns:p14="http://schemas.microsoft.com/office/powerpoint/2010/main" val="2816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0"/>
            <a:ext cx="912390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03648" y="404664"/>
            <a:ext cx="4678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 emlékkereszt Visegrádon</a:t>
            </a:r>
          </a:p>
        </p:txBody>
      </p:sp>
    </p:spTree>
    <p:extLst>
      <p:ext uri="{BB962C8B-B14F-4D97-AF65-F5344CB8AC3E}">
        <p14:creationId xmlns:p14="http://schemas.microsoft.com/office/powerpoint/2010/main" val="178103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161957"/>
            <a:ext cx="5449824" cy="572346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31840" y="332656"/>
            <a:ext cx="371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Emlékkő Visegrádon</a:t>
            </a:r>
          </a:p>
        </p:txBody>
      </p:sp>
    </p:spTree>
    <p:extLst>
      <p:ext uri="{BB962C8B-B14F-4D97-AF65-F5344CB8AC3E}">
        <p14:creationId xmlns:p14="http://schemas.microsoft.com/office/powerpoint/2010/main" val="15624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.bp.blogspot.com/-E7CNIi-LH28/T_rxePuq7dI/AAAAAAAAFAU/J5T5DJNpPfw/s640/Z%C3%A1ch1Madar%C3%A1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2129"/>
            <a:ext cx="5061942" cy="68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6206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/>
              <a:t>MADARÁSZ, Viktor</a:t>
            </a:r>
          </a:p>
          <a:p>
            <a:r>
              <a:rPr lang="hu-HU" sz="2400" b="1" dirty="0"/>
              <a:t>(sz. 1830. </a:t>
            </a:r>
            <a:r>
              <a:rPr lang="hu-HU" sz="2400" b="1" dirty="0" err="1"/>
              <a:t>Csetnek</a:t>
            </a:r>
            <a:r>
              <a:rPr lang="hu-HU" sz="2400" b="1" dirty="0"/>
              <a:t>, 1917. Budapest</a:t>
            </a:r>
            <a:r>
              <a:rPr lang="hu-HU" sz="2400" b="1" dirty="0" smtClean="0"/>
              <a:t>)</a:t>
            </a:r>
          </a:p>
          <a:p>
            <a:r>
              <a:rPr lang="hu-HU" sz="2400" b="1" dirty="0"/>
              <a:t>Felicián Zách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/>
              <a:t>1858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/>
              <a:t>Olaj, vászon, 152 x 112 cm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/>
              <a:t>Magyar Nemzeti Galéria, Budapest</a:t>
            </a:r>
          </a:p>
        </p:txBody>
      </p:sp>
    </p:spTree>
    <p:extLst>
      <p:ext uri="{BB962C8B-B14F-4D97-AF65-F5344CB8AC3E}">
        <p14:creationId xmlns:p14="http://schemas.microsoft.com/office/powerpoint/2010/main" val="17068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5195" y="516413"/>
            <a:ext cx="364285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/>
              <a:t>Greguss</a:t>
            </a:r>
            <a:r>
              <a:rPr lang="hu-HU" sz="2800" dirty="0"/>
              <a:t> Imre </a:t>
            </a:r>
            <a:endParaRPr lang="hu-HU" sz="2800" dirty="0" smtClean="0"/>
          </a:p>
          <a:p>
            <a:r>
              <a:rPr lang="hu-HU" sz="2000" b="1" dirty="0" smtClean="0"/>
              <a:t>(</a:t>
            </a:r>
            <a:r>
              <a:rPr lang="hu-HU" sz="2000" b="1" dirty="0" err="1" smtClean="0"/>
              <a:t>Zayugróc</a:t>
            </a:r>
            <a:r>
              <a:rPr lang="hu-HU" sz="2000" b="1" dirty="0" smtClean="0"/>
              <a:t> 1856 – Budapest 1910</a:t>
            </a:r>
            <a:r>
              <a:rPr lang="hu-HU" sz="2000" b="1" dirty="0"/>
              <a:t>) 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festőművész</a:t>
            </a:r>
            <a:r>
              <a:rPr lang="hu-HU" sz="2000" b="1" dirty="0"/>
              <a:t>, rajztanár</a:t>
            </a:r>
            <a:r>
              <a:rPr lang="hu-HU" sz="2000" b="1" dirty="0" smtClean="0"/>
              <a:t>., művészcsaládból származik</a:t>
            </a:r>
          </a:p>
          <a:p>
            <a:r>
              <a:rPr lang="hu-HU" sz="2000" b="1" dirty="0" smtClean="0"/>
              <a:t>Történelmi festő</a:t>
            </a:r>
          </a:p>
          <a:p>
            <a:endParaRPr lang="hu-HU" sz="2000" b="1" dirty="0"/>
          </a:p>
          <a:p>
            <a:r>
              <a:rPr lang="hu-HU" sz="2000" b="1" dirty="0"/>
              <a:t>Tanulmányait Budapesten kezdte, majd Münchenben, a Képzőművészeti Akadémián tanult. Ezután Párizsban folytatott művészeti tanulmányokat, majd 1884-ben hazatelepedett. Rajztanárként is működött vidéken, majd Budapesten.</a:t>
            </a:r>
          </a:p>
          <a:p>
            <a:endParaRPr lang="hu-HU" dirty="0"/>
          </a:p>
        </p:txBody>
      </p:sp>
      <p:pic>
        <p:nvPicPr>
          <p:cNvPr id="11266" name="Picture 2" descr="https://www.kieselbach.hu/media/upload/thumbs/artist/472/page_483_97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21" y="-1"/>
            <a:ext cx="4404479" cy="58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369804" y="5884977"/>
            <a:ext cx="13676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Önarckép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8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30217" r="13936" b="10990"/>
          <a:stretch/>
        </p:blipFill>
        <p:spPr bwMode="auto">
          <a:xfrm>
            <a:off x="2991173" y="41312"/>
            <a:ext cx="5083444" cy="68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3" t="29581" r="25054" b="10355"/>
          <a:stretch/>
        </p:blipFill>
        <p:spPr bwMode="auto">
          <a:xfrm>
            <a:off x="1349043" y="686996"/>
            <a:ext cx="4183852" cy="632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32474" y="41312"/>
            <a:ext cx="2805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Zách Klára 1908</a:t>
            </a:r>
          </a:p>
          <a:p>
            <a:r>
              <a:rPr lang="hu-HU" sz="2000" b="1" dirty="0" smtClean="0"/>
              <a:t>Móra Ferenc Múzeum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5270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6939" y="6763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dirty="0">
                <a:solidFill>
                  <a:srgbClr val="212529"/>
                </a:solidFill>
                <a:latin typeface="opensans_bold"/>
                <a:hlinkClick r:id="rId2"/>
              </a:rPr>
              <a:t> </a:t>
            </a:r>
            <a:r>
              <a:rPr lang="hu-HU" dirty="0">
                <a:solidFill>
                  <a:srgbClr val="212529"/>
                </a:solidFill>
                <a:latin typeface="opensans_semibold"/>
              </a:rPr>
              <a:t/>
            </a:r>
            <a:br>
              <a:rPr lang="hu-HU" dirty="0">
                <a:solidFill>
                  <a:srgbClr val="212529"/>
                </a:solidFill>
                <a:latin typeface="opensans_semibold"/>
              </a:rPr>
            </a:b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32475" y="449451"/>
            <a:ext cx="396815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Körösfői –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Kriesch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Aladár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Klára története -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1911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festmény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Zách Klára sorsa áll a középpontban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kiszolgáltatott női sors ekkor már fontostéma, megindult a női egyenjogúságért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folytatott harc</a:t>
            </a:r>
          </a:p>
          <a:p>
            <a:r>
              <a:rPr lang="hu-HU" sz="1600" dirty="0"/>
              <a:t/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10242" name="Picture 2" descr="Nem érhető el leírás a fényképhe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33" y="0"/>
            <a:ext cx="5057775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86400" y="6402223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Önarckép 1915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979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ách Klára története I. (Magyar Nemzeti Galéria CC BY-NC-S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740"/>
            <a:ext cx="9144000" cy="47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4434" y="171748"/>
            <a:ext cx="54923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Körősfői-Krisch</a:t>
            </a:r>
            <a:r>
              <a:rPr lang="hu-HU" sz="2400" b="1" dirty="0" smtClean="0"/>
              <a:t> Aladár</a:t>
            </a:r>
            <a:r>
              <a:rPr lang="hu-HU" sz="2000" b="1" dirty="0" smtClean="0"/>
              <a:t>: Zách Klára története I.</a:t>
            </a:r>
          </a:p>
          <a:p>
            <a:r>
              <a:rPr lang="hu-HU" sz="2000" b="1" dirty="0" smtClean="0"/>
              <a:t> 1911</a:t>
            </a:r>
          </a:p>
          <a:p>
            <a:r>
              <a:rPr lang="hu-HU" sz="2000" b="1" dirty="0" smtClean="0"/>
              <a:t>olaj. fa,</a:t>
            </a:r>
          </a:p>
          <a:p>
            <a:r>
              <a:rPr lang="hu-HU" sz="2000" b="1" dirty="0"/>
              <a:t>102 × 194 </a:t>
            </a:r>
            <a:r>
              <a:rPr lang="hu-HU" sz="2000" b="1" dirty="0" smtClean="0"/>
              <a:t>cm</a:t>
            </a:r>
          </a:p>
          <a:p>
            <a:r>
              <a:rPr lang="hu-HU" sz="2000" b="1" dirty="0" smtClean="0"/>
              <a:t>Magyar Nemzeti Galéria</a:t>
            </a:r>
          </a:p>
          <a:p>
            <a:r>
              <a:rPr lang="hu-HU" sz="2000" b="1" dirty="0" smtClean="0"/>
              <a:t>Budapest 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9902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ájl:Zách Klára története II.  (47573874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839"/>
            <a:ext cx="9144000" cy="47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64210" y="222712"/>
            <a:ext cx="79738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/>
              <a:t>Körösfõi-Krisch</a:t>
            </a:r>
            <a:r>
              <a:rPr lang="hu-HU" sz="2400" b="1" dirty="0" smtClean="0"/>
              <a:t> </a:t>
            </a:r>
            <a:r>
              <a:rPr lang="hu-HU" sz="2400" b="1" dirty="0"/>
              <a:t>Aladár</a:t>
            </a:r>
          </a:p>
          <a:p>
            <a:r>
              <a:rPr lang="hu-HU" sz="2000" b="1" dirty="0" smtClean="0"/>
              <a:t>Zách </a:t>
            </a:r>
            <a:r>
              <a:rPr lang="hu-HU" sz="2000" b="1" dirty="0"/>
              <a:t>Klára története II., </a:t>
            </a:r>
            <a:endParaRPr lang="hu-HU" sz="2000" b="1" dirty="0" smtClean="0"/>
          </a:p>
          <a:p>
            <a:r>
              <a:rPr lang="hu-HU" sz="2000" b="1" dirty="0" smtClean="0"/>
              <a:t>1911 </a:t>
            </a:r>
          </a:p>
          <a:p>
            <a:r>
              <a:rPr lang="hu-HU" sz="2000" b="1" dirty="0" smtClean="0"/>
              <a:t>Magyar </a:t>
            </a:r>
            <a:r>
              <a:rPr lang="hu-HU" sz="2000" b="1" dirty="0"/>
              <a:t>Nemzeti </a:t>
            </a:r>
            <a:r>
              <a:rPr lang="hu-HU" sz="2000" b="1" dirty="0" smtClean="0"/>
              <a:t>Galéria</a:t>
            </a:r>
          </a:p>
          <a:p>
            <a:r>
              <a:rPr lang="hu-HU" sz="2000" b="1" dirty="0" smtClean="0"/>
              <a:t>Budapest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5103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900</Words>
  <Application>Microsoft Office PowerPoint</Application>
  <PresentationFormat>Diavetítés a képernyőre (4:3 oldalarány)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Zách Felicián  története  Orlai  Petrics Soma és más történeti festők képein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Arany János balladái- Zichy Mihály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Zách Felicián  története  festményeken Orlai  Petrics Soma</dc:title>
  <dc:creator>Judit</dc:creator>
  <cp:lastModifiedBy>Judit</cp:lastModifiedBy>
  <cp:revision>32</cp:revision>
  <dcterms:created xsi:type="dcterms:W3CDTF">2025-02-25T12:49:11Z</dcterms:created>
  <dcterms:modified xsi:type="dcterms:W3CDTF">2025-03-16T06:07:07Z</dcterms:modified>
</cp:coreProperties>
</file>