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1" r:id="rId3"/>
    <p:sldId id="305" r:id="rId4"/>
    <p:sldId id="257" r:id="rId5"/>
    <p:sldId id="263" r:id="rId6"/>
    <p:sldId id="306" r:id="rId7"/>
    <p:sldId id="285" r:id="rId8"/>
    <p:sldId id="307" r:id="rId9"/>
    <p:sldId id="303" r:id="rId10"/>
    <p:sldId id="308" r:id="rId11"/>
    <p:sldId id="304" r:id="rId12"/>
    <p:sldId id="264" r:id="rId13"/>
    <p:sldId id="309" r:id="rId14"/>
    <p:sldId id="322" r:id="rId15"/>
    <p:sldId id="271" r:id="rId16"/>
    <p:sldId id="310" r:id="rId17"/>
    <p:sldId id="313" r:id="rId18"/>
    <p:sldId id="272" r:id="rId19"/>
    <p:sldId id="311" r:id="rId20"/>
    <p:sldId id="287" r:id="rId21"/>
    <p:sldId id="314" r:id="rId22"/>
    <p:sldId id="297" r:id="rId23"/>
    <p:sldId id="275" r:id="rId24"/>
    <p:sldId id="292" r:id="rId25"/>
    <p:sldId id="277" r:id="rId26"/>
    <p:sldId id="315" r:id="rId27"/>
    <p:sldId id="321" r:id="rId28"/>
    <p:sldId id="299" r:id="rId29"/>
    <p:sldId id="317" r:id="rId30"/>
    <p:sldId id="318" r:id="rId31"/>
    <p:sldId id="279" r:id="rId32"/>
    <p:sldId id="288" r:id="rId33"/>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97" d="100"/>
          <a:sy n="97" d="100"/>
        </p:scale>
        <p:origin x="96" y="3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B777F8-B86D-478A-BACB-A51A9F831D53}"/>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6C3D8D88-3D01-4E00-9B2A-F181A78173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BDF4B241-9167-4AE2-B1EA-7AC83ACB7694}"/>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CC92DA26-EBE3-4C67-8691-15BC1362ADA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D599F172-F83C-4274-9600-A0183730AD4E}"/>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883681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0BE70EE-ECD3-46FD-BAB1-9566CB6A213A}"/>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93EB8F29-ABC9-4AB1-BB7A-929924A87612}"/>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33CB3E6-4EFE-4B54-B554-015EB235E4E7}"/>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8AED16BD-348A-485C-8878-B5510FB8B28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C9D92E0-4C19-4E41-B127-CF8A0AC5D555}"/>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2571669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3D2C36E1-AC41-4DB3-918C-38D8C345945F}"/>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81E84D04-68CA-4857-BB83-527A9D5DBA84}"/>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60C7EDA5-B104-4770-BA90-D73BBB11A63B}"/>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86D0A354-2C90-45D5-BDF4-1E067BBF3FB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86E45B8-7698-420C-AEDE-163878F92BB4}"/>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186388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EEA800-5755-4BD6-BC59-212271FC7B09}"/>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2F9F7F37-78B0-4620-B24C-EC7F07E38888}"/>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2B29D7FB-7D13-4118-BD6A-91DFBB70E207}"/>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8211210B-E2D4-4378-A4D8-3EA8ECBBF812}"/>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060F0AC-AD48-44A7-AE52-16AD8D84F4CD}"/>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1806253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8D8866F-695F-4F68-81F1-49BBF30F9AA9}"/>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8661D829-044C-4A2D-9C21-F82858EEE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0C8000DA-F913-419A-8CA1-85FC025E8029}"/>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62988EE6-9A1B-45C2-9EDB-0A0DD186F2D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9BCCB693-7257-410A-9B9D-5EE579FC4CA6}"/>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3554828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7377AA5-C6B3-4816-AE66-D6C9C050AAAB}"/>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D68684F0-637C-4BF3-9F45-D54DB57FB9F1}"/>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6C4F84F6-2566-4898-A999-DB55509F0252}"/>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2AD7C6FD-2180-48A8-B850-ACC46D53515E}"/>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6" name="Élőláb helye 5">
            <a:extLst>
              <a:ext uri="{FF2B5EF4-FFF2-40B4-BE49-F238E27FC236}">
                <a16:creationId xmlns:a16="http://schemas.microsoft.com/office/drawing/2014/main" id="{6C5DB232-CA78-4485-B729-02B5224F84C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8C560A53-0EA3-47CD-A63E-2D9756E37D80}"/>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3893332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F78F052-6535-4607-9C8A-039F3A8E123C}"/>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946426C3-19CB-4318-95EF-4B28F7803E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456D70DC-CE28-412F-AC37-4598507D1B54}"/>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1BA4AE4C-D221-4D6C-B52D-4C6C10715D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BE239642-49B9-42E4-8E24-7A68D980E351}"/>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F3468BEB-3DDB-49C5-815F-8AC086ADCCCF}"/>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8" name="Élőláb helye 7">
            <a:extLst>
              <a:ext uri="{FF2B5EF4-FFF2-40B4-BE49-F238E27FC236}">
                <a16:creationId xmlns:a16="http://schemas.microsoft.com/office/drawing/2014/main" id="{B52705D8-57E4-4036-9E5B-FC2DBA2279B8}"/>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9EA9C595-B007-4C00-B762-D80EDC82A9B2}"/>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2933820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FA57C23-42CE-4E87-8B90-4FDA96AE285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2C60F6E0-5DD0-44B8-8134-EFCC429FEF87}"/>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4" name="Élőláb helye 3">
            <a:extLst>
              <a:ext uri="{FF2B5EF4-FFF2-40B4-BE49-F238E27FC236}">
                <a16:creationId xmlns:a16="http://schemas.microsoft.com/office/drawing/2014/main" id="{C1D68FA7-2DE1-4F9B-8220-31BD10FC75E3}"/>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C3D94EFD-3D64-4A5A-9438-15365CC72A56}"/>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103950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10202084-0947-44CC-8A1E-2CB9C540E7EE}"/>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3" name="Élőláb helye 2">
            <a:extLst>
              <a:ext uri="{FF2B5EF4-FFF2-40B4-BE49-F238E27FC236}">
                <a16:creationId xmlns:a16="http://schemas.microsoft.com/office/drawing/2014/main" id="{7B2301B6-917A-4ED7-823F-6E4E3FD65B5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F9547583-6143-492B-92ED-998B5BFBB3A1}"/>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2316297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58480F3-CEA6-4C7A-9ED5-1F3348F5B0A3}"/>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11890B5B-6CFC-46DC-8F4A-7998E811AE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9EA8F9FA-F65D-4E1B-ADE2-9FB0574B3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E35EF5FB-C901-497F-AD87-6BBA4414C944}"/>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6" name="Élőláb helye 5">
            <a:extLst>
              <a:ext uri="{FF2B5EF4-FFF2-40B4-BE49-F238E27FC236}">
                <a16:creationId xmlns:a16="http://schemas.microsoft.com/office/drawing/2014/main" id="{F4AA8DCF-FC36-4CDD-B00E-D7412368E1C1}"/>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ED4668A2-0F7F-49C7-9319-CDABD5CB68D7}"/>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3189586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664A01D-B17A-4F84-A3FF-EC6519A6722E}"/>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61DEC964-1B4B-448E-B0DD-33A39A75B1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E919484F-B2D5-4394-BDA9-8A752B86F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C01572BD-AE33-417E-91E3-AA4EE590ACD7}"/>
              </a:ext>
            </a:extLst>
          </p:cNvPr>
          <p:cNvSpPr>
            <a:spLocks noGrp="1"/>
          </p:cNvSpPr>
          <p:nvPr>
            <p:ph type="dt" sz="half" idx="10"/>
          </p:nvPr>
        </p:nvSpPr>
        <p:spPr/>
        <p:txBody>
          <a:bodyPr/>
          <a:lstStyle/>
          <a:p>
            <a:fld id="{8CC19CF5-7E4C-47FE-9C65-79A25783BE65}" type="datetimeFigureOut">
              <a:rPr lang="hu-HU" smtClean="0"/>
              <a:t>2025. 04. 07.</a:t>
            </a:fld>
            <a:endParaRPr lang="hu-HU"/>
          </a:p>
        </p:txBody>
      </p:sp>
      <p:sp>
        <p:nvSpPr>
          <p:cNvPr id="6" name="Élőláb helye 5">
            <a:extLst>
              <a:ext uri="{FF2B5EF4-FFF2-40B4-BE49-F238E27FC236}">
                <a16:creationId xmlns:a16="http://schemas.microsoft.com/office/drawing/2014/main" id="{023C77FB-C5DF-4A97-9AF2-02A1E187380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DCF64705-7E46-41FD-9C99-7D092D6387CB}"/>
              </a:ext>
            </a:extLst>
          </p:cNvPr>
          <p:cNvSpPr>
            <a:spLocks noGrp="1"/>
          </p:cNvSpPr>
          <p:nvPr>
            <p:ph type="sldNum" sz="quarter" idx="12"/>
          </p:nvPr>
        </p:nvSpPr>
        <p:spPr/>
        <p:txBody>
          <a:bodyPr/>
          <a:lstStyle/>
          <a:p>
            <a:fld id="{569B2FA5-3523-4B12-B4F1-B0999D32B142}" type="slidenum">
              <a:rPr lang="hu-HU" smtClean="0"/>
              <a:t>‹#›</a:t>
            </a:fld>
            <a:endParaRPr lang="hu-HU"/>
          </a:p>
        </p:txBody>
      </p:sp>
    </p:spTree>
    <p:extLst>
      <p:ext uri="{BB962C8B-B14F-4D97-AF65-F5344CB8AC3E}">
        <p14:creationId xmlns:p14="http://schemas.microsoft.com/office/powerpoint/2010/main" val="3786501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CF18000D-527A-4B15-AAFA-8EC58D57B4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EB810D7F-A867-4754-A7E6-EEE3F6581F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7FEFFF4B-7CBE-4FF0-90BF-72A2FA307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19CF5-7E4C-47FE-9C65-79A25783BE65}" type="datetimeFigureOut">
              <a:rPr lang="hu-HU" smtClean="0"/>
              <a:t>2025. 04. 07.</a:t>
            </a:fld>
            <a:endParaRPr lang="hu-HU"/>
          </a:p>
        </p:txBody>
      </p:sp>
      <p:sp>
        <p:nvSpPr>
          <p:cNvPr id="5" name="Élőláb helye 4">
            <a:extLst>
              <a:ext uri="{FF2B5EF4-FFF2-40B4-BE49-F238E27FC236}">
                <a16:creationId xmlns:a16="http://schemas.microsoft.com/office/drawing/2014/main" id="{D2E7C1D1-0862-4A20-B44B-EF391D42B9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id="{A4FCE294-304C-4608-B01D-0C90A94FE2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9B2FA5-3523-4B12-B4F1-B0999D32B142}" type="slidenum">
              <a:rPr lang="hu-HU" smtClean="0"/>
              <a:t>‹#›</a:t>
            </a:fld>
            <a:endParaRPr lang="hu-HU"/>
          </a:p>
        </p:txBody>
      </p:sp>
    </p:spTree>
    <p:extLst>
      <p:ext uri="{BB962C8B-B14F-4D97-AF65-F5344CB8AC3E}">
        <p14:creationId xmlns:p14="http://schemas.microsoft.com/office/powerpoint/2010/main" val="4644925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6315D77-8192-483E-9149-F6AC88CEB774}"/>
              </a:ext>
            </a:extLst>
          </p:cNvPr>
          <p:cNvSpPr>
            <a:spLocks noGrp="1"/>
          </p:cNvSpPr>
          <p:nvPr>
            <p:ph type="ctrTitle"/>
          </p:nvPr>
        </p:nvSpPr>
        <p:spPr>
          <a:xfrm>
            <a:off x="1524000" y="538619"/>
            <a:ext cx="9144000" cy="5260932"/>
          </a:xfrm>
          <a:solidFill>
            <a:schemeClr val="bg2"/>
          </a:solidFill>
        </p:spPr>
        <p:txBody>
          <a:bodyPr>
            <a:normAutofit fontScale="90000"/>
          </a:bodyPr>
          <a:lstStyle/>
          <a:p>
            <a:br>
              <a:rPr lang="hu-HU" b="1" i="1" dirty="0">
                <a:latin typeface="Georgia" panose="02040502050405020303" pitchFamily="18" charset="0"/>
              </a:rPr>
            </a:br>
            <a:r>
              <a:rPr lang="hu-HU" b="1" i="1" dirty="0">
                <a:latin typeface="Georgia" panose="02040502050405020303" pitchFamily="18" charset="0"/>
              </a:rPr>
              <a:t>Liszt Ferenc</a:t>
            </a:r>
            <a:br>
              <a:rPr lang="hu-HU" b="1" i="1" dirty="0">
                <a:latin typeface="Georgia" panose="02040502050405020303" pitchFamily="18" charset="0"/>
              </a:rPr>
            </a:br>
            <a:br>
              <a:rPr lang="hu-HU" b="1" i="1" dirty="0">
                <a:latin typeface="Georgia" panose="02040502050405020303" pitchFamily="18" charset="0"/>
              </a:rPr>
            </a:br>
            <a:r>
              <a:rPr lang="hu-HU" sz="4000" i="1" dirty="0">
                <a:latin typeface="Georgia" panose="02040502050405020303" pitchFamily="18" charset="0"/>
              </a:rPr>
              <a:t>"Vezércsillagom az legyen, hogy Magyarország egykor büszkén mutathasson rám."  </a:t>
            </a:r>
            <a:br>
              <a:rPr lang="hu-HU" sz="4000" i="1" dirty="0">
                <a:latin typeface="Georgia" panose="02040502050405020303" pitchFamily="18" charset="0"/>
              </a:rPr>
            </a:br>
            <a:r>
              <a:rPr lang="hu-HU" sz="2700" i="1" dirty="0">
                <a:latin typeface="Georgia" panose="02040502050405020303" pitchFamily="18" charset="0"/>
              </a:rPr>
              <a:t>(Liszt Ferenc)</a:t>
            </a:r>
            <a:br>
              <a:rPr lang="hu-HU" sz="2700" i="1" dirty="0">
                <a:latin typeface="Georgia" panose="02040502050405020303" pitchFamily="18" charset="0"/>
              </a:rPr>
            </a:br>
            <a:br>
              <a:rPr lang="hu-HU" sz="2700" i="1" dirty="0">
                <a:latin typeface="Georgia" panose="02040502050405020303" pitchFamily="18" charset="0"/>
              </a:rPr>
            </a:br>
            <a:r>
              <a:rPr lang="hu-HU" sz="4000" dirty="0">
                <a:latin typeface="Georgia" panose="02040502050405020303" pitchFamily="18" charset="0"/>
              </a:rPr>
              <a:t>1811-1886</a:t>
            </a:r>
            <a:br>
              <a:rPr lang="hu-HU" sz="4000" dirty="0">
                <a:latin typeface="Georgia" panose="02040502050405020303" pitchFamily="18" charset="0"/>
              </a:rPr>
            </a:br>
            <a:endParaRPr lang="hu-HU" sz="4000" dirty="0">
              <a:latin typeface="Georgia" panose="02040502050405020303" pitchFamily="18" charset="0"/>
            </a:endParaRPr>
          </a:p>
        </p:txBody>
      </p:sp>
    </p:spTree>
    <p:extLst>
      <p:ext uri="{BB962C8B-B14F-4D97-AF65-F5344CB8AC3E}">
        <p14:creationId xmlns:p14="http://schemas.microsoft.com/office/powerpoint/2010/main" val="253794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3BB6120-78F7-4558-900F-A4F90D177642}"/>
              </a:ext>
            </a:extLst>
          </p:cNvPr>
          <p:cNvSpPr/>
          <p:nvPr/>
        </p:nvSpPr>
        <p:spPr>
          <a:xfrm>
            <a:off x="2046914" y="1650630"/>
            <a:ext cx="7877262" cy="3155992"/>
          </a:xfrm>
          <a:prstGeom prst="rect">
            <a:avLst/>
          </a:prstGeom>
          <a:solidFill>
            <a:schemeClr val="bg2"/>
          </a:solidFill>
        </p:spPr>
        <p:txBody>
          <a:bodyPr wrap="square">
            <a:spAutoFit/>
          </a:bodyPr>
          <a:lstStyle/>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A szalonok első sztárja, virtuóz játéka és lebilincselő személyisége, hírneve </a:t>
            </a:r>
            <a:r>
              <a:rPr lang="hu-HU" i="1" kern="100" dirty="0">
                <a:latin typeface="Georgia" panose="02040502050405020303" pitchFamily="18" charset="0"/>
                <a:ea typeface="Calibri" panose="020F0502020204030204" pitchFamily="34" charset="0"/>
                <a:cs typeface="Times New Roman" panose="02020603050405020304" pitchFamily="18" charset="0"/>
              </a:rPr>
              <a:t>„</a:t>
            </a:r>
            <a:r>
              <a:rPr lang="hu-HU" i="1" kern="100" dirty="0" err="1">
                <a:latin typeface="Georgia" panose="02040502050405020303" pitchFamily="18" charset="0"/>
                <a:ea typeface="Calibri" panose="020F0502020204030204" pitchFamily="34" charset="0"/>
                <a:cs typeface="Times New Roman" panose="02020603050405020304" pitchFamily="18" charset="0"/>
              </a:rPr>
              <a:t>lisztomániát</a:t>
            </a:r>
            <a:r>
              <a:rPr lang="hu-HU" kern="100" dirty="0">
                <a:latin typeface="Georgia" panose="02040502050405020303" pitchFamily="18" charset="0"/>
                <a:ea typeface="Calibri" panose="020F0502020204030204" pitchFamily="34" charset="0"/>
                <a:cs typeface="Times New Roman" panose="02020603050405020304" pitchFamily="18" charset="0"/>
              </a:rPr>
              <a:t>” (Heine) eredményez.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p>
          <a:p>
            <a:pPr marL="457200">
              <a:lnSpc>
                <a:spcPct val="107000"/>
              </a:lnSpc>
              <a:spcAft>
                <a:spcPts val="0"/>
              </a:spcAft>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Kalandjai olykor botrányosak. A házas </a:t>
            </a:r>
            <a:r>
              <a:rPr lang="hu-HU" kern="100" dirty="0" err="1">
                <a:latin typeface="Georgia" panose="02040502050405020303" pitchFamily="18" charset="0"/>
                <a:ea typeface="Calibri" panose="020F0502020204030204" pitchFamily="34" charset="0"/>
                <a:cs typeface="Times New Roman" panose="02020603050405020304" pitchFamily="18" charset="0"/>
              </a:rPr>
              <a:t>Marye</a:t>
            </a:r>
            <a:r>
              <a:rPr lang="hu-HU" kern="100" dirty="0">
                <a:latin typeface="Georgia" panose="02040502050405020303" pitchFamily="18" charset="0"/>
                <a:ea typeface="Calibri" panose="020F0502020204030204" pitchFamily="34" charset="0"/>
                <a:cs typeface="Times New Roman" panose="02020603050405020304" pitchFamily="18" charset="0"/>
              </a:rPr>
              <a:t> D’ </a:t>
            </a:r>
            <a:r>
              <a:rPr lang="hu-HU" kern="100" dirty="0" err="1">
                <a:latin typeface="Georgia" panose="02040502050405020303" pitchFamily="18" charset="0"/>
                <a:ea typeface="Calibri" panose="020F0502020204030204" pitchFamily="34" charset="0"/>
                <a:cs typeface="Times New Roman" panose="02020603050405020304" pitchFamily="18" charset="0"/>
              </a:rPr>
              <a:t>Agoue</a:t>
            </a:r>
            <a:r>
              <a:rPr lang="hu-HU" kern="100" dirty="0">
                <a:latin typeface="Georgia" panose="02040502050405020303" pitchFamily="18" charset="0"/>
                <a:ea typeface="Calibri" panose="020F0502020204030204" pitchFamily="34" charset="0"/>
                <a:cs typeface="Times New Roman" panose="02020603050405020304" pitchFamily="18" charset="0"/>
              </a:rPr>
              <a:t> grófnővel Svájcban és Itáliában él (vándorévek), három gyermekük születik. </a:t>
            </a:r>
          </a:p>
          <a:p>
            <a:pPr marL="342900" lvl="0" indent="-342900">
              <a:lnSpc>
                <a:spcPct val="107000"/>
              </a:lnSpc>
              <a:spcAft>
                <a:spcPts val="80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Liszt Európa csaknem minden országában ünnepelt pianista.</a:t>
            </a:r>
          </a:p>
          <a:p>
            <a:pPr marL="342900" lvl="0" indent="-342900">
              <a:lnSpc>
                <a:spcPct val="107000"/>
              </a:lnSpc>
              <a:spcAft>
                <a:spcPts val="800"/>
              </a:spcAft>
              <a:buFont typeface="Georgia" panose="02040502050405020303" pitchFamily="18" charset="0"/>
              <a:buChar char="-"/>
            </a:pPr>
            <a:endParaRPr lang="hu-HU" sz="1400" kern="100"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eorgia" panose="02040502050405020303" pitchFamily="18" charset="0"/>
              <a:buChar char="-"/>
            </a:pP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1881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szt a zongoránál alkotó: Josef Danhauser">
            <a:extLst>
              <a:ext uri="{FF2B5EF4-FFF2-40B4-BE49-F238E27FC236}">
                <a16:creationId xmlns:a16="http://schemas.microsoft.com/office/drawing/2014/main" id="{43DAF7EB-A8A8-4278-97C2-0B69E9666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140986"/>
            <a:ext cx="8945563" cy="626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Szövegdoboz 1">
            <a:extLst>
              <a:ext uri="{FF2B5EF4-FFF2-40B4-BE49-F238E27FC236}">
                <a16:creationId xmlns:a16="http://schemas.microsoft.com/office/drawing/2014/main" id="{146104CD-ACB0-4D0B-BF7E-53A3BE85C02D}"/>
              </a:ext>
            </a:extLst>
          </p:cNvPr>
          <p:cNvSpPr txBox="1"/>
          <p:nvPr/>
        </p:nvSpPr>
        <p:spPr>
          <a:xfrm>
            <a:off x="103187" y="271328"/>
            <a:ext cx="2735263" cy="6186309"/>
          </a:xfrm>
          <a:prstGeom prst="rect">
            <a:avLst/>
          </a:prstGeom>
          <a:noFill/>
        </p:spPr>
        <p:txBody>
          <a:bodyPr wrap="square" rtlCol="0">
            <a:spAutoFit/>
          </a:bodyPr>
          <a:lstStyle/>
          <a:p>
            <a:pPr algn="ctr"/>
            <a:r>
              <a:rPr lang="hu-HU" i="1" dirty="0">
                <a:latin typeface="Georgia" panose="02040502050405020303" pitchFamily="18" charset="0"/>
              </a:rPr>
              <a:t>Josef </a:t>
            </a:r>
            <a:r>
              <a:rPr lang="hu-HU" i="1" dirty="0" err="1">
                <a:latin typeface="Georgia" panose="02040502050405020303" pitchFamily="18" charset="0"/>
              </a:rPr>
              <a:t>Danhauser</a:t>
            </a:r>
            <a:r>
              <a:rPr lang="hu-HU" i="1" dirty="0">
                <a:latin typeface="Georgia" panose="02040502050405020303" pitchFamily="18" charset="0"/>
              </a:rPr>
              <a:t>: </a:t>
            </a:r>
          </a:p>
          <a:p>
            <a:pPr algn="ctr"/>
            <a:r>
              <a:rPr lang="hu-HU" b="1" i="1" dirty="0">
                <a:latin typeface="Georgia" panose="02040502050405020303" pitchFamily="18" charset="0"/>
              </a:rPr>
              <a:t>Liszt a zongoránál</a:t>
            </a:r>
          </a:p>
          <a:p>
            <a:pPr algn="ctr"/>
            <a:r>
              <a:rPr lang="hu-HU" i="1" dirty="0">
                <a:latin typeface="Georgia" panose="02040502050405020303" pitchFamily="18" charset="0"/>
              </a:rPr>
              <a:t>1840</a:t>
            </a: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endParaRPr lang="hu-HU" i="1" dirty="0">
              <a:latin typeface="Georgia" panose="02040502050405020303" pitchFamily="18" charset="0"/>
            </a:endParaRPr>
          </a:p>
          <a:p>
            <a:pPr algn="ctr"/>
            <a:r>
              <a:rPr lang="hu-HU" sz="1200" i="1" dirty="0">
                <a:latin typeface="Georgia" panose="02040502050405020303" pitchFamily="18" charset="0"/>
              </a:rPr>
              <a:t>(A képen szereplő alakok: Alexandre Dumas, Victor Hugo, George Sand, Paganini, Rossini, Liszt, Marie d’ </a:t>
            </a:r>
            <a:r>
              <a:rPr lang="hu-HU" sz="1200" i="1" dirty="0" err="1">
                <a:latin typeface="Georgia" panose="02040502050405020303" pitchFamily="18" charset="0"/>
              </a:rPr>
              <a:t>Agoult</a:t>
            </a:r>
            <a:r>
              <a:rPr lang="hu-HU" sz="1200" i="1" dirty="0">
                <a:latin typeface="Georgia" panose="02040502050405020303" pitchFamily="18" charset="0"/>
              </a:rPr>
              <a:t> – Beethoven szobra)</a:t>
            </a:r>
          </a:p>
          <a:p>
            <a:pPr algn="ctr"/>
            <a:endParaRPr lang="hu-HU" sz="1200" i="1" dirty="0">
              <a:latin typeface="Georgia" panose="02040502050405020303" pitchFamily="18" charset="0"/>
            </a:endParaRPr>
          </a:p>
        </p:txBody>
      </p:sp>
    </p:spTree>
    <p:extLst>
      <p:ext uri="{BB962C8B-B14F-4D97-AF65-F5344CB8AC3E}">
        <p14:creationId xmlns:p14="http://schemas.microsoft.com/office/powerpoint/2010/main" val="2101363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rie de Flavigny, d'Agoult grófnő Liszt ferenc élettársa">
            <a:extLst>
              <a:ext uri="{FF2B5EF4-FFF2-40B4-BE49-F238E27FC236}">
                <a16:creationId xmlns:a16="http://schemas.microsoft.com/office/drawing/2014/main" id="{0B35DAF0-6850-4DA9-97FC-8C5CB0394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881" y="606463"/>
            <a:ext cx="3692012" cy="458318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C5589852-2D08-4561-8ACB-2C3B70A41BC8}"/>
              </a:ext>
            </a:extLst>
          </p:cNvPr>
          <p:cNvSpPr/>
          <p:nvPr/>
        </p:nvSpPr>
        <p:spPr>
          <a:xfrm>
            <a:off x="84687" y="157315"/>
            <a:ext cx="3962400" cy="369332"/>
          </a:xfrm>
          <a:prstGeom prst="rect">
            <a:avLst/>
          </a:prstGeom>
        </p:spPr>
        <p:txBody>
          <a:bodyPr wrap="square">
            <a:spAutoFit/>
          </a:bodyPr>
          <a:lstStyle/>
          <a:p>
            <a:r>
              <a:rPr lang="hu-HU" b="0" i="1" dirty="0">
                <a:effectLst/>
                <a:latin typeface="Georgia" panose="02040502050405020303" pitchFamily="18" charset="0"/>
              </a:rPr>
              <a:t>Marie de </a:t>
            </a:r>
            <a:r>
              <a:rPr lang="hu-HU" b="0" i="1" dirty="0" err="1">
                <a:effectLst/>
                <a:latin typeface="Georgia" panose="02040502050405020303" pitchFamily="18" charset="0"/>
              </a:rPr>
              <a:t>Flavigny</a:t>
            </a:r>
            <a:r>
              <a:rPr lang="hu-HU" b="0" i="1" dirty="0">
                <a:effectLst/>
                <a:latin typeface="Georgia" panose="02040502050405020303" pitchFamily="18" charset="0"/>
              </a:rPr>
              <a:t>, </a:t>
            </a:r>
            <a:r>
              <a:rPr lang="hu-HU" b="0" i="1" dirty="0" err="1">
                <a:effectLst/>
                <a:latin typeface="Georgia" panose="02040502050405020303" pitchFamily="18" charset="0"/>
              </a:rPr>
              <a:t>d’Agoult</a:t>
            </a:r>
            <a:r>
              <a:rPr lang="hu-HU" b="0" i="1" dirty="0">
                <a:effectLst/>
                <a:latin typeface="Georgia" panose="02040502050405020303" pitchFamily="18" charset="0"/>
              </a:rPr>
              <a:t> grófnő</a:t>
            </a:r>
            <a:endParaRPr lang="hu-HU" i="1" dirty="0">
              <a:latin typeface="Georgia" panose="02040502050405020303" pitchFamily="18" charset="0"/>
            </a:endParaRPr>
          </a:p>
        </p:txBody>
      </p:sp>
      <p:pic>
        <p:nvPicPr>
          <p:cNvPr id="7" name="Picture 2" descr="Festészet - Liszt Ferenc gyermekei">
            <a:extLst>
              <a:ext uri="{FF2B5EF4-FFF2-40B4-BE49-F238E27FC236}">
                <a16:creationId xmlns:a16="http://schemas.microsoft.com/office/drawing/2014/main" id="{BFC0F31D-F01F-46CE-A568-E05664E87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305" y="428289"/>
            <a:ext cx="3501434" cy="4684484"/>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Téglalap 3">
            <a:extLst>
              <a:ext uri="{FF2B5EF4-FFF2-40B4-BE49-F238E27FC236}">
                <a16:creationId xmlns:a16="http://schemas.microsoft.com/office/drawing/2014/main" id="{0F7E0127-CD4A-4EBA-80FD-7B04E13D6345}"/>
              </a:ext>
            </a:extLst>
          </p:cNvPr>
          <p:cNvSpPr/>
          <p:nvPr/>
        </p:nvSpPr>
        <p:spPr>
          <a:xfrm>
            <a:off x="8378118" y="5574266"/>
            <a:ext cx="3628102" cy="923330"/>
          </a:xfrm>
          <a:prstGeom prst="rect">
            <a:avLst/>
          </a:prstGeom>
        </p:spPr>
        <p:txBody>
          <a:bodyPr wrap="square">
            <a:spAutoFit/>
          </a:bodyPr>
          <a:lstStyle/>
          <a:p>
            <a:pPr algn="ctr"/>
            <a:r>
              <a:rPr lang="hu-HU" i="1" dirty="0">
                <a:latin typeface="Georgia" panose="02040502050405020303" pitchFamily="18" charset="0"/>
              </a:rPr>
              <a:t>Liszt gyermekei: </a:t>
            </a:r>
            <a:r>
              <a:rPr lang="hu-HU" i="1" dirty="0" err="1">
                <a:latin typeface="Georgia" panose="02040502050405020303" pitchFamily="18" charset="0"/>
              </a:rPr>
              <a:t>Blandine</a:t>
            </a:r>
            <a:r>
              <a:rPr lang="hu-HU" i="1" dirty="0">
                <a:latin typeface="Georgia" panose="02040502050405020303" pitchFamily="18" charset="0"/>
              </a:rPr>
              <a:t>, Cosima </a:t>
            </a:r>
          </a:p>
          <a:p>
            <a:pPr algn="ctr"/>
            <a:r>
              <a:rPr lang="hu-HU" i="1" dirty="0">
                <a:latin typeface="Georgia" panose="02040502050405020303" pitchFamily="18" charset="0"/>
              </a:rPr>
              <a:t>és Daniel</a:t>
            </a:r>
          </a:p>
        </p:txBody>
      </p:sp>
      <p:pic>
        <p:nvPicPr>
          <p:cNvPr id="8" name="Picture 2" descr="liszt-ferenc-eszto-zsuzsanna">
            <a:extLst>
              <a:ext uri="{FF2B5EF4-FFF2-40B4-BE49-F238E27FC236}">
                <a16:creationId xmlns:a16="http://schemas.microsoft.com/office/drawing/2014/main" id="{45AECB88-CE23-44C5-AC55-C39D051AA4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326" t="7885" r="28972"/>
          <a:stretch/>
        </p:blipFill>
        <p:spPr bwMode="auto">
          <a:xfrm>
            <a:off x="4123287" y="200143"/>
            <a:ext cx="3511150" cy="5874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a:extLst>
              <a:ext uri="{FF2B5EF4-FFF2-40B4-BE49-F238E27FC236}">
                <a16:creationId xmlns:a16="http://schemas.microsoft.com/office/drawing/2014/main" id="{AF963BA7-90CA-47DC-B59C-AA62C5133173}"/>
              </a:ext>
            </a:extLst>
          </p:cNvPr>
          <p:cNvSpPr txBox="1"/>
          <p:nvPr/>
        </p:nvSpPr>
        <p:spPr>
          <a:xfrm>
            <a:off x="847288" y="6207853"/>
            <a:ext cx="2341080" cy="338554"/>
          </a:xfrm>
          <a:prstGeom prst="rect">
            <a:avLst/>
          </a:prstGeom>
          <a:noFill/>
        </p:spPr>
        <p:txBody>
          <a:bodyPr wrap="square" rtlCol="0">
            <a:spAutoFit/>
          </a:bodyPr>
          <a:lstStyle/>
          <a:p>
            <a:r>
              <a:rPr lang="hu-HU" sz="1600" b="1" i="1" dirty="0">
                <a:latin typeface="Georgia" panose="02040502050405020303" pitchFamily="18" charset="0"/>
              </a:rPr>
              <a:t>Zene</a:t>
            </a:r>
            <a:r>
              <a:rPr lang="hu-HU" sz="1600" i="1" dirty="0">
                <a:latin typeface="Georgia" panose="02040502050405020303" pitchFamily="18" charset="0"/>
              </a:rPr>
              <a:t>: Sóhaj – etűd </a:t>
            </a:r>
          </a:p>
        </p:txBody>
      </p:sp>
    </p:spTree>
    <p:extLst>
      <p:ext uri="{BB962C8B-B14F-4D97-AF65-F5344CB8AC3E}">
        <p14:creationId xmlns:p14="http://schemas.microsoft.com/office/powerpoint/2010/main" val="362480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3C25A730-D280-4A6D-A3D8-6C5AB08ACFB9}"/>
              </a:ext>
            </a:extLst>
          </p:cNvPr>
          <p:cNvSpPr/>
          <p:nvPr/>
        </p:nvSpPr>
        <p:spPr>
          <a:xfrm>
            <a:off x="1233182" y="459469"/>
            <a:ext cx="9756395" cy="5971956"/>
          </a:xfrm>
          <a:prstGeom prst="rect">
            <a:avLst/>
          </a:prstGeom>
          <a:solidFill>
            <a:schemeClr val="bg2"/>
          </a:solidFill>
        </p:spPr>
        <p:txBody>
          <a:bodyPr wrap="square">
            <a:spAutoFit/>
          </a:bodyPr>
          <a:lstStyle/>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1838-ban a pesti nagy árvíz károsultjainak elküldi bécsi koncertjeinek bevételét.  Újra felfedezi magyarságát.</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1839-ben Pesten jár, </a:t>
            </a:r>
            <a:r>
              <a:rPr lang="hu-HU" i="1" kern="100" dirty="0">
                <a:latin typeface="Georgia" panose="02040502050405020303" pitchFamily="18" charset="0"/>
                <a:ea typeface="Calibri" panose="020F0502020204030204" pitchFamily="34" charset="0"/>
                <a:cs typeface="Times New Roman" panose="02020603050405020304" pitchFamily="18" charset="0"/>
              </a:rPr>
              <a:t>Magyar rapszódiáit</a:t>
            </a:r>
            <a:r>
              <a:rPr lang="hu-HU" kern="100" dirty="0">
                <a:latin typeface="Georgia" panose="02040502050405020303" pitchFamily="18" charset="0"/>
                <a:ea typeface="Calibri" panose="020F0502020204030204" pitchFamily="34" charset="0"/>
                <a:cs typeface="Times New Roman" panose="02020603050405020304" pitchFamily="18" charset="0"/>
              </a:rPr>
              <a:t> a hazafias érzelmek és hálája táplálja, bennük a magyar dallamkincset használja fel. </a:t>
            </a:r>
          </a:p>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dirty="0">
                <a:latin typeface="Georgia" panose="02040502050405020303" pitchFamily="18" charset="0"/>
              </a:rPr>
              <a:t>Kölcsönös rokonszenvének, barátságának alapja Batthyány Lajossal és  Széchenyivel gondolkodásuk hasonlósága. </a:t>
            </a: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Mindig magyarnak vallja magát, bár a nyelvet gyengén beszéli. Ragaszkodik magyar állampolgárságához, gyermekei is magyarok lettek.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sz="1600" kern="100" dirty="0">
                <a:solidFill>
                  <a:srgbClr val="000000"/>
                </a:solidFill>
                <a:latin typeface="Georgia" panose="02040502050405020303" pitchFamily="18" charset="0"/>
                <a:ea typeface="Calibri" panose="020F0502020204030204" pitchFamily="34" charset="0"/>
                <a:cs typeface="Arial" panose="020B0604020202020204" pitchFamily="34" charset="0"/>
              </a:rPr>
              <a:t>„</a:t>
            </a:r>
            <a:r>
              <a:rPr lang="hu-HU" sz="1600" i="1" kern="100" dirty="0">
                <a:solidFill>
                  <a:srgbClr val="000000"/>
                </a:solidFill>
                <a:latin typeface="Georgia" panose="02040502050405020303" pitchFamily="18" charset="0"/>
                <a:ea typeface="Calibri" panose="020F0502020204030204" pitchFamily="34" charset="0"/>
                <a:cs typeface="Arial" panose="020B0604020202020204" pitchFamily="34" charset="0"/>
              </a:rPr>
              <a:t>Másutt mindenhol a közönséggel van dolgom, de Magyarországon a nemzethez szólok!” – </a:t>
            </a:r>
            <a:r>
              <a:rPr lang="hu-HU" sz="1600" kern="100" dirty="0">
                <a:solidFill>
                  <a:srgbClr val="000000"/>
                </a:solidFill>
                <a:latin typeface="Georgia" panose="02040502050405020303" pitchFamily="18" charset="0"/>
                <a:ea typeface="Calibri" panose="020F0502020204030204" pitchFamily="34" charset="0"/>
                <a:cs typeface="Arial" panose="020B0604020202020204" pitchFamily="34" charset="0"/>
              </a:rPr>
              <a:t>mondja</a:t>
            </a:r>
            <a:r>
              <a:rPr lang="hu-HU" sz="1600" i="1" kern="100" dirty="0">
                <a:solidFill>
                  <a:srgbClr val="000000"/>
                </a:solidFill>
                <a:latin typeface="Georgia" panose="02040502050405020303" pitchFamily="18" charset="0"/>
                <a:ea typeface="Calibri" panose="020F0502020204030204" pitchFamily="34" charset="0"/>
                <a:cs typeface="Arial" panose="020B0604020202020204" pitchFamily="34" charset="0"/>
              </a:rPr>
              <a:t>.</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1846-ban alapítványt tesz a magyar zenei oktatás fejlesztésére.</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69967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Zongora, Zongora Billentyűk, Megjegyzi">
            <a:extLst>
              <a:ext uri="{FF2B5EF4-FFF2-40B4-BE49-F238E27FC236}">
                <a16:creationId xmlns:a16="http://schemas.microsoft.com/office/drawing/2014/main" id="{15F3AC26-4582-408F-8DA5-FC13BE7918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r="-726" b="5893"/>
          <a:stretch/>
        </p:blipFill>
        <p:spPr bwMode="auto">
          <a:xfrm>
            <a:off x="0" y="0"/>
            <a:ext cx="12280490" cy="6050533"/>
          </a:xfrm>
          <a:prstGeom prst="rect">
            <a:avLst/>
          </a:prstGeom>
          <a:noFill/>
          <a:extLst>
            <a:ext uri="{909E8E84-426E-40DD-AFC4-6F175D3DCCD1}">
              <a14:hiddenFill xmlns:a14="http://schemas.microsoft.com/office/drawing/2010/main">
                <a:solidFill>
                  <a:srgbClr val="FFFFFF"/>
                </a:solidFill>
              </a14:hiddenFill>
            </a:ext>
          </a:extLst>
        </p:spPr>
      </p:pic>
      <p:sp>
        <p:nvSpPr>
          <p:cNvPr id="3" name="Szövegdoboz 2">
            <a:extLst>
              <a:ext uri="{FF2B5EF4-FFF2-40B4-BE49-F238E27FC236}">
                <a16:creationId xmlns:a16="http://schemas.microsoft.com/office/drawing/2014/main" id="{CEDCFED9-2485-4567-8374-DC8CDC695468}"/>
              </a:ext>
            </a:extLst>
          </p:cNvPr>
          <p:cNvSpPr txBox="1"/>
          <p:nvPr/>
        </p:nvSpPr>
        <p:spPr>
          <a:xfrm>
            <a:off x="317963" y="59293"/>
            <a:ext cx="4169329" cy="369332"/>
          </a:xfrm>
          <a:prstGeom prst="rect">
            <a:avLst/>
          </a:prstGeom>
          <a:noFill/>
        </p:spPr>
        <p:txBody>
          <a:bodyPr wrap="square" rtlCol="0">
            <a:spAutoFit/>
          </a:bodyPr>
          <a:lstStyle/>
          <a:p>
            <a:r>
              <a:rPr lang="hu-HU" i="1" dirty="0">
                <a:solidFill>
                  <a:schemeClr val="bg1"/>
                </a:solidFill>
                <a:latin typeface="Georgia" panose="02040502050405020303" pitchFamily="18" charset="0"/>
              </a:rPr>
              <a:t>Zene: 2. Magyar rapszódia</a:t>
            </a:r>
          </a:p>
        </p:txBody>
      </p:sp>
      <p:sp>
        <p:nvSpPr>
          <p:cNvPr id="5" name="Téglalap 4">
            <a:extLst>
              <a:ext uri="{FF2B5EF4-FFF2-40B4-BE49-F238E27FC236}">
                <a16:creationId xmlns:a16="http://schemas.microsoft.com/office/drawing/2014/main" id="{09DDDF7C-FE1E-4D85-A0D3-DCE6046B4375}"/>
              </a:ext>
            </a:extLst>
          </p:cNvPr>
          <p:cNvSpPr/>
          <p:nvPr/>
        </p:nvSpPr>
        <p:spPr>
          <a:xfrm>
            <a:off x="2729163" y="6203233"/>
            <a:ext cx="6733673" cy="369332"/>
          </a:xfrm>
          <a:prstGeom prst="rect">
            <a:avLst/>
          </a:prstGeom>
        </p:spPr>
        <p:txBody>
          <a:bodyPr wrap="square">
            <a:spAutoFit/>
          </a:bodyPr>
          <a:lstStyle/>
          <a:p>
            <a:pPr algn="ctr"/>
            <a:r>
              <a:rPr lang="hu-HU" i="1" dirty="0">
                <a:latin typeface="Georgia" panose="02040502050405020303" pitchFamily="18" charset="0"/>
              </a:rPr>
              <a:t>Koncertjeit a 15. Magyar  Rapszódiával zárja (Rákóczi-induló).</a:t>
            </a:r>
          </a:p>
        </p:txBody>
      </p:sp>
    </p:spTree>
    <p:extLst>
      <p:ext uri="{BB962C8B-B14F-4D97-AF65-F5344CB8AC3E}">
        <p14:creationId xmlns:p14="http://schemas.microsoft.com/office/powerpoint/2010/main" val="424565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F19F3F00-7732-42BF-B613-762A3AF4D4B7}"/>
              </a:ext>
            </a:extLst>
          </p:cNvPr>
          <p:cNvSpPr txBox="1"/>
          <p:nvPr/>
        </p:nvSpPr>
        <p:spPr>
          <a:xfrm>
            <a:off x="83890" y="516960"/>
            <a:ext cx="2659990" cy="830997"/>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Dante-szimfónia (részlet)</a:t>
            </a:r>
          </a:p>
          <a:p>
            <a:pPr algn="ctr"/>
            <a:r>
              <a:rPr lang="hu-HU" sz="1600" i="1" dirty="0">
                <a:latin typeface="Georgia" panose="02040502050405020303" pitchFamily="18" charset="0"/>
              </a:rPr>
              <a:t> A pokol kapuja</a:t>
            </a:r>
          </a:p>
        </p:txBody>
      </p:sp>
      <p:pic>
        <p:nvPicPr>
          <p:cNvPr id="6" name="Picture 4" descr="https://www.klassik-stiftung.de/assets/media/1/5/csm_100-2010-0752_ce4114d294.jpg">
            <a:extLst>
              <a:ext uri="{FF2B5EF4-FFF2-40B4-BE49-F238E27FC236}">
                <a16:creationId xmlns:a16="http://schemas.microsoft.com/office/drawing/2014/main" id="{D989387D-99B7-4ADA-BB54-191442EAC8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37" t="3728" r="8510" b="7669"/>
          <a:stretch/>
        </p:blipFill>
        <p:spPr bwMode="auto">
          <a:xfrm>
            <a:off x="8431296" y="341910"/>
            <a:ext cx="2938434" cy="4262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 name="Kép 3">
            <a:extLst>
              <a:ext uri="{FF2B5EF4-FFF2-40B4-BE49-F238E27FC236}">
                <a16:creationId xmlns:a16="http://schemas.microsoft.com/office/drawing/2014/main" id="{653D36DB-FEC9-4EF2-8FBF-5F452DD32383}"/>
              </a:ext>
            </a:extLst>
          </p:cNvPr>
          <p:cNvPicPr>
            <a:picLocks noChangeAspect="1"/>
          </p:cNvPicPr>
          <p:nvPr/>
        </p:nvPicPr>
        <p:blipFill>
          <a:blip r:embed="rId3"/>
          <a:stretch>
            <a:fillRect/>
          </a:stretch>
        </p:blipFill>
        <p:spPr>
          <a:xfrm>
            <a:off x="8144862" y="4614033"/>
            <a:ext cx="3797865" cy="493819"/>
          </a:xfrm>
          <a:prstGeom prst="rect">
            <a:avLst/>
          </a:prstGeom>
        </p:spPr>
      </p:pic>
      <p:pic>
        <p:nvPicPr>
          <p:cNvPr id="11" name="Picture 2" descr="Fájl:Barabas-liszt.jpg">
            <a:extLst>
              <a:ext uri="{FF2B5EF4-FFF2-40B4-BE49-F238E27FC236}">
                <a16:creationId xmlns:a16="http://schemas.microsoft.com/office/drawing/2014/main" id="{58A172E7-C71D-452B-A42D-36AA217AC6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910" y="190758"/>
            <a:ext cx="4762500" cy="6076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Szövegdoboz 9">
            <a:extLst>
              <a:ext uri="{FF2B5EF4-FFF2-40B4-BE49-F238E27FC236}">
                <a16:creationId xmlns:a16="http://schemas.microsoft.com/office/drawing/2014/main" id="{D426071D-6203-4791-9009-8B4E212E8075}"/>
              </a:ext>
            </a:extLst>
          </p:cNvPr>
          <p:cNvSpPr txBox="1"/>
          <p:nvPr/>
        </p:nvSpPr>
        <p:spPr>
          <a:xfrm>
            <a:off x="6839211" y="5920896"/>
            <a:ext cx="667170" cy="369332"/>
          </a:xfrm>
          <a:prstGeom prst="rect">
            <a:avLst/>
          </a:prstGeom>
          <a:noFill/>
        </p:spPr>
        <p:txBody>
          <a:bodyPr wrap="none" rtlCol="0">
            <a:spAutoFit/>
          </a:bodyPr>
          <a:lstStyle/>
          <a:p>
            <a:r>
              <a:rPr lang="hu-HU" i="1" dirty="0">
                <a:solidFill>
                  <a:schemeClr val="bg1"/>
                </a:solidFill>
                <a:latin typeface="Georgia" panose="02040502050405020303" pitchFamily="18" charset="0"/>
              </a:rPr>
              <a:t>1847</a:t>
            </a:r>
          </a:p>
        </p:txBody>
      </p:sp>
      <p:sp>
        <p:nvSpPr>
          <p:cNvPr id="14" name="Szövegdoboz 13">
            <a:extLst>
              <a:ext uri="{FF2B5EF4-FFF2-40B4-BE49-F238E27FC236}">
                <a16:creationId xmlns:a16="http://schemas.microsoft.com/office/drawing/2014/main" id="{80B5E9A0-F93E-4C97-B1B4-796EE1FD18C7}"/>
              </a:ext>
            </a:extLst>
          </p:cNvPr>
          <p:cNvSpPr txBox="1"/>
          <p:nvPr/>
        </p:nvSpPr>
        <p:spPr>
          <a:xfrm>
            <a:off x="8827093" y="5767008"/>
            <a:ext cx="2774618" cy="338554"/>
          </a:xfrm>
          <a:prstGeom prst="rect">
            <a:avLst/>
          </a:prstGeom>
          <a:noFill/>
        </p:spPr>
        <p:txBody>
          <a:bodyPr wrap="square" rtlCol="0">
            <a:spAutoFit/>
          </a:bodyPr>
          <a:lstStyle/>
          <a:p>
            <a:r>
              <a:rPr lang="hu-HU" sz="1600" b="1" i="1" dirty="0">
                <a:latin typeface="Georgia" panose="02040502050405020303" pitchFamily="18" charset="0"/>
              </a:rPr>
              <a:t>Zene:</a:t>
            </a:r>
            <a:r>
              <a:rPr lang="hu-HU" sz="1600" i="1" dirty="0">
                <a:latin typeface="Georgia" panose="02040502050405020303" pitchFamily="18" charset="0"/>
              </a:rPr>
              <a:t> Szerelmi álmok 3. </a:t>
            </a:r>
          </a:p>
        </p:txBody>
      </p:sp>
      <p:sp>
        <p:nvSpPr>
          <p:cNvPr id="5" name="Téglalap 4">
            <a:extLst>
              <a:ext uri="{FF2B5EF4-FFF2-40B4-BE49-F238E27FC236}">
                <a16:creationId xmlns:a16="http://schemas.microsoft.com/office/drawing/2014/main" id="{89C392F0-D109-4DF5-9BDE-036F593979F6}"/>
              </a:ext>
            </a:extLst>
          </p:cNvPr>
          <p:cNvSpPr/>
          <p:nvPr/>
        </p:nvSpPr>
        <p:spPr>
          <a:xfrm>
            <a:off x="190266" y="4314799"/>
            <a:ext cx="2447238" cy="1877437"/>
          </a:xfrm>
          <a:prstGeom prst="rect">
            <a:avLst/>
          </a:prstGeom>
          <a:solidFill>
            <a:schemeClr val="bg2"/>
          </a:solidFill>
        </p:spPr>
        <p:txBody>
          <a:bodyPr wrap="square">
            <a:spAutoFit/>
          </a:bodyPr>
          <a:lstStyle/>
          <a:p>
            <a:r>
              <a:rPr lang="hu-HU" i="1" kern="100" dirty="0">
                <a:latin typeface="Georgia" panose="02040502050405020303" pitchFamily="18" charset="0"/>
                <a:ea typeface="Calibri" panose="020F0502020204030204" pitchFamily="34" charset="0"/>
                <a:cs typeface="Times New Roman" panose="02020603050405020304" pitchFamily="18" charset="0"/>
              </a:rPr>
              <a:t> </a:t>
            </a:r>
            <a:r>
              <a:rPr lang="hu-HU" sz="1400" i="1" kern="100" dirty="0">
                <a:latin typeface="Georgia" panose="02040502050405020303" pitchFamily="18" charset="0"/>
                <a:ea typeface="Calibri" panose="020F0502020204030204" pitchFamily="34" charset="0"/>
                <a:cs typeface="Times New Roman" panose="02020603050405020304" pitchFamily="18" charset="0"/>
              </a:rPr>
              <a:t>(</a:t>
            </a:r>
            <a:r>
              <a:rPr lang="hu-HU" sz="1400" i="1" kern="100" dirty="0">
                <a:latin typeface="Georgia" panose="02040502050405020303" pitchFamily="18" charset="0"/>
                <a:ea typeface="Calibri" panose="020F0502020204030204" pitchFamily="34" charset="0"/>
                <a:cs typeface="Arial" panose="020B0604020202020204" pitchFamily="34" charset="0"/>
              </a:rPr>
              <a:t>„Én rajtam jutsz a kínnal telt hazába, én rajtam át oda, hol nincs vigasság,</a:t>
            </a:r>
          </a:p>
          <a:p>
            <a:r>
              <a:rPr lang="hu-HU" sz="1400" i="1" kern="100" dirty="0">
                <a:latin typeface="Georgia" panose="02040502050405020303" pitchFamily="18" charset="0"/>
                <a:ea typeface="Calibri" panose="020F0502020204030204" pitchFamily="34" charset="0"/>
                <a:cs typeface="Arial" panose="020B0604020202020204" pitchFamily="34" charset="0"/>
              </a:rPr>
              <a:t> /rajtam a kárhozott nép városába. </a:t>
            </a:r>
          </a:p>
          <a:p>
            <a:r>
              <a:rPr lang="hu-HU" sz="1400" i="1" kern="100" dirty="0">
                <a:latin typeface="Georgia" panose="02040502050405020303" pitchFamily="18" charset="0"/>
                <a:ea typeface="Calibri" panose="020F0502020204030204" pitchFamily="34" charset="0"/>
                <a:cs typeface="Arial" panose="020B0604020202020204" pitchFamily="34" charset="0"/>
              </a:rPr>
              <a:t>/ …Ki itt belépsz, hagyj fel minden reménnyel.” </a:t>
            </a:r>
          </a:p>
          <a:p>
            <a:pPr algn="r"/>
            <a:r>
              <a:rPr lang="hu-HU" sz="1400" i="1" kern="100" dirty="0">
                <a:latin typeface="Georgia" panose="02040502050405020303" pitchFamily="18" charset="0"/>
                <a:ea typeface="Calibri" panose="020F0502020204030204" pitchFamily="34" charset="0"/>
                <a:cs typeface="Arial" panose="020B0604020202020204" pitchFamily="34" charset="0"/>
              </a:rPr>
              <a:t>Dante)</a:t>
            </a:r>
            <a:endParaRPr lang="hu-HU" sz="1400" dirty="0"/>
          </a:p>
        </p:txBody>
      </p:sp>
    </p:spTree>
    <p:extLst>
      <p:ext uri="{BB962C8B-B14F-4D97-AF65-F5344CB8AC3E}">
        <p14:creationId xmlns:p14="http://schemas.microsoft.com/office/powerpoint/2010/main" val="2265121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E3DF2355-957D-4E24-83CC-2303C610672F}"/>
              </a:ext>
            </a:extLst>
          </p:cNvPr>
          <p:cNvSpPr/>
          <p:nvPr/>
        </p:nvSpPr>
        <p:spPr>
          <a:xfrm>
            <a:off x="1426128" y="722939"/>
            <a:ext cx="9412448" cy="4984057"/>
          </a:xfrm>
          <a:prstGeom prst="rect">
            <a:avLst/>
          </a:prstGeom>
          <a:solidFill>
            <a:schemeClr val="bg2"/>
          </a:solidFill>
        </p:spPr>
        <p:txBody>
          <a:bodyPr wrap="square">
            <a:spAutoFit/>
          </a:bodyPr>
          <a:lstStyle/>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36 éves koráig éli a világjáró művész dicsőségben fürdőző, ám fárasztó életét.</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Megismeri </a:t>
            </a:r>
            <a:r>
              <a:rPr lang="hu-HU" kern="100" dirty="0" err="1">
                <a:latin typeface="Georgia" panose="02040502050405020303" pitchFamily="18" charset="0"/>
                <a:ea typeface="Calibri" panose="020F0502020204030204" pitchFamily="34" charset="0"/>
                <a:cs typeface="Times New Roman" panose="02020603050405020304" pitchFamily="18" charset="0"/>
              </a:rPr>
              <a:t>Karoline</a:t>
            </a:r>
            <a:r>
              <a:rPr lang="hu-HU" kern="100" dirty="0">
                <a:latin typeface="Georgia" panose="02040502050405020303" pitchFamily="18" charset="0"/>
                <a:ea typeface="Calibri" panose="020F0502020204030204" pitchFamily="34" charset="0"/>
                <a:cs typeface="Times New Roman" panose="02020603050405020304" pitchFamily="18" charset="0"/>
              </a:rPr>
              <a:t> von </a:t>
            </a:r>
            <a:r>
              <a:rPr lang="hu-HU" kern="100" dirty="0" err="1">
                <a:latin typeface="Georgia" panose="02040502050405020303" pitchFamily="18" charset="0"/>
                <a:ea typeface="Calibri" panose="020F0502020204030204" pitchFamily="34" charset="0"/>
                <a:cs typeface="Times New Roman" panose="02020603050405020304" pitchFamily="18" charset="0"/>
              </a:rPr>
              <a:t>Witgensteint</a:t>
            </a:r>
            <a:r>
              <a:rPr lang="hu-HU" kern="100" dirty="0">
                <a:latin typeface="Georgia" panose="02040502050405020303" pitchFamily="18" charset="0"/>
                <a:ea typeface="Calibri" panose="020F0502020204030204" pitchFamily="34" charset="0"/>
                <a:cs typeface="Times New Roman" panose="02020603050405020304" pitchFamily="18" charset="0"/>
              </a:rPr>
              <a:t>, aki szerelme, barátja, tanácsadója és lelki társa lesz élete végéig. Katolicizmusuk  is közrejátszik 40 éves, mély kapcsolatukban, amit soha nem sikerült legalizálniuk.</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err="1">
                <a:latin typeface="Georgia" panose="02040502050405020303" pitchFamily="18" charset="0"/>
                <a:ea typeface="Calibri" panose="020F0502020204030204" pitchFamily="34" charset="0"/>
                <a:cs typeface="Times New Roman" panose="02020603050405020304" pitchFamily="18" charset="0"/>
              </a:rPr>
              <a:t>Karoline</a:t>
            </a:r>
            <a:r>
              <a:rPr lang="hu-HU" kern="100" dirty="0">
                <a:latin typeface="Georgia" panose="02040502050405020303" pitchFamily="18" charset="0"/>
                <a:ea typeface="Calibri" panose="020F0502020204030204" pitchFamily="34" charset="0"/>
                <a:cs typeface="Times New Roman" panose="02020603050405020304" pitchFamily="18" charset="0"/>
              </a:rPr>
              <a:t> veszi rá Lisztet, hogy hagyjon fel a zongoravirtuózi élettel és inkább komponáljon, biztosítja számára a nyugodt alkotás feltételeit.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Liszt </a:t>
            </a:r>
            <a:r>
              <a:rPr lang="hu-HU" kern="100" dirty="0" err="1">
                <a:latin typeface="Georgia" panose="02040502050405020303" pitchFamily="18" charset="0"/>
                <a:ea typeface="Calibri" panose="020F0502020204030204" pitchFamily="34" charset="0"/>
                <a:cs typeface="Times New Roman" panose="02020603050405020304" pitchFamily="18" charset="0"/>
              </a:rPr>
              <a:t>Weimarban</a:t>
            </a:r>
            <a:r>
              <a:rPr lang="hu-HU" kern="100" dirty="0">
                <a:latin typeface="Georgia" panose="02040502050405020303" pitchFamily="18" charset="0"/>
                <a:ea typeface="Calibri" panose="020F0502020204030204" pitchFamily="34" charset="0"/>
                <a:cs typeface="Times New Roman" panose="02020603050405020304" pitchFamily="18" charset="0"/>
              </a:rPr>
              <a:t> karnagyi állást kap és nagyszerű munkásságot fejt ki: opera-ősbemutatók, sok  - még ismeretlen fiatal művész felfedezése és bemutatása fűződik nevéhez. </a:t>
            </a:r>
            <a:r>
              <a:rPr lang="hu-HU" kern="100" dirty="0" err="1">
                <a:latin typeface="Georgia" panose="02040502050405020303" pitchFamily="18" charset="0"/>
                <a:ea typeface="Calibri" panose="020F0502020204030204" pitchFamily="34" charset="0"/>
                <a:cs typeface="Times New Roman" panose="02020603050405020304" pitchFamily="18" charset="0"/>
              </a:rPr>
              <a:t>Önzetlenül</a:t>
            </a:r>
            <a:r>
              <a:rPr lang="hu-HU" kern="100" dirty="0">
                <a:latin typeface="Georgia" panose="02040502050405020303" pitchFamily="18" charset="0"/>
                <a:ea typeface="Calibri" panose="020F0502020204030204" pitchFamily="34" charset="0"/>
                <a:cs typeface="Times New Roman" panose="02020603050405020304" pitchFamily="18" charset="0"/>
              </a:rPr>
              <a:t> tanít.</a:t>
            </a:r>
          </a:p>
          <a:p>
            <a:pPr marL="342900" lvl="0" indent="-342900">
              <a:lnSpc>
                <a:spcPct val="107000"/>
              </a:lnSpc>
              <a:spcAft>
                <a:spcPts val="0"/>
              </a:spcAft>
              <a:buFont typeface="Georgia" panose="02040502050405020303" pitchFamily="18" charset="0"/>
              <a:buChar char="-"/>
            </a:pPr>
            <a:endParaRPr lang="hu-HU" sz="1400"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8740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chard Wagner, Primary, 1 of 14">
            <a:extLst>
              <a:ext uri="{FF2B5EF4-FFF2-40B4-BE49-F238E27FC236}">
                <a16:creationId xmlns:a16="http://schemas.microsoft.com/office/drawing/2014/main" id="{F670B3C2-A279-401B-AB60-CECE3F4C6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4964" y="142833"/>
            <a:ext cx="4781036" cy="45016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s://m.media-amazon.com/images/I/71UGuSyNccL._AC_SL1000_.jpg">
            <a:extLst>
              <a:ext uri="{FF2B5EF4-FFF2-40B4-BE49-F238E27FC236}">
                <a16:creationId xmlns:a16="http://schemas.microsoft.com/office/drawing/2014/main" id="{49023593-81FB-4DFA-8C32-75E3E2E469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07"/>
          <a:stretch/>
        </p:blipFill>
        <p:spPr bwMode="auto">
          <a:xfrm>
            <a:off x="7292977" y="108154"/>
            <a:ext cx="4781036" cy="6425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a:extLst>
              <a:ext uri="{FF2B5EF4-FFF2-40B4-BE49-F238E27FC236}">
                <a16:creationId xmlns:a16="http://schemas.microsoft.com/office/drawing/2014/main" id="{8643FB34-1ACB-4357-98AD-4D229BF809F3}"/>
              </a:ext>
            </a:extLst>
          </p:cNvPr>
          <p:cNvSpPr txBox="1"/>
          <p:nvPr/>
        </p:nvSpPr>
        <p:spPr>
          <a:xfrm>
            <a:off x="495249" y="5524917"/>
            <a:ext cx="6420465" cy="338554"/>
          </a:xfrm>
          <a:prstGeom prst="rect">
            <a:avLst/>
          </a:prstGeom>
          <a:noFill/>
        </p:spPr>
        <p:txBody>
          <a:bodyPr wrap="square" rtlCol="0">
            <a:spAutoFit/>
          </a:bodyPr>
          <a:lstStyle/>
          <a:p>
            <a:r>
              <a:rPr lang="hu-HU" sz="1600" b="1" i="1" dirty="0">
                <a:latin typeface="Georgia" panose="02040502050405020303" pitchFamily="18" charset="0"/>
              </a:rPr>
              <a:t>Zene</a:t>
            </a:r>
            <a:r>
              <a:rPr lang="hu-HU" sz="1600" i="1" dirty="0">
                <a:latin typeface="Georgia" panose="02040502050405020303" pitchFamily="18" charset="0"/>
              </a:rPr>
              <a:t>: Wagner </a:t>
            </a:r>
            <a:r>
              <a:rPr lang="hu-HU" sz="1600" i="1" dirty="0" err="1">
                <a:latin typeface="Georgia" panose="02040502050405020303" pitchFamily="18" charset="0"/>
              </a:rPr>
              <a:t>Tannhäuser</a:t>
            </a:r>
            <a:r>
              <a:rPr lang="hu-HU" sz="1600" i="1" dirty="0">
                <a:latin typeface="Georgia" panose="02040502050405020303" pitchFamily="18" charset="0"/>
              </a:rPr>
              <a:t> nyitány Liszt átiratában (részlet)</a:t>
            </a:r>
          </a:p>
        </p:txBody>
      </p:sp>
      <p:sp>
        <p:nvSpPr>
          <p:cNvPr id="4" name="Téglalap 3">
            <a:extLst>
              <a:ext uri="{FF2B5EF4-FFF2-40B4-BE49-F238E27FC236}">
                <a16:creationId xmlns:a16="http://schemas.microsoft.com/office/drawing/2014/main" id="{71D86537-D2B3-4C48-8767-08FCF8A554C8}"/>
              </a:ext>
            </a:extLst>
          </p:cNvPr>
          <p:cNvSpPr/>
          <p:nvPr/>
        </p:nvSpPr>
        <p:spPr>
          <a:xfrm>
            <a:off x="402672" y="6198379"/>
            <a:ext cx="6513042" cy="373949"/>
          </a:xfrm>
          <a:prstGeom prst="rect">
            <a:avLst/>
          </a:prstGeom>
          <a:solidFill>
            <a:schemeClr val="bg2"/>
          </a:solidFill>
        </p:spPr>
        <p:txBody>
          <a:bodyPr wrap="square">
            <a:spAutoFit/>
          </a:bodyPr>
          <a:lstStyle/>
          <a:p>
            <a:pPr lvl="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Liszt Wagner tehetségének felismerője és fő támogatója volt.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zövegdoboz 4">
            <a:extLst>
              <a:ext uri="{FF2B5EF4-FFF2-40B4-BE49-F238E27FC236}">
                <a16:creationId xmlns:a16="http://schemas.microsoft.com/office/drawing/2014/main" id="{4F240EF0-92C4-427B-BCF7-E670575DA2F8}"/>
              </a:ext>
            </a:extLst>
          </p:cNvPr>
          <p:cNvSpPr txBox="1"/>
          <p:nvPr/>
        </p:nvSpPr>
        <p:spPr>
          <a:xfrm>
            <a:off x="7292977" y="142833"/>
            <a:ext cx="2958370" cy="307777"/>
          </a:xfrm>
          <a:prstGeom prst="rect">
            <a:avLst/>
          </a:prstGeom>
          <a:noFill/>
        </p:spPr>
        <p:txBody>
          <a:bodyPr wrap="square" rtlCol="0">
            <a:spAutoFit/>
          </a:bodyPr>
          <a:lstStyle/>
          <a:p>
            <a:r>
              <a:rPr lang="hu-HU" sz="1400" i="1" dirty="0">
                <a:solidFill>
                  <a:schemeClr val="bg1"/>
                </a:solidFill>
                <a:latin typeface="Georgia" panose="02040502050405020303" pitchFamily="18" charset="0"/>
              </a:rPr>
              <a:t>Richard Wagner és Liszt Cosima</a:t>
            </a:r>
          </a:p>
        </p:txBody>
      </p:sp>
    </p:spTree>
    <p:extLst>
      <p:ext uri="{BB962C8B-B14F-4D97-AF65-F5344CB8AC3E}">
        <p14:creationId xmlns:p14="http://schemas.microsoft.com/office/powerpoint/2010/main" val="2790577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FA2AA2F1-51BA-4949-ACF3-A5AD8FE3CBC5}"/>
              </a:ext>
            </a:extLst>
          </p:cNvPr>
          <p:cNvSpPr txBox="1"/>
          <p:nvPr/>
        </p:nvSpPr>
        <p:spPr>
          <a:xfrm>
            <a:off x="9763431" y="616456"/>
            <a:ext cx="1946787" cy="584775"/>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a:t>
            </a:r>
            <a:r>
              <a:rPr lang="hu-HU" sz="1600" i="1" dirty="0" err="1">
                <a:latin typeface="Georgia" panose="02040502050405020303" pitchFamily="18" charset="0"/>
              </a:rPr>
              <a:t>Funerailles</a:t>
            </a:r>
            <a:r>
              <a:rPr lang="hu-HU" sz="1600" i="1" dirty="0">
                <a:latin typeface="Georgia" panose="02040502050405020303" pitchFamily="18" charset="0"/>
              </a:rPr>
              <a:t> </a:t>
            </a:r>
            <a:r>
              <a:rPr lang="hu-HU" sz="1600" dirty="0">
                <a:latin typeface="Georgia" panose="02040502050405020303" pitchFamily="18" charset="0"/>
              </a:rPr>
              <a:t>1849 október 6.</a:t>
            </a:r>
          </a:p>
        </p:txBody>
      </p:sp>
      <p:sp>
        <p:nvSpPr>
          <p:cNvPr id="4" name="Szövegdoboz 3">
            <a:extLst>
              <a:ext uri="{FF2B5EF4-FFF2-40B4-BE49-F238E27FC236}">
                <a16:creationId xmlns:a16="http://schemas.microsoft.com/office/drawing/2014/main" id="{40D33D07-F4E0-4D47-9E3C-C930D6FF9DC8}"/>
              </a:ext>
            </a:extLst>
          </p:cNvPr>
          <p:cNvSpPr txBox="1"/>
          <p:nvPr/>
        </p:nvSpPr>
        <p:spPr>
          <a:xfrm>
            <a:off x="767233" y="6221014"/>
            <a:ext cx="11021644" cy="369332"/>
          </a:xfrm>
          <a:prstGeom prst="rect">
            <a:avLst/>
          </a:prstGeom>
          <a:solidFill>
            <a:schemeClr val="bg2"/>
          </a:solidFill>
        </p:spPr>
        <p:txBody>
          <a:bodyPr wrap="square" rtlCol="0">
            <a:spAutoFit/>
          </a:bodyPr>
          <a:lstStyle/>
          <a:p>
            <a:pPr algn="ctr"/>
            <a:r>
              <a:rPr lang="hu-HU" i="1" dirty="0">
                <a:latin typeface="Georgia" panose="02040502050405020303" pitchFamily="18" charset="0"/>
              </a:rPr>
              <a:t>A gyász-zenével </a:t>
            </a:r>
            <a:r>
              <a:rPr lang="hu-HU" i="1" dirty="0" err="1">
                <a:latin typeface="Georgia" panose="02040502050405020303" pitchFamily="18" charset="0"/>
              </a:rPr>
              <a:t>Batthyányinak</a:t>
            </a:r>
            <a:r>
              <a:rPr lang="hu-HU" i="1" dirty="0">
                <a:latin typeface="Georgia" panose="02040502050405020303" pitchFamily="18" charset="0"/>
              </a:rPr>
              <a:t> és a szabadságharc hőseinek állít emléket Liszt. </a:t>
            </a:r>
          </a:p>
        </p:txBody>
      </p:sp>
      <p:pic>
        <p:nvPicPr>
          <p:cNvPr id="4100" name="Picture 4" descr="zene, növény, virág, lila, virágszirom, szín, zongora, kék, bezár, klasszikus, zenei, szem, szerv, klasszikus, makró, virágos növény, zongorabillentyűk, szárazföldi növény, írisz zongorán, virág zongorán">
            <a:extLst>
              <a:ext uri="{FF2B5EF4-FFF2-40B4-BE49-F238E27FC236}">
                <a16:creationId xmlns:a16="http://schemas.microsoft.com/office/drawing/2014/main" id="{A521984F-9820-48FB-A10C-1A72DC12B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749" y="159174"/>
            <a:ext cx="8672051" cy="5781368"/>
          </a:xfrm>
          <a:prstGeom prst="rect">
            <a:avLst/>
          </a:prstGeom>
          <a:ln w="1905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917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656C41A-F94A-48E9-BBA4-AB7EB242DD02}"/>
              </a:ext>
            </a:extLst>
          </p:cNvPr>
          <p:cNvSpPr/>
          <p:nvPr/>
        </p:nvSpPr>
        <p:spPr>
          <a:xfrm>
            <a:off x="1400961" y="1102905"/>
            <a:ext cx="9513115" cy="4495911"/>
          </a:xfrm>
          <a:prstGeom prst="rect">
            <a:avLst/>
          </a:prstGeom>
          <a:solidFill>
            <a:schemeClr val="bg2"/>
          </a:solidFill>
        </p:spPr>
        <p:txBody>
          <a:bodyPr wrap="square">
            <a:spAutoFit/>
          </a:bodyPr>
          <a:lstStyle/>
          <a:p>
            <a:pPr marL="342900" lvl="0" indent="-342900">
              <a:lnSpc>
                <a:spcPct val="107000"/>
              </a:lnSpc>
              <a:spcAft>
                <a:spcPts val="80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1848-ban aggódva figyeli a magyarországi eseményeket, de új élethelyzetében nem vesz aktívan rész a forradalomban, annak politikájával nem ért egyet. Zenéjével harcol és gyászolja a nemzet bukását.</a:t>
            </a:r>
          </a:p>
          <a:p>
            <a:pPr marL="342900" lvl="0" indent="-342900">
              <a:lnSpc>
                <a:spcPct val="107000"/>
              </a:lnSpc>
              <a:spcAft>
                <a:spcPts val="80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r>
              <a:rPr lang="hu-HU" dirty="0"/>
              <a:t> 	</a:t>
            </a:r>
            <a:r>
              <a:rPr lang="hu-HU" sz="1400" i="1" dirty="0">
                <a:latin typeface="Georgia" panose="02040502050405020303" pitchFamily="18" charset="0"/>
              </a:rPr>
              <a:t>„Széchenyi nagyon józan, bámulatosan tevékeny és gyakorlatias zsenialitással 	megáldott ember volt, aki tudatában volt kora és hazája igényeinek. Mérhetetlenül nagy szolgálatokat tett Magyarországnak, ahol jogosan örvendett páratlan népszerűségnek, mindaddig, amíg Kossuth felül nem kerekedett a locsogásával, és az egész nemzetet tévútra nem vezette. </a:t>
            </a:r>
            <a:endParaRPr lang="hu-HU" sz="1400" dirty="0">
              <a:latin typeface="Georgia" panose="02040502050405020303" pitchFamily="18" charset="0"/>
            </a:endParaRPr>
          </a:p>
          <a:p>
            <a:r>
              <a:rPr lang="hu-HU" sz="1400" i="1" dirty="0">
                <a:latin typeface="Georgia" panose="02040502050405020303" pitchFamily="18" charset="0"/>
              </a:rPr>
              <a:t>	Sajnos e pillanatig még mindig ezen járunk, s nemigen látom, hogy a kizáró patriotizmus e forró lázából bármi jó eredmény születhetne, mert ez csak szelet vet, s 	majd vihart arat. Ha következetesen és hűségesen követték volna Széchenyi példáját és módszerét, Magyarország ma minden bizonnyal erős és virágzó volna - ide visszatérni azonban, félő, már túlságosan késő. A dolgok ezen állása bizonyára 	megfelel </a:t>
            </a:r>
            <a:r>
              <a:rPr lang="hu-HU" sz="1400" dirty="0">
                <a:latin typeface="Georgia" panose="02040502050405020303" pitchFamily="18" charset="0"/>
              </a:rPr>
              <a:t>másoknak - </a:t>
            </a:r>
            <a:r>
              <a:rPr lang="hu-HU" sz="1400" i="1" dirty="0">
                <a:latin typeface="Georgia" panose="02040502050405020303" pitchFamily="18" charset="0"/>
              </a:rPr>
              <a:t>de </a:t>
            </a:r>
            <a:r>
              <a:rPr lang="hu-HU" sz="1400" i="1" dirty="0" err="1">
                <a:latin typeface="Georgia" panose="02040502050405020303" pitchFamily="18" charset="0"/>
              </a:rPr>
              <a:t>közülünk</a:t>
            </a:r>
            <a:r>
              <a:rPr lang="hu-HU" sz="1400" i="1" dirty="0">
                <a:latin typeface="Georgia" panose="02040502050405020303" pitchFamily="18" charset="0"/>
              </a:rPr>
              <a:t> azok, akik őszintén szeretik hazájukat, lelkük legmélyén bánkódnak emiatt!"</a:t>
            </a:r>
            <a:endParaRPr lang="hu-HU" sz="1400" dirty="0">
              <a:latin typeface="Georgia" panose="02040502050405020303" pitchFamily="18" charset="0"/>
            </a:endParaRPr>
          </a:p>
          <a:p>
            <a:pPr marL="342900" lvl="0" indent="-342900">
              <a:lnSpc>
                <a:spcPct val="107000"/>
              </a:lnSpc>
              <a:spcAft>
                <a:spcPts val="80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lvl="0" algn="r">
              <a:lnSpc>
                <a:spcPct val="107000"/>
              </a:lnSpc>
              <a:spcAft>
                <a:spcPts val="800"/>
              </a:spcAft>
            </a:pPr>
            <a:r>
              <a:rPr lang="hu-HU" sz="1400" i="1" kern="100" dirty="0">
                <a:latin typeface="Georgia" panose="02040502050405020303" pitchFamily="18" charset="0"/>
                <a:ea typeface="Calibri" panose="020F0502020204030204" pitchFamily="34" charset="0"/>
                <a:cs typeface="Times New Roman" panose="02020603050405020304" pitchFamily="18" charset="0"/>
              </a:rPr>
              <a:t>(Liszt levelének részlete)</a:t>
            </a:r>
          </a:p>
        </p:txBody>
      </p:sp>
    </p:spTree>
    <p:extLst>
      <p:ext uri="{BB962C8B-B14F-4D97-AF65-F5344CB8AC3E}">
        <p14:creationId xmlns:p14="http://schemas.microsoft.com/office/powerpoint/2010/main" val="354400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szt Ferenc (1811-1886) magyar zeneszerző és zongoraművész (1839) portréja. Az arc részlete. Henri Lehmann festménye (Karl Ernest (Ernst) Rudolf Heinrich Salem dit) (1814-1882). Párizs, Musee Carnavalet. alkotó: Henri Lehmann">
            <a:extLst>
              <a:ext uri="{FF2B5EF4-FFF2-40B4-BE49-F238E27FC236}">
                <a16:creationId xmlns:a16="http://schemas.microsoft.com/office/drawing/2014/main" id="{6BB37547-265F-4021-BBB6-1C9BFB5C4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699" y="73543"/>
            <a:ext cx="6614599" cy="6710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a:extLst>
              <a:ext uri="{FF2B5EF4-FFF2-40B4-BE49-F238E27FC236}">
                <a16:creationId xmlns:a16="http://schemas.microsoft.com/office/drawing/2014/main" id="{6C2EEBFB-850A-4C26-9E0A-9BC054DF955A}"/>
              </a:ext>
            </a:extLst>
          </p:cNvPr>
          <p:cNvSpPr txBox="1"/>
          <p:nvPr/>
        </p:nvSpPr>
        <p:spPr>
          <a:xfrm>
            <a:off x="599768" y="403123"/>
            <a:ext cx="1219200" cy="646331"/>
          </a:xfrm>
          <a:prstGeom prst="rect">
            <a:avLst/>
          </a:prstGeom>
          <a:noFill/>
        </p:spPr>
        <p:txBody>
          <a:bodyPr wrap="square" rtlCol="0">
            <a:spAutoFit/>
          </a:bodyPr>
          <a:lstStyle/>
          <a:p>
            <a:pPr algn="ctr"/>
            <a:r>
              <a:rPr lang="hu-HU" i="1" dirty="0">
                <a:latin typeface="Georgia" panose="02040502050405020303" pitchFamily="18" charset="0"/>
              </a:rPr>
              <a:t>Doborján</a:t>
            </a:r>
          </a:p>
          <a:p>
            <a:pPr algn="ctr"/>
            <a:r>
              <a:rPr lang="hu-HU" i="1" dirty="0">
                <a:latin typeface="Georgia" panose="02040502050405020303" pitchFamily="18" charset="0"/>
              </a:rPr>
              <a:t>1811</a:t>
            </a:r>
          </a:p>
        </p:txBody>
      </p:sp>
      <p:sp>
        <p:nvSpPr>
          <p:cNvPr id="4" name="Szövegdoboz 3">
            <a:extLst>
              <a:ext uri="{FF2B5EF4-FFF2-40B4-BE49-F238E27FC236}">
                <a16:creationId xmlns:a16="http://schemas.microsoft.com/office/drawing/2014/main" id="{C5196152-5257-4CD7-9171-F43CEDEC1EBA}"/>
              </a:ext>
            </a:extLst>
          </p:cNvPr>
          <p:cNvSpPr txBox="1"/>
          <p:nvPr/>
        </p:nvSpPr>
        <p:spPr>
          <a:xfrm>
            <a:off x="10176387" y="403123"/>
            <a:ext cx="1238865" cy="646331"/>
          </a:xfrm>
          <a:prstGeom prst="rect">
            <a:avLst/>
          </a:prstGeom>
          <a:noFill/>
        </p:spPr>
        <p:txBody>
          <a:bodyPr wrap="square" rtlCol="0">
            <a:spAutoFit/>
          </a:bodyPr>
          <a:lstStyle/>
          <a:p>
            <a:pPr algn="ctr"/>
            <a:r>
              <a:rPr lang="hu-HU" i="1" dirty="0">
                <a:latin typeface="Georgia" panose="02040502050405020303" pitchFamily="18" charset="0"/>
              </a:rPr>
              <a:t>Bayreuth</a:t>
            </a:r>
          </a:p>
          <a:p>
            <a:pPr algn="ctr"/>
            <a:r>
              <a:rPr lang="hu-HU" i="1" dirty="0">
                <a:latin typeface="Georgia" panose="02040502050405020303" pitchFamily="18" charset="0"/>
              </a:rPr>
              <a:t>1886</a:t>
            </a:r>
          </a:p>
        </p:txBody>
      </p:sp>
      <p:sp>
        <p:nvSpPr>
          <p:cNvPr id="2" name="Téglalap 1">
            <a:extLst>
              <a:ext uri="{FF2B5EF4-FFF2-40B4-BE49-F238E27FC236}">
                <a16:creationId xmlns:a16="http://schemas.microsoft.com/office/drawing/2014/main" id="{EFF5FDAA-5312-4BA1-A55C-F5CFDD6A29B6}"/>
              </a:ext>
            </a:extLst>
          </p:cNvPr>
          <p:cNvSpPr/>
          <p:nvPr/>
        </p:nvSpPr>
        <p:spPr>
          <a:xfrm>
            <a:off x="9484396" y="5997366"/>
            <a:ext cx="2327881" cy="523220"/>
          </a:xfrm>
          <a:prstGeom prst="rect">
            <a:avLst/>
          </a:prstGeom>
        </p:spPr>
        <p:txBody>
          <a:bodyPr wrap="none">
            <a:spAutoFit/>
          </a:bodyPr>
          <a:lstStyle/>
          <a:p>
            <a:pPr algn="ctr"/>
            <a:r>
              <a:rPr lang="hu-HU" sz="1400" i="1" dirty="0">
                <a:latin typeface="Georgia" panose="02040502050405020303" pitchFamily="18" charset="0"/>
              </a:rPr>
              <a:t>Henri Lehmann festménye</a:t>
            </a:r>
          </a:p>
          <a:p>
            <a:pPr algn="ctr"/>
            <a:r>
              <a:rPr lang="hu-HU" sz="1400" i="1" dirty="0">
                <a:effectLst/>
                <a:latin typeface="Georgia" panose="02040502050405020303" pitchFamily="18" charset="0"/>
              </a:rPr>
              <a:t>1839</a:t>
            </a:r>
          </a:p>
        </p:txBody>
      </p:sp>
    </p:spTree>
    <p:extLst>
      <p:ext uri="{BB962C8B-B14F-4D97-AF65-F5344CB8AC3E}">
        <p14:creationId xmlns:p14="http://schemas.microsoft.com/office/powerpoint/2010/main" val="613162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32921402-D5C5-4749-99B7-DEA8BB2DDD86}"/>
              </a:ext>
            </a:extLst>
          </p:cNvPr>
          <p:cNvSpPr txBox="1"/>
          <p:nvPr/>
        </p:nvSpPr>
        <p:spPr>
          <a:xfrm>
            <a:off x="2659309" y="5856360"/>
            <a:ext cx="6184955" cy="338554"/>
          </a:xfrm>
          <a:prstGeom prst="rect">
            <a:avLst/>
          </a:prstGeom>
          <a:noFill/>
        </p:spPr>
        <p:txBody>
          <a:bodyPr wrap="square" rtlCol="0">
            <a:spAutoFit/>
          </a:bodyPr>
          <a:lstStyle/>
          <a:p>
            <a:r>
              <a:rPr lang="hu-HU" sz="1600" b="1" i="1" dirty="0">
                <a:latin typeface="Georgia" panose="02040502050405020303" pitchFamily="18" charset="0"/>
              </a:rPr>
              <a:t>Zene:</a:t>
            </a:r>
            <a:r>
              <a:rPr lang="hu-HU" sz="1600" i="1" dirty="0">
                <a:latin typeface="Georgia" panose="02040502050405020303" pitchFamily="18" charset="0"/>
              </a:rPr>
              <a:t> Esztergomi mise – Credo (részlet) – és Finálé (</a:t>
            </a:r>
            <a:r>
              <a:rPr lang="hu-HU" sz="1600" i="1" dirty="0" err="1">
                <a:latin typeface="Georgia" panose="02040502050405020303" pitchFamily="18" charset="0"/>
              </a:rPr>
              <a:t>Amen</a:t>
            </a:r>
            <a:r>
              <a:rPr lang="hu-HU" sz="1600" i="1" dirty="0">
                <a:latin typeface="Georgia" panose="02040502050405020303" pitchFamily="18" charset="0"/>
              </a:rPr>
              <a:t>)</a:t>
            </a:r>
          </a:p>
        </p:txBody>
      </p:sp>
      <p:sp>
        <p:nvSpPr>
          <p:cNvPr id="7" name="Téglalap 6">
            <a:extLst>
              <a:ext uri="{FF2B5EF4-FFF2-40B4-BE49-F238E27FC236}">
                <a16:creationId xmlns:a16="http://schemas.microsoft.com/office/drawing/2014/main" id="{CE91D9C1-32F0-4740-A742-33E5B269B0A6}"/>
              </a:ext>
            </a:extLst>
          </p:cNvPr>
          <p:cNvSpPr/>
          <p:nvPr/>
        </p:nvSpPr>
        <p:spPr>
          <a:xfrm>
            <a:off x="381436" y="6257422"/>
            <a:ext cx="11429128" cy="373949"/>
          </a:xfrm>
          <a:prstGeom prst="rect">
            <a:avLst/>
          </a:prstGeom>
          <a:solidFill>
            <a:schemeClr val="bg2"/>
          </a:solidFill>
        </p:spPr>
        <p:txBody>
          <a:bodyPr wrap="square">
            <a:spAutoFit/>
          </a:bodyPr>
          <a:lstStyle/>
          <a:p>
            <a:pPr lvl="0" algn="ctr">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1856. </a:t>
            </a:r>
            <a:r>
              <a:rPr lang="hu-HU" b="1" i="1" kern="100" dirty="0">
                <a:latin typeface="Georgia" panose="02040502050405020303" pitchFamily="18" charset="0"/>
                <a:ea typeface="Calibri" panose="020F0502020204030204" pitchFamily="34" charset="0"/>
                <a:cs typeface="Times New Roman" panose="02020603050405020304" pitchFamily="18" charset="0"/>
              </a:rPr>
              <a:t>Esztergomi mi</a:t>
            </a:r>
            <a:r>
              <a:rPr lang="hu-HU" i="1" kern="100" dirty="0">
                <a:latin typeface="Georgia" panose="02040502050405020303" pitchFamily="18" charset="0"/>
                <a:ea typeface="Calibri" panose="020F0502020204030204" pitchFamily="34" charset="0"/>
                <a:cs typeface="Times New Roman" panose="02020603050405020304" pitchFamily="18" charset="0"/>
              </a:rPr>
              <a:t>se </a:t>
            </a:r>
            <a:r>
              <a:rPr lang="hu-HU" kern="100" dirty="0">
                <a:latin typeface="Georgia" panose="02040502050405020303" pitchFamily="18" charset="0"/>
                <a:ea typeface="Calibri" panose="020F0502020204030204" pitchFamily="34" charset="0"/>
                <a:cs typeface="Times New Roman" panose="02020603050405020304" pitchFamily="18" charset="0"/>
              </a:rPr>
              <a:t>c. műve a romantika kórusművészetének kimagasló alkotása. Liszt fő művének tartja.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Semjén">
            <a:extLst>
              <a:ext uri="{FF2B5EF4-FFF2-40B4-BE49-F238E27FC236}">
                <a16:creationId xmlns:a16="http://schemas.microsoft.com/office/drawing/2014/main" id="{6A3EFBA3-5A6E-49FA-918C-5B7EA8F1F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896" y="332938"/>
            <a:ext cx="9594208" cy="5396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778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88B3AD58-2A41-4610-AFDB-0F15E539096E}"/>
              </a:ext>
            </a:extLst>
          </p:cNvPr>
          <p:cNvSpPr/>
          <p:nvPr/>
        </p:nvSpPr>
        <p:spPr>
          <a:xfrm>
            <a:off x="511277" y="1092719"/>
            <a:ext cx="11169445" cy="4672561"/>
          </a:xfrm>
          <a:prstGeom prst="rect">
            <a:avLst/>
          </a:prstGeom>
          <a:solidFill>
            <a:schemeClr val="bg2"/>
          </a:solidFill>
        </p:spPr>
        <p:txBody>
          <a:bodyPr wrap="square">
            <a:spAutoFit/>
          </a:bodyPr>
          <a:lstStyle/>
          <a:p>
            <a:pPr algn="just">
              <a:lnSpc>
                <a:spcPct val="107000"/>
              </a:lnSpc>
              <a:spcAft>
                <a:spcPts val="800"/>
              </a:spcAft>
            </a:pPr>
            <a:endParaRPr lang="hu-HU" sz="2400" kern="100" dirty="0">
              <a:solidFill>
                <a:srgbClr val="000000"/>
              </a:solidFill>
              <a:latin typeface="Georgia" panose="020405020504050203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hu-HU" sz="2400" kern="100" dirty="0">
                <a:solidFill>
                  <a:srgbClr val="000000"/>
                </a:solidFill>
                <a:latin typeface="Georgia" panose="02040502050405020303" pitchFamily="18" charset="0"/>
                <a:ea typeface="Calibri" panose="020F0502020204030204" pitchFamily="34" charset="0"/>
                <a:cs typeface="Times New Roman" panose="02020603050405020304" pitchFamily="18" charset="0"/>
              </a:rPr>
              <a:t>A </a:t>
            </a:r>
            <a:r>
              <a:rPr lang="hu-HU" sz="2400" b="1" i="1" kern="100" dirty="0">
                <a:solidFill>
                  <a:srgbClr val="000000"/>
                </a:solidFill>
                <a:latin typeface="Georgia" panose="02040502050405020303" pitchFamily="18" charset="0"/>
                <a:ea typeface="Calibri" panose="020F0502020204030204" pitchFamily="34" charset="0"/>
                <a:cs typeface="Times New Roman" panose="02020603050405020304" pitchFamily="18" charset="0"/>
              </a:rPr>
              <a:t>Les </a:t>
            </a:r>
            <a:r>
              <a:rPr lang="hu-HU" sz="2400" b="1" i="1" kern="100" dirty="0" err="1">
                <a:solidFill>
                  <a:srgbClr val="000000"/>
                </a:solidFill>
                <a:latin typeface="Georgia" panose="02040502050405020303" pitchFamily="18" charset="0"/>
                <a:ea typeface="Calibri" panose="020F0502020204030204" pitchFamily="34" charset="0"/>
                <a:cs typeface="Times New Roman" panose="02020603050405020304" pitchFamily="18" charset="0"/>
              </a:rPr>
              <a:t>Preludes</a:t>
            </a:r>
            <a:r>
              <a:rPr lang="hu-HU" sz="2400" kern="100" dirty="0">
                <a:solidFill>
                  <a:srgbClr val="000000"/>
                </a:solidFill>
                <a:latin typeface="Georgia" panose="02040502050405020303" pitchFamily="18" charset="0"/>
                <a:ea typeface="Calibri" panose="020F0502020204030204" pitchFamily="34" charset="0"/>
                <a:cs typeface="Times New Roman" panose="02020603050405020304" pitchFamily="18" charset="0"/>
              </a:rPr>
              <a:t> (Előjátékok) c. szimfonikus költeménye a legismertebb, </a:t>
            </a:r>
            <a:r>
              <a:rPr lang="hu-HU" sz="2400" i="1" kern="100" dirty="0">
                <a:latin typeface="Georgia" panose="02040502050405020303" pitchFamily="18" charset="0"/>
                <a:ea typeface="Calibri" panose="020F0502020204030204" pitchFamily="34" charset="0"/>
                <a:cs typeface="Times New Roman" panose="02020603050405020304" pitchFamily="18" charset="0"/>
              </a:rPr>
              <a:t>az újromantika fontos állomása,  </a:t>
            </a:r>
            <a:r>
              <a:rPr lang="hu-HU" sz="2400" kern="100" dirty="0">
                <a:solidFill>
                  <a:srgbClr val="000000"/>
                </a:solidFill>
                <a:latin typeface="Georgia" panose="02040502050405020303" pitchFamily="18" charset="0"/>
                <a:ea typeface="Calibri" panose="020F0502020204030204" pitchFamily="34" charset="0"/>
                <a:cs typeface="Times New Roman" panose="02020603050405020304" pitchFamily="18" charset="0"/>
              </a:rPr>
              <a:t>melyben  az élet értelmét kutatja. </a:t>
            </a:r>
          </a:p>
          <a:p>
            <a:pPr algn="just">
              <a:lnSpc>
                <a:spcPct val="107000"/>
              </a:lnSpc>
              <a:spcAft>
                <a:spcPts val="800"/>
              </a:spcAft>
            </a:pPr>
            <a:endParaRPr lang="hu-HU"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u-HU" i="1" kern="100" dirty="0">
                <a:solidFill>
                  <a:srgbClr val="202122"/>
                </a:solidFill>
                <a:latin typeface="Georgia" panose="02040502050405020303" pitchFamily="18" charset="0"/>
                <a:ea typeface="Calibri" panose="020F0502020204030204" pitchFamily="34" charset="0"/>
                <a:cs typeface="Arial" panose="020B0604020202020204" pitchFamily="34" charset="0"/>
              </a:rPr>
              <a:t>	„Mi más is életünk, mint előjátékok szakadatlan sorozata ahhoz az ismeretlen dallamhoz, amelynek első, ünnepélyes hangját a halál csendíti meg? A szív fénylő hajnala a szerelem. Melyikünk sorsát nem zavarja azonban meg a boldogság első áradata után a vihar ereje, amely durva leheletével széttépi a gyengéd illúziókat, </a:t>
            </a:r>
            <a:r>
              <a:rPr lang="hu-HU" i="1" kern="100" dirty="0" err="1">
                <a:solidFill>
                  <a:srgbClr val="202122"/>
                </a:solidFill>
                <a:latin typeface="Georgia" panose="02040502050405020303" pitchFamily="18" charset="0"/>
                <a:ea typeface="Calibri" panose="020F0502020204030204" pitchFamily="34" charset="0"/>
                <a:cs typeface="Arial" panose="020B0604020202020204" pitchFamily="34" charset="0"/>
              </a:rPr>
              <a:t>villámával</a:t>
            </a:r>
            <a:r>
              <a:rPr lang="hu-HU" i="1" kern="100" dirty="0">
                <a:solidFill>
                  <a:srgbClr val="202122"/>
                </a:solidFill>
                <a:latin typeface="Georgia" panose="02040502050405020303" pitchFamily="18" charset="0"/>
                <a:ea typeface="Calibri" panose="020F0502020204030204" pitchFamily="34" charset="0"/>
                <a:cs typeface="Arial" panose="020B0604020202020204" pitchFamily="34" charset="0"/>
              </a:rPr>
              <a:t> lesújtja annak oltárát? </a:t>
            </a:r>
            <a:endParaRPr lang="hu-HU" kern="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hu-HU" i="1" kern="100" dirty="0">
                <a:solidFill>
                  <a:srgbClr val="202122"/>
                </a:solidFill>
                <a:latin typeface="Georgia" panose="02040502050405020303" pitchFamily="18" charset="0"/>
                <a:ea typeface="Calibri" panose="020F0502020204030204" pitchFamily="34" charset="0"/>
                <a:cs typeface="Arial" panose="020B0604020202020204" pitchFamily="34" charset="0"/>
              </a:rPr>
              <a:t>És melyik mélyen sebzett lélek nem keres ilyen megrázkódtatások után nyugalmat a természet idilli csendjében és saját emlékeiben? A férfi azonban nem sokáig képes ilyen nyugalomban élni, és mikor a trombita felharsan, elsőnek rohan a csatába, a legveszélyesebb posztra, hogy a küzdelemben ismét visszanyerje önmagát és belső erejét.”</a:t>
            </a:r>
          </a:p>
          <a:p>
            <a:pPr algn="r">
              <a:lnSpc>
                <a:spcPct val="107000"/>
              </a:lnSpc>
              <a:spcAft>
                <a:spcPts val="800"/>
              </a:spcAft>
            </a:pPr>
            <a:r>
              <a:rPr lang="hu-HU" sz="1400" i="1" kern="100" dirty="0">
                <a:latin typeface="Georgia" panose="02040502050405020303" pitchFamily="18" charset="0"/>
                <a:ea typeface="Calibri" panose="020F0502020204030204" pitchFamily="34" charset="0"/>
                <a:cs typeface="Times New Roman" panose="02020603050405020304" pitchFamily="18" charset="0"/>
              </a:rPr>
              <a:t>(Liszt Ferenc)</a:t>
            </a:r>
          </a:p>
        </p:txBody>
      </p:sp>
    </p:spTree>
    <p:extLst>
      <p:ext uri="{BB962C8B-B14F-4D97-AF65-F5344CB8AC3E}">
        <p14:creationId xmlns:p14="http://schemas.microsoft.com/office/powerpoint/2010/main" val="2404958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074" name="Picture 2" descr="undefined">
            <a:extLst>
              <a:ext uri="{FF2B5EF4-FFF2-40B4-BE49-F238E27FC236}">
                <a16:creationId xmlns:a16="http://schemas.microsoft.com/office/drawing/2014/main" id="{B8B5581F-DDC4-4ED0-859A-5228F8714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0"/>
            <a:ext cx="107838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EA7948AD-9732-46EF-B280-F72D9BE4373B}"/>
              </a:ext>
            </a:extLst>
          </p:cNvPr>
          <p:cNvSpPr txBox="1"/>
          <p:nvPr/>
        </p:nvSpPr>
        <p:spPr>
          <a:xfrm>
            <a:off x="0" y="97601"/>
            <a:ext cx="1408113" cy="1384995"/>
          </a:xfrm>
          <a:prstGeom prst="rect">
            <a:avLst/>
          </a:prstGeom>
          <a:noFill/>
        </p:spPr>
        <p:txBody>
          <a:bodyPr wrap="square" rtlCol="0">
            <a:spAutoFit/>
          </a:bodyPr>
          <a:lstStyle/>
          <a:p>
            <a:pPr algn="ctr"/>
            <a:r>
              <a:rPr lang="hu-HU" sz="1400" i="1" dirty="0">
                <a:latin typeface="Georgia" panose="02040502050405020303" pitchFamily="18" charset="0"/>
              </a:rPr>
              <a:t>C. David Friedrich:</a:t>
            </a:r>
          </a:p>
          <a:p>
            <a:pPr algn="ctr"/>
            <a:r>
              <a:rPr lang="hu-HU" sz="1400" b="1" i="1" dirty="0">
                <a:latin typeface="Georgia" panose="02040502050405020303" pitchFamily="18" charset="0"/>
              </a:rPr>
              <a:t>A szerzetes a tenger mellett</a:t>
            </a:r>
          </a:p>
          <a:p>
            <a:pPr algn="ctr"/>
            <a:r>
              <a:rPr lang="hu-HU" sz="1400" i="1" dirty="0">
                <a:latin typeface="Georgia" panose="02040502050405020303" pitchFamily="18" charset="0"/>
              </a:rPr>
              <a:t>1808-1810</a:t>
            </a:r>
          </a:p>
        </p:txBody>
      </p:sp>
      <p:sp>
        <p:nvSpPr>
          <p:cNvPr id="3" name="Szövegdoboz 2">
            <a:extLst>
              <a:ext uri="{FF2B5EF4-FFF2-40B4-BE49-F238E27FC236}">
                <a16:creationId xmlns:a16="http://schemas.microsoft.com/office/drawing/2014/main" id="{EA5F5377-ABF5-44E8-90E4-6CE2BE19CA3A}"/>
              </a:ext>
            </a:extLst>
          </p:cNvPr>
          <p:cNvSpPr txBox="1"/>
          <p:nvPr/>
        </p:nvSpPr>
        <p:spPr>
          <a:xfrm>
            <a:off x="75501" y="4729074"/>
            <a:ext cx="1257112" cy="1815882"/>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Liszt Ferenc: </a:t>
            </a:r>
          </a:p>
          <a:p>
            <a:pPr algn="ctr"/>
            <a:r>
              <a:rPr lang="hu-HU" sz="1600" i="1" dirty="0">
                <a:latin typeface="Georgia" panose="02040502050405020303" pitchFamily="18" charset="0"/>
              </a:rPr>
              <a:t>Les </a:t>
            </a:r>
            <a:r>
              <a:rPr lang="hu-HU" sz="1600" i="1" dirty="0" err="1">
                <a:latin typeface="Georgia" panose="02040502050405020303" pitchFamily="18" charset="0"/>
              </a:rPr>
              <a:t>Preludes</a:t>
            </a:r>
            <a:endParaRPr lang="hu-HU" sz="1600" i="1" dirty="0">
              <a:latin typeface="Georgia" panose="02040502050405020303" pitchFamily="18" charset="0"/>
            </a:endParaRPr>
          </a:p>
          <a:p>
            <a:pPr algn="ctr"/>
            <a:r>
              <a:rPr lang="hu-HU" sz="1600" i="1" dirty="0">
                <a:latin typeface="Georgia" panose="02040502050405020303" pitchFamily="18" charset="0"/>
              </a:rPr>
              <a:t>Vihar v. szerelem</a:t>
            </a:r>
          </a:p>
          <a:p>
            <a:pPr algn="ctr"/>
            <a:r>
              <a:rPr lang="hu-HU" sz="1600" i="1" dirty="0">
                <a:latin typeface="Georgia" panose="02040502050405020303" pitchFamily="18" charset="0"/>
              </a:rPr>
              <a:t>(részlet)</a:t>
            </a:r>
          </a:p>
        </p:txBody>
      </p:sp>
    </p:spTree>
    <p:extLst>
      <p:ext uri="{BB962C8B-B14F-4D97-AF65-F5344CB8AC3E}">
        <p14:creationId xmlns:p14="http://schemas.microsoft.com/office/powerpoint/2010/main" val="29848602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3CB33EC2-FAE6-44EC-AEC8-69BB04BD42E0}"/>
              </a:ext>
            </a:extLst>
          </p:cNvPr>
          <p:cNvSpPr txBox="1"/>
          <p:nvPr/>
        </p:nvSpPr>
        <p:spPr>
          <a:xfrm>
            <a:off x="279858" y="1299915"/>
            <a:ext cx="3648129" cy="584775"/>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Szent Erzsébet oratórium – Gyermekkórus az I. részből</a:t>
            </a:r>
          </a:p>
        </p:txBody>
      </p:sp>
      <p:sp>
        <p:nvSpPr>
          <p:cNvPr id="5" name="Szövegdoboz 4">
            <a:extLst>
              <a:ext uri="{FF2B5EF4-FFF2-40B4-BE49-F238E27FC236}">
                <a16:creationId xmlns:a16="http://schemas.microsoft.com/office/drawing/2014/main" id="{EE81941A-98A6-46A4-B974-EEF1C1561760}"/>
              </a:ext>
            </a:extLst>
          </p:cNvPr>
          <p:cNvSpPr txBox="1"/>
          <p:nvPr/>
        </p:nvSpPr>
        <p:spPr>
          <a:xfrm>
            <a:off x="8264014" y="1299915"/>
            <a:ext cx="3639963" cy="584775"/>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Sunt </a:t>
            </a:r>
            <a:r>
              <a:rPr lang="hu-HU" sz="1600" i="1" dirty="0" err="1">
                <a:latin typeface="Georgia" panose="02040502050405020303" pitchFamily="18" charset="0"/>
              </a:rPr>
              <a:t>Lacrymae</a:t>
            </a:r>
            <a:r>
              <a:rPr lang="hu-HU" sz="1600" i="1" dirty="0">
                <a:latin typeface="Georgia" panose="02040502050405020303" pitchFamily="18" charset="0"/>
              </a:rPr>
              <a:t> </a:t>
            </a:r>
            <a:r>
              <a:rPr lang="hu-HU" sz="1600" i="1" dirty="0" err="1">
                <a:latin typeface="Georgia" panose="02040502050405020303" pitchFamily="18" charset="0"/>
              </a:rPr>
              <a:t>Rerum</a:t>
            </a:r>
            <a:r>
              <a:rPr lang="hu-HU" sz="1600" i="1" dirty="0">
                <a:latin typeface="Georgia" panose="02040502050405020303" pitchFamily="18" charset="0"/>
              </a:rPr>
              <a:t>    </a:t>
            </a:r>
          </a:p>
          <a:p>
            <a:pPr algn="ctr"/>
            <a:r>
              <a:rPr lang="hu-HU" sz="1600" i="1" dirty="0">
                <a:latin typeface="Georgia" panose="02040502050405020303" pitchFamily="18" charset="0"/>
              </a:rPr>
              <a:t> (A tárgyaknak is van könnye)</a:t>
            </a:r>
          </a:p>
        </p:txBody>
      </p:sp>
      <p:pic>
        <p:nvPicPr>
          <p:cNvPr id="7170" name="Picture 2" descr="Index - Tudomány - Liszt Ferenc volt az első popsztár">
            <a:extLst>
              <a:ext uri="{FF2B5EF4-FFF2-40B4-BE49-F238E27FC236}">
                <a16:creationId xmlns:a16="http://schemas.microsoft.com/office/drawing/2014/main" id="{858E9D48-139B-49E2-B25D-6FFB901422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74" y="2940731"/>
            <a:ext cx="3278649" cy="354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4" name="Picture 6" descr="Liszt Ferenc 1856-ban (Wilhelm von Kaulbach festménye)">
            <a:extLst>
              <a:ext uri="{FF2B5EF4-FFF2-40B4-BE49-F238E27FC236}">
                <a16:creationId xmlns:a16="http://schemas.microsoft.com/office/drawing/2014/main" id="{7795D392-864F-4CBC-BCE7-33A7C8EC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6989" y="2594348"/>
            <a:ext cx="2860727" cy="354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GettyImages-515578826">
            <a:extLst>
              <a:ext uri="{FF2B5EF4-FFF2-40B4-BE49-F238E27FC236}">
                <a16:creationId xmlns:a16="http://schemas.microsoft.com/office/drawing/2014/main" id="{8FF65A77-14BF-4B0F-9BD8-F08CBDE745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810" t="7941" r="3083"/>
          <a:stretch/>
        </p:blipFill>
        <p:spPr bwMode="auto">
          <a:xfrm>
            <a:off x="8400082" y="2045111"/>
            <a:ext cx="3373591" cy="44356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zövegdoboz 6">
            <a:extLst>
              <a:ext uri="{FF2B5EF4-FFF2-40B4-BE49-F238E27FC236}">
                <a16:creationId xmlns:a16="http://schemas.microsoft.com/office/drawing/2014/main" id="{DD0EA0BA-C779-4EFE-AE42-45CA250182ED}"/>
              </a:ext>
            </a:extLst>
          </p:cNvPr>
          <p:cNvSpPr txBox="1"/>
          <p:nvPr/>
        </p:nvSpPr>
        <p:spPr>
          <a:xfrm>
            <a:off x="3514624" y="394283"/>
            <a:ext cx="4547196" cy="646331"/>
          </a:xfrm>
          <a:prstGeom prst="rect">
            <a:avLst/>
          </a:prstGeom>
          <a:solidFill>
            <a:schemeClr val="bg2"/>
          </a:solidFill>
        </p:spPr>
        <p:txBody>
          <a:bodyPr wrap="square" rtlCol="0">
            <a:spAutoFit/>
          </a:bodyPr>
          <a:lstStyle/>
          <a:p>
            <a:pPr algn="ctr"/>
            <a:r>
              <a:rPr lang="hu-HU" dirty="0">
                <a:latin typeface="Georgia" panose="02040502050405020303" pitchFamily="18" charset="0"/>
              </a:rPr>
              <a:t>1859-1962 a gyász évei: édesanyját és két gyermekét veszítette el.  </a:t>
            </a:r>
          </a:p>
        </p:txBody>
      </p:sp>
    </p:spTree>
    <p:extLst>
      <p:ext uri="{BB962C8B-B14F-4D97-AF65-F5344CB8AC3E}">
        <p14:creationId xmlns:p14="http://schemas.microsoft.com/office/powerpoint/2010/main" val="1809498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m érhető el leírás a fényképhez.">
            <a:extLst>
              <a:ext uri="{FF2B5EF4-FFF2-40B4-BE49-F238E27FC236}">
                <a16:creationId xmlns:a16="http://schemas.microsoft.com/office/drawing/2014/main" id="{7971A866-5FE2-478D-AF1D-2F9BBBC5C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30585"/>
            <a:ext cx="9753600" cy="5810250"/>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10983980-5C9A-4F2D-8BFF-ACFB7DC10733}"/>
              </a:ext>
            </a:extLst>
          </p:cNvPr>
          <p:cNvSpPr/>
          <p:nvPr/>
        </p:nvSpPr>
        <p:spPr>
          <a:xfrm>
            <a:off x="2408903" y="5940835"/>
            <a:ext cx="7226709" cy="369332"/>
          </a:xfrm>
          <a:prstGeom prst="rect">
            <a:avLst/>
          </a:prstGeom>
        </p:spPr>
        <p:txBody>
          <a:bodyPr wrap="square">
            <a:spAutoFit/>
          </a:bodyPr>
          <a:lstStyle/>
          <a:p>
            <a:r>
              <a:rPr lang="hu-HU" i="1" dirty="0">
                <a:latin typeface="Georgia" panose="02040502050405020303" pitchFamily="18" charset="0"/>
              </a:rPr>
              <a:t>Liszt Ferenc tanítványai körében a születésnapján (</a:t>
            </a:r>
            <a:r>
              <a:rPr lang="hu-HU" i="1" dirty="0" err="1">
                <a:latin typeface="Georgia" panose="02040502050405020303" pitchFamily="18" charset="0"/>
              </a:rPr>
              <a:t>Weimar</a:t>
            </a:r>
            <a:r>
              <a:rPr lang="hu-HU" i="1" dirty="0">
                <a:latin typeface="Georgia" panose="02040502050405020303" pitchFamily="18" charset="0"/>
              </a:rPr>
              <a:t>, 1884)</a:t>
            </a:r>
          </a:p>
        </p:txBody>
      </p:sp>
    </p:spTree>
    <p:extLst>
      <p:ext uri="{BB962C8B-B14F-4D97-AF65-F5344CB8AC3E}">
        <p14:creationId xmlns:p14="http://schemas.microsoft.com/office/powerpoint/2010/main" val="21796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 Neptun-kút az orgona kútja alatt">
            <a:extLst>
              <a:ext uri="{FF2B5EF4-FFF2-40B4-BE49-F238E27FC236}">
                <a16:creationId xmlns:a16="http://schemas.microsoft.com/office/drawing/2014/main" id="{4C86F33B-9F7D-487C-8023-7ACFB96D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047" y="162232"/>
            <a:ext cx="8711380" cy="6533535"/>
          </a:xfrm>
          <a:prstGeom prst="rect">
            <a:avLst/>
          </a:prstGeom>
          <a:noFill/>
          <a:extLst>
            <a:ext uri="{909E8E84-426E-40DD-AFC4-6F175D3DCCD1}">
              <a14:hiddenFill xmlns:a14="http://schemas.microsoft.com/office/drawing/2010/main">
                <a:solidFill>
                  <a:srgbClr val="FFFFFF"/>
                </a:solidFill>
              </a14:hiddenFill>
            </a:ext>
          </a:extLst>
        </p:spPr>
      </p:pic>
      <p:sp>
        <p:nvSpPr>
          <p:cNvPr id="2" name="Téglalap 1">
            <a:extLst>
              <a:ext uri="{FF2B5EF4-FFF2-40B4-BE49-F238E27FC236}">
                <a16:creationId xmlns:a16="http://schemas.microsoft.com/office/drawing/2014/main" id="{5D93C900-5BF1-457E-A321-F72B61F5AF12}"/>
              </a:ext>
            </a:extLst>
          </p:cNvPr>
          <p:cNvSpPr/>
          <p:nvPr/>
        </p:nvSpPr>
        <p:spPr>
          <a:xfrm>
            <a:off x="166825" y="467032"/>
            <a:ext cx="3230372" cy="338554"/>
          </a:xfrm>
          <a:prstGeom prst="rect">
            <a:avLst/>
          </a:prstGeom>
        </p:spPr>
        <p:txBody>
          <a:bodyPr wrap="none">
            <a:spAutoFit/>
          </a:bodyPr>
          <a:lstStyle/>
          <a:p>
            <a:r>
              <a:rPr lang="hu-HU" sz="1600" b="1" i="1" dirty="0">
                <a:latin typeface="Georgia" panose="02040502050405020303" pitchFamily="18" charset="0"/>
              </a:rPr>
              <a:t>Zene</a:t>
            </a:r>
            <a:r>
              <a:rPr lang="hu-HU" sz="1600" i="1" dirty="0">
                <a:latin typeface="Georgia" panose="02040502050405020303" pitchFamily="18" charset="0"/>
              </a:rPr>
              <a:t>: A Villa D Este szökőkútjai </a:t>
            </a:r>
          </a:p>
        </p:txBody>
      </p:sp>
      <p:pic>
        <p:nvPicPr>
          <p:cNvPr id="1026" name="Picture 2" descr="Kép nagyítása">
            <a:extLst>
              <a:ext uri="{FF2B5EF4-FFF2-40B4-BE49-F238E27FC236}">
                <a16:creationId xmlns:a16="http://schemas.microsoft.com/office/drawing/2014/main" id="{71EBC97B-A811-4868-9AD2-7FF003452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25" y="2617069"/>
            <a:ext cx="3057495" cy="4078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Szövegdoboz 4">
            <a:extLst>
              <a:ext uri="{FF2B5EF4-FFF2-40B4-BE49-F238E27FC236}">
                <a16:creationId xmlns:a16="http://schemas.microsoft.com/office/drawing/2014/main" id="{034E3E5E-A002-4517-A3D6-DDAFD156C559}"/>
              </a:ext>
            </a:extLst>
          </p:cNvPr>
          <p:cNvSpPr txBox="1"/>
          <p:nvPr/>
        </p:nvSpPr>
        <p:spPr>
          <a:xfrm>
            <a:off x="83573" y="1461155"/>
            <a:ext cx="3159839" cy="923330"/>
          </a:xfrm>
          <a:prstGeom prst="rect">
            <a:avLst/>
          </a:prstGeom>
          <a:solidFill>
            <a:schemeClr val="bg2"/>
          </a:solidFill>
        </p:spPr>
        <p:txBody>
          <a:bodyPr wrap="square" rtlCol="0">
            <a:spAutoFit/>
          </a:bodyPr>
          <a:lstStyle/>
          <a:p>
            <a:pPr algn="ctr"/>
            <a:r>
              <a:rPr lang="hu-HU" i="1" dirty="0">
                <a:latin typeface="Georgia" panose="02040502050405020303" pitchFamily="18" charset="0"/>
              </a:rPr>
              <a:t>Munkácsy Mihály festménye</a:t>
            </a:r>
          </a:p>
          <a:p>
            <a:pPr algn="ctr"/>
            <a:r>
              <a:rPr lang="hu-HU" i="1" dirty="0">
                <a:latin typeface="Georgia" panose="02040502050405020303" pitchFamily="18" charset="0"/>
              </a:rPr>
              <a:t>az idős Liszt Ferencről</a:t>
            </a:r>
          </a:p>
          <a:p>
            <a:pPr algn="ctr"/>
            <a:r>
              <a:rPr lang="hu-HU" i="1" dirty="0">
                <a:latin typeface="Georgia" panose="02040502050405020303" pitchFamily="18" charset="0"/>
              </a:rPr>
              <a:t>(1886)</a:t>
            </a:r>
          </a:p>
        </p:txBody>
      </p:sp>
    </p:spTree>
    <p:extLst>
      <p:ext uri="{BB962C8B-B14F-4D97-AF65-F5344CB8AC3E}">
        <p14:creationId xmlns:p14="http://schemas.microsoft.com/office/powerpoint/2010/main" val="3610654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3EB225C-BD2A-4D8E-A61D-0083F14FFEC6}"/>
              </a:ext>
            </a:extLst>
          </p:cNvPr>
          <p:cNvSpPr/>
          <p:nvPr/>
        </p:nvSpPr>
        <p:spPr>
          <a:xfrm>
            <a:off x="1645640" y="1432896"/>
            <a:ext cx="8900720" cy="3798604"/>
          </a:xfrm>
          <a:prstGeom prst="rect">
            <a:avLst/>
          </a:prstGeom>
          <a:solidFill>
            <a:schemeClr val="bg2"/>
          </a:solidFill>
        </p:spPr>
        <p:txBody>
          <a:bodyPr wrap="square">
            <a:spAutoFit/>
          </a:bodyPr>
          <a:lstStyle/>
          <a:p>
            <a:pPr>
              <a:lnSpc>
                <a:spcPct val="107000"/>
              </a:lnSpc>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a:lnSpc>
                <a:spcPct val="107000"/>
              </a:lnSpc>
            </a:pPr>
            <a:r>
              <a:rPr lang="hu-HU" kern="100" dirty="0">
                <a:latin typeface="Georgia" panose="02040502050405020303" pitchFamily="18" charset="0"/>
                <a:ea typeface="Calibri" panose="020F0502020204030204" pitchFamily="34" charset="0"/>
                <a:cs typeface="Times New Roman" panose="02020603050405020304" pitchFamily="18" charset="0"/>
              </a:rPr>
              <a:t>Évente több hónapot tölt Rómában. A</a:t>
            </a:r>
            <a:r>
              <a:rPr lang="hu-HU" dirty="0">
                <a:latin typeface="Georgia" panose="02040502050405020303" pitchFamily="18" charset="0"/>
              </a:rPr>
              <a:t> </a:t>
            </a:r>
            <a:r>
              <a:rPr lang="hu-HU" b="1" i="1" dirty="0">
                <a:latin typeface="Georgia" panose="02040502050405020303" pitchFamily="18" charset="0"/>
              </a:rPr>
              <a:t>Villa </a:t>
            </a:r>
            <a:r>
              <a:rPr lang="hu-HU" b="1" i="1" dirty="0" err="1">
                <a:latin typeface="Georgia" panose="02040502050405020303" pitchFamily="18" charset="0"/>
              </a:rPr>
              <a:t>D,Este</a:t>
            </a:r>
            <a:r>
              <a:rPr lang="hu-HU" b="1" i="1" dirty="0">
                <a:latin typeface="Georgia" panose="02040502050405020303" pitchFamily="18" charset="0"/>
              </a:rPr>
              <a:t> </a:t>
            </a:r>
            <a:r>
              <a:rPr lang="hu-HU" b="1" i="1" dirty="0" err="1">
                <a:latin typeface="Georgia" panose="02040502050405020303" pitchFamily="18" charset="0"/>
              </a:rPr>
              <a:t>szökökútjai</a:t>
            </a:r>
            <a:r>
              <a:rPr lang="hu-HU" dirty="0">
                <a:latin typeface="Georgia" panose="02040502050405020303" pitchFamily="18" charset="0"/>
              </a:rPr>
              <a:t> már-már impresszionista festmény, Debussy és Ravel műveinek előképe.</a:t>
            </a:r>
          </a:p>
          <a:p>
            <a:pPr lvl="0">
              <a:lnSpc>
                <a:spcPct val="107000"/>
              </a:lnSpc>
              <a:spcAft>
                <a:spcPts val="0"/>
              </a:spcAft>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lvl="0">
              <a:lnSpc>
                <a:spcPct val="107000"/>
              </a:lnSpc>
              <a:spcAft>
                <a:spcPts val="0"/>
              </a:spcAft>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lvl="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Egyházzenei reformtörekvései</a:t>
            </a:r>
            <a:r>
              <a:rPr lang="hu-HU" sz="1400" kern="100" dirty="0">
                <a:latin typeface="Calibri" panose="020F0502020204030204" pitchFamily="34" charset="0"/>
                <a:ea typeface="Calibri" panose="020F0502020204030204" pitchFamily="34" charset="0"/>
                <a:cs typeface="Times New Roman" panose="02020603050405020304" pitchFamily="18" charset="0"/>
              </a:rPr>
              <a:t> </a:t>
            </a:r>
            <a:r>
              <a:rPr lang="hu-HU" kern="100" dirty="0">
                <a:latin typeface="Georgia" panose="02040502050405020303" pitchFamily="18" charset="0"/>
                <a:ea typeface="Calibri" panose="020F0502020204030204" pitchFamily="34" charset="0"/>
                <a:cs typeface="Times New Roman" panose="02020603050405020304" pitchFamily="18" charset="0"/>
              </a:rPr>
              <a:t>kudarcot vallanak, ennek ellenére felveszi a négy alsóbb rendet és haláláig hordja a papi ruhát.</a:t>
            </a:r>
          </a:p>
          <a:p>
            <a:pPr lvl="0">
              <a:lnSpc>
                <a:spcPct val="107000"/>
              </a:lnSpc>
              <a:spcAft>
                <a:spcPts val="0"/>
              </a:spcAft>
            </a:pPr>
            <a:endParaRPr lang="hu-HU" sz="1400" kern="100" dirty="0">
              <a:latin typeface="Georgia" panose="02040502050405020303" pitchFamily="18" charset="0"/>
              <a:ea typeface="Calibri" panose="020F0502020204030204" pitchFamily="34" charset="0"/>
              <a:cs typeface="Times New Roman" panose="02020603050405020304" pitchFamily="18" charset="0"/>
            </a:endParaRPr>
          </a:p>
          <a:p>
            <a:pPr lvl="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Utolsó éveiben főként egyházzenei műveket komponál szokatlanul modern, szinte minimalista  eszköztelenséggel. Művei meditatívak és </a:t>
            </a:r>
            <a:r>
              <a:rPr lang="hu-HU" kern="100" dirty="0" err="1">
                <a:latin typeface="Georgia" panose="02040502050405020303" pitchFamily="18" charset="0"/>
                <a:ea typeface="Calibri" panose="020F0502020204030204" pitchFamily="34" charset="0"/>
                <a:cs typeface="Times New Roman" panose="02020603050405020304" pitchFamily="18" charset="0"/>
              </a:rPr>
              <a:t>spirituálisak</a:t>
            </a: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4842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upload.wikimedia.org/wikipedia/commons/e/e5/Szent_Anna_templom_orgona1.jpg">
            <a:extLst>
              <a:ext uri="{FF2B5EF4-FFF2-40B4-BE49-F238E27FC236}">
                <a16:creationId xmlns:a16="http://schemas.microsoft.com/office/drawing/2014/main" id="{32227A31-054F-4E26-837D-86FD525043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082" y="1435510"/>
            <a:ext cx="8579769" cy="5297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3" name="Picture 4" descr="Idős liszt">
            <a:extLst>
              <a:ext uri="{FF2B5EF4-FFF2-40B4-BE49-F238E27FC236}">
                <a16:creationId xmlns:a16="http://schemas.microsoft.com/office/drawing/2014/main" id="{7318C4B3-DD5C-4AD1-9553-CDE70BD2F6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49" y="1150220"/>
            <a:ext cx="3028730" cy="3842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Szövegdoboz 3">
            <a:extLst>
              <a:ext uri="{FF2B5EF4-FFF2-40B4-BE49-F238E27FC236}">
                <a16:creationId xmlns:a16="http://schemas.microsoft.com/office/drawing/2014/main" id="{9562F0CB-B877-40D2-B47E-57B36D6DCB69}"/>
              </a:ext>
            </a:extLst>
          </p:cNvPr>
          <p:cNvSpPr txBox="1"/>
          <p:nvPr/>
        </p:nvSpPr>
        <p:spPr>
          <a:xfrm>
            <a:off x="167149" y="5860839"/>
            <a:ext cx="3028730" cy="584775"/>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B-A-C-H </a:t>
            </a:r>
            <a:r>
              <a:rPr lang="hu-HU" sz="1600" i="1" dirty="0" err="1">
                <a:latin typeface="Georgia" panose="02040502050405020303" pitchFamily="18" charset="0"/>
              </a:rPr>
              <a:t>preludium</a:t>
            </a:r>
            <a:r>
              <a:rPr lang="hu-HU" sz="1600" i="1" dirty="0">
                <a:latin typeface="Georgia" panose="02040502050405020303" pitchFamily="18" charset="0"/>
              </a:rPr>
              <a:t> és fúga</a:t>
            </a:r>
          </a:p>
        </p:txBody>
      </p:sp>
      <p:sp>
        <p:nvSpPr>
          <p:cNvPr id="5" name="Szövegdoboz 4">
            <a:extLst>
              <a:ext uri="{FF2B5EF4-FFF2-40B4-BE49-F238E27FC236}">
                <a16:creationId xmlns:a16="http://schemas.microsoft.com/office/drawing/2014/main" id="{206FD1CF-A624-4A53-979D-BC59F152F396}"/>
              </a:ext>
            </a:extLst>
          </p:cNvPr>
          <p:cNvSpPr txBox="1"/>
          <p:nvPr/>
        </p:nvSpPr>
        <p:spPr>
          <a:xfrm>
            <a:off x="3787315" y="662239"/>
            <a:ext cx="7895302" cy="369332"/>
          </a:xfrm>
          <a:prstGeom prst="rect">
            <a:avLst/>
          </a:prstGeom>
          <a:solidFill>
            <a:schemeClr val="bg2"/>
          </a:solidFill>
        </p:spPr>
        <p:txBody>
          <a:bodyPr wrap="square" rtlCol="0">
            <a:spAutoFit/>
          </a:bodyPr>
          <a:lstStyle/>
          <a:p>
            <a:pPr algn="ctr"/>
            <a:r>
              <a:rPr lang="hu-HU" kern="100" dirty="0">
                <a:latin typeface="Georgia" panose="02040502050405020303" pitchFamily="18" charset="0"/>
                <a:ea typeface="Calibri" panose="020F0502020204030204" pitchFamily="34" charset="0"/>
                <a:cs typeface="Times New Roman" panose="02020603050405020304" pitchFamily="18" charset="0"/>
              </a:rPr>
              <a:t>Liszt orgonistaként is kiváló volt. E műve Bach előtti tisztelgés. </a:t>
            </a:r>
          </a:p>
        </p:txBody>
      </p:sp>
    </p:spTree>
    <p:extLst>
      <p:ext uri="{BB962C8B-B14F-4D97-AF65-F5344CB8AC3E}">
        <p14:creationId xmlns:p14="http://schemas.microsoft.com/office/powerpoint/2010/main" val="1847149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B019439C-5360-406A-AC20-554E7AF59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457" y="312307"/>
            <a:ext cx="3892243" cy="5916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1920">
            <a:extLst>
              <a:ext uri="{FF2B5EF4-FFF2-40B4-BE49-F238E27FC236}">
                <a16:creationId xmlns:a16="http://schemas.microsoft.com/office/drawing/2014/main" id="{7231F81B-3489-4B18-BAC1-4D0C7540D4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63" t="949"/>
          <a:stretch/>
        </p:blipFill>
        <p:spPr bwMode="auto">
          <a:xfrm>
            <a:off x="5810865" y="213313"/>
            <a:ext cx="5137662" cy="3850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Szövegdoboz 1">
            <a:extLst>
              <a:ext uri="{FF2B5EF4-FFF2-40B4-BE49-F238E27FC236}">
                <a16:creationId xmlns:a16="http://schemas.microsoft.com/office/drawing/2014/main" id="{A7274443-7262-4A98-8420-0CE5808588C5}"/>
              </a:ext>
            </a:extLst>
          </p:cNvPr>
          <p:cNvSpPr txBox="1"/>
          <p:nvPr/>
        </p:nvSpPr>
        <p:spPr>
          <a:xfrm>
            <a:off x="4886631" y="4719484"/>
            <a:ext cx="6921911" cy="369332"/>
          </a:xfrm>
          <a:prstGeom prst="rect">
            <a:avLst/>
          </a:prstGeom>
          <a:noFill/>
        </p:spPr>
        <p:txBody>
          <a:bodyPr wrap="square" rtlCol="0">
            <a:spAutoFit/>
          </a:bodyPr>
          <a:lstStyle/>
          <a:p>
            <a:pPr algn="ctr"/>
            <a:r>
              <a:rPr lang="hu-HU" i="1" dirty="0">
                <a:latin typeface="Georgia" panose="02040502050405020303" pitchFamily="18" charset="0"/>
              </a:rPr>
              <a:t>Liszt Ferenc – </a:t>
            </a:r>
            <a:r>
              <a:rPr lang="hu-HU" i="1" dirty="0" err="1">
                <a:latin typeface="Georgia" panose="02040502050405020303" pitchFamily="18" charset="0"/>
              </a:rPr>
              <a:t>Thomán</a:t>
            </a:r>
            <a:r>
              <a:rPr lang="hu-HU" i="1" dirty="0">
                <a:latin typeface="Georgia" panose="02040502050405020303" pitchFamily="18" charset="0"/>
              </a:rPr>
              <a:t> István – Bartók Béla</a:t>
            </a:r>
          </a:p>
        </p:txBody>
      </p:sp>
    </p:spTree>
    <p:extLst>
      <p:ext uri="{BB962C8B-B14F-4D97-AF65-F5344CB8AC3E}">
        <p14:creationId xmlns:p14="http://schemas.microsoft.com/office/powerpoint/2010/main" val="412775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47932D32-9DCE-490A-BEFB-7F5D791D98FC}"/>
              </a:ext>
            </a:extLst>
          </p:cNvPr>
          <p:cNvSpPr/>
          <p:nvPr/>
        </p:nvSpPr>
        <p:spPr>
          <a:xfrm>
            <a:off x="1963024" y="1167484"/>
            <a:ext cx="8154098" cy="3930307"/>
          </a:xfrm>
          <a:prstGeom prst="rect">
            <a:avLst/>
          </a:prstGeom>
          <a:solidFill>
            <a:schemeClr val="bg2"/>
          </a:solidFill>
        </p:spPr>
        <p:txBody>
          <a:bodyPr wrap="square">
            <a:spAutoFit/>
          </a:bodyPr>
          <a:lstStyle/>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Idős korában is sokat utazik, élete a </a:t>
            </a:r>
            <a:r>
              <a:rPr lang="hu-HU" b="1" kern="100" dirty="0">
                <a:latin typeface="Georgia" panose="02040502050405020303" pitchFamily="18" charset="0"/>
                <a:ea typeface="Calibri" panose="020F0502020204030204" pitchFamily="34" charset="0"/>
                <a:cs typeface="Times New Roman" panose="02020603050405020304" pitchFamily="18" charset="0"/>
              </a:rPr>
              <a:t>Róma -</a:t>
            </a:r>
            <a:r>
              <a:rPr lang="hu-HU" b="1" kern="100" dirty="0" err="1">
                <a:latin typeface="Georgia" panose="02040502050405020303" pitchFamily="18" charset="0"/>
                <a:ea typeface="Calibri" panose="020F0502020204030204" pitchFamily="34" charset="0"/>
                <a:cs typeface="Times New Roman" panose="02020603050405020304" pitchFamily="18" charset="0"/>
              </a:rPr>
              <a:t>Weimar</a:t>
            </a:r>
            <a:r>
              <a:rPr lang="hu-HU" b="1" kern="100" dirty="0">
                <a:latin typeface="Georgia" panose="02040502050405020303" pitchFamily="18" charset="0"/>
                <a:ea typeface="Calibri" panose="020F0502020204030204" pitchFamily="34" charset="0"/>
                <a:cs typeface="Times New Roman" panose="02020603050405020304" pitchFamily="18" charset="0"/>
              </a:rPr>
              <a:t> –Budapest </a:t>
            </a:r>
            <a:r>
              <a:rPr lang="hu-HU" kern="100" dirty="0">
                <a:latin typeface="Georgia" panose="02040502050405020303" pitchFamily="18" charset="0"/>
                <a:ea typeface="Calibri" panose="020F0502020204030204" pitchFamily="34" charset="0"/>
                <a:cs typeface="Times New Roman" panose="02020603050405020304" pitchFamily="18" charset="0"/>
              </a:rPr>
              <a:t>háromszögben zajlik.</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A </a:t>
            </a:r>
            <a:r>
              <a:rPr lang="hu-HU" b="1" kern="100" dirty="0">
                <a:latin typeface="Georgia" panose="02040502050405020303" pitchFamily="18" charset="0"/>
                <a:ea typeface="Calibri" panose="020F0502020204030204" pitchFamily="34" charset="0"/>
                <a:cs typeface="Times New Roman" panose="02020603050405020304" pitchFamily="18" charset="0"/>
              </a:rPr>
              <a:t>Zeneakadémia </a:t>
            </a:r>
            <a:r>
              <a:rPr lang="hu-HU" kern="100" dirty="0">
                <a:latin typeface="Georgia" panose="02040502050405020303" pitchFamily="18" charset="0"/>
                <a:ea typeface="Calibri" panose="020F0502020204030204" pitchFamily="34" charset="0"/>
                <a:cs typeface="Times New Roman" panose="02020603050405020304" pitchFamily="18" charset="0"/>
              </a:rPr>
              <a:t>első elnöke 1875-től, megalapulásától. Erkellel együtt irányítja az intézményt. Innen indulnak el a jövő nagy tehetségei, Bartók, Kodály, Dohnányi, Weiner és még sokan mások az új század új zenéi felé.</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Zenepedagógusként fő törekvése a mű központi gondolatának, eszmei tartalmának kifejezésre juttatása. Akadémikus kényszer nélkül, kötetlen stílusban tanít, pedagógiai sikerének titka az ösztönző erőben és a példamutatásban keresendő.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4825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1F73EE9B-2011-4CB3-81ED-B18CAA5DF276}"/>
              </a:ext>
            </a:extLst>
          </p:cNvPr>
          <p:cNvSpPr/>
          <p:nvPr/>
        </p:nvSpPr>
        <p:spPr>
          <a:xfrm>
            <a:off x="1414943" y="1105869"/>
            <a:ext cx="9362113" cy="4008341"/>
          </a:xfrm>
          <a:prstGeom prst="rect">
            <a:avLst/>
          </a:prstGeom>
          <a:solidFill>
            <a:schemeClr val="bg2"/>
          </a:solidFill>
        </p:spPr>
        <p:txBody>
          <a:bodyPr wrap="square">
            <a:spAutoFit/>
          </a:bodyPr>
          <a:lstStyle/>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1811 Doborján (ma </a:t>
            </a:r>
            <a:r>
              <a:rPr lang="hu-HU" kern="100" dirty="0" err="1">
                <a:latin typeface="Georgia" panose="02040502050405020303" pitchFamily="18" charset="0"/>
                <a:ea typeface="Calibri" panose="020F0502020204030204" pitchFamily="34" charset="0"/>
                <a:cs typeface="Times New Roman" panose="02020603050405020304" pitchFamily="18" charset="0"/>
              </a:rPr>
              <a:t>Raiding</a:t>
            </a:r>
            <a:r>
              <a:rPr lang="hu-HU" kern="100" dirty="0">
                <a:latin typeface="Georgia" panose="02040502050405020303" pitchFamily="18" charset="0"/>
                <a:ea typeface="Calibri" panose="020F0502020204030204" pitchFamily="34" charset="0"/>
                <a:cs typeface="Times New Roman" panose="02020603050405020304" pitchFamily="18" charset="0"/>
              </a:rPr>
              <a:t>, Ausztria).  Megszületik Liszt Ferenc, a romantika egyik legnagyobb zongoravirtuóza, zeneköltője-írója, mentora.</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Apja, Liszt Ádám lesz első zongoratanítója,  csodagyerekként fellép Pozsonyban és Sopronban.</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 9 éves korától az őt támogató arisztokraták jóvoltából Bécsben folytathatja zenei tanulmányait </a:t>
            </a:r>
            <a:r>
              <a:rPr lang="hu-HU" kern="100" dirty="0" err="1">
                <a:latin typeface="Georgia" panose="02040502050405020303" pitchFamily="18" charset="0"/>
                <a:ea typeface="Calibri" panose="020F0502020204030204" pitchFamily="34" charset="0"/>
                <a:cs typeface="Times New Roman" panose="02020603050405020304" pitchFamily="18" charset="0"/>
              </a:rPr>
              <a:t>Salierinél</a:t>
            </a:r>
            <a:r>
              <a:rPr lang="hu-HU" kern="100" dirty="0">
                <a:latin typeface="Georgia" panose="02040502050405020303" pitchFamily="18" charset="0"/>
                <a:ea typeface="Calibri" panose="020F0502020204030204" pitchFamily="34" charset="0"/>
                <a:cs typeface="Times New Roman" panose="02020603050405020304" pitchFamily="18" charset="0"/>
              </a:rPr>
              <a:t> és </a:t>
            </a:r>
            <a:r>
              <a:rPr lang="hu-HU" kern="100" dirty="0" err="1">
                <a:latin typeface="Georgia" panose="02040502050405020303" pitchFamily="18" charset="0"/>
                <a:ea typeface="Calibri" panose="020F0502020204030204" pitchFamily="34" charset="0"/>
                <a:cs typeface="Times New Roman" panose="02020603050405020304" pitchFamily="18" charset="0"/>
              </a:rPr>
              <a:t>Cerny</a:t>
            </a:r>
            <a:r>
              <a:rPr lang="hu-HU" kern="100" dirty="0">
                <a:latin typeface="Georgia" panose="02040502050405020303" pitchFamily="18" charset="0"/>
                <a:ea typeface="Calibri" panose="020F0502020204030204" pitchFamily="34" charset="0"/>
                <a:cs typeface="Times New Roman" panose="02020603050405020304" pitchFamily="18" charset="0"/>
              </a:rPr>
              <a:t>-nél. 11 éves korára zongoratechnikája csaknem tökéletesnek mondott.</a:t>
            </a:r>
          </a:p>
          <a:p>
            <a:pPr marL="342900" lvl="0" indent="-342900">
              <a:lnSpc>
                <a:spcPct val="107000"/>
              </a:lnSpc>
              <a:spcAft>
                <a:spcPts val="800"/>
              </a:spcAft>
              <a:buFont typeface="Georgia" panose="02040502050405020303" pitchFamily="18" charset="0"/>
              <a:buChar char="-"/>
            </a:pPr>
            <a:endParaRPr lang="hu-HU" sz="1400" kern="100" dirty="0">
              <a:effectLst/>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Georgia" panose="02040502050405020303" pitchFamily="18" charset="0"/>
              <a:buChar char="-"/>
            </a:pP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7146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E61ABBD0-6BD4-4A09-90D8-614821AB34FE}"/>
              </a:ext>
            </a:extLst>
          </p:cNvPr>
          <p:cNvSpPr/>
          <p:nvPr/>
        </p:nvSpPr>
        <p:spPr>
          <a:xfrm>
            <a:off x="1971413" y="1908392"/>
            <a:ext cx="7843706" cy="3041217"/>
          </a:xfrm>
          <a:prstGeom prst="rect">
            <a:avLst/>
          </a:prstGeom>
          <a:solidFill>
            <a:schemeClr val="bg2"/>
          </a:solidFill>
        </p:spPr>
        <p:txBody>
          <a:bodyPr wrap="square">
            <a:spAutoFit/>
          </a:bodyPr>
          <a:lstStyle/>
          <a:p>
            <a:pPr marL="342900" lvl="0" indent="-342900" algn="just">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Életműve 1300-1400 alkotás, a noktürnöktől a rapszódiákig minden műfajban maradandót alkotott. Művei az egész világon a legtöbbet játszottak közé tartoznak.</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Liszt Ferenc </a:t>
            </a:r>
            <a:r>
              <a:rPr lang="hu-HU" kern="100" dirty="0" err="1">
                <a:latin typeface="Georgia" panose="02040502050405020303" pitchFamily="18" charset="0"/>
                <a:ea typeface="Calibri" panose="020F0502020204030204" pitchFamily="34" charset="0"/>
                <a:cs typeface="Times New Roman" panose="02020603050405020304" pitchFamily="18" charset="0"/>
              </a:rPr>
              <a:t>Bayraithban</a:t>
            </a:r>
            <a:r>
              <a:rPr lang="hu-HU" kern="100" dirty="0">
                <a:latin typeface="Georgia" panose="02040502050405020303" pitchFamily="18" charset="0"/>
                <a:ea typeface="Calibri" panose="020F0502020204030204" pitchFamily="34" charset="0"/>
                <a:cs typeface="Times New Roman" panose="02020603050405020304" pitchFamily="18" charset="0"/>
              </a:rPr>
              <a:t> hunyt el 75 éves korában, </a:t>
            </a:r>
            <a:r>
              <a:rPr lang="hu-HU" b="1" kern="100" dirty="0">
                <a:latin typeface="Georgia" panose="02040502050405020303" pitchFamily="18" charset="0"/>
                <a:ea typeface="Calibri" panose="020F0502020204030204" pitchFamily="34" charset="0"/>
                <a:cs typeface="Times New Roman" panose="02020603050405020304" pitchFamily="18" charset="0"/>
              </a:rPr>
              <a:t>1886</a:t>
            </a:r>
            <a:r>
              <a:rPr lang="hu-HU" kern="100" dirty="0">
                <a:latin typeface="Georgia" panose="02040502050405020303" pitchFamily="18" charset="0"/>
                <a:ea typeface="Calibri" panose="020F0502020204030204" pitchFamily="34" charset="0"/>
                <a:cs typeface="Times New Roman" panose="02020603050405020304" pitchFamily="18" charset="0"/>
              </a:rPr>
              <a:t>-ban. Humánus, nemes lelkű, nagy ember költözött el vele a halhatatlanságba.</a:t>
            </a:r>
          </a:p>
          <a:p>
            <a:pPr lvl="0" algn="just">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9484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nz Liszt">
            <a:extLst>
              <a:ext uri="{FF2B5EF4-FFF2-40B4-BE49-F238E27FC236}">
                <a16:creationId xmlns:a16="http://schemas.microsoft.com/office/drawing/2014/main" id="{1F19D516-A11F-4B1C-AF50-901022E301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65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02DBC46A-B91D-4FF6-A452-BB0DFA6D0883}"/>
              </a:ext>
            </a:extLst>
          </p:cNvPr>
          <p:cNvSpPr txBox="1"/>
          <p:nvPr/>
        </p:nvSpPr>
        <p:spPr>
          <a:xfrm>
            <a:off x="452284" y="420329"/>
            <a:ext cx="10550013" cy="5355312"/>
          </a:xfrm>
          <a:prstGeom prst="rect">
            <a:avLst/>
          </a:prstGeom>
          <a:noFill/>
        </p:spPr>
        <p:txBody>
          <a:bodyPr wrap="square" rtlCol="0">
            <a:spAutoFit/>
          </a:bodyPr>
          <a:lstStyle/>
          <a:p>
            <a:pPr algn="ctr"/>
            <a:endParaRPr lang="hu-HU" sz="5400" i="1" dirty="0">
              <a:latin typeface="Georgia" panose="02040502050405020303" pitchFamily="18" charset="0"/>
            </a:endParaRPr>
          </a:p>
          <a:p>
            <a:pPr algn="ctr"/>
            <a:endParaRPr lang="hu-HU" sz="5400" i="1" dirty="0">
              <a:latin typeface="Georgia" panose="02040502050405020303" pitchFamily="18" charset="0"/>
            </a:endParaRPr>
          </a:p>
          <a:p>
            <a:pPr algn="ctr"/>
            <a:r>
              <a:rPr lang="hu-HU" sz="5400" i="1" dirty="0">
                <a:latin typeface="Georgia" panose="02040502050405020303" pitchFamily="18" charset="0"/>
              </a:rPr>
              <a:t>Köszönöm a figyelmeteket!</a:t>
            </a:r>
          </a:p>
          <a:p>
            <a:pPr algn="ctr"/>
            <a:endParaRPr lang="hu-HU" i="1" dirty="0"/>
          </a:p>
          <a:p>
            <a:pPr algn="ctr"/>
            <a:endParaRPr lang="hu-HU" i="1" dirty="0"/>
          </a:p>
          <a:p>
            <a:pPr algn="ctr"/>
            <a:endParaRPr lang="hu-HU" i="1" dirty="0"/>
          </a:p>
          <a:p>
            <a:pPr algn="ctr"/>
            <a:endParaRPr lang="hu-HU" i="1" dirty="0"/>
          </a:p>
          <a:p>
            <a:pPr algn="ctr"/>
            <a:endParaRPr lang="hu-HU" i="1" dirty="0"/>
          </a:p>
          <a:p>
            <a:pPr algn="ctr"/>
            <a:endParaRPr lang="hu-HU" i="1" dirty="0"/>
          </a:p>
          <a:p>
            <a:pPr algn="ctr"/>
            <a:endParaRPr lang="hu-HU" i="1" dirty="0"/>
          </a:p>
          <a:p>
            <a:pPr algn="ctr"/>
            <a:endParaRPr lang="hu-HU" i="1" dirty="0"/>
          </a:p>
          <a:p>
            <a:pPr algn="ctr"/>
            <a:endParaRPr lang="hu-HU" i="1" dirty="0"/>
          </a:p>
          <a:p>
            <a:pPr algn="ctr"/>
            <a:r>
              <a:rPr lang="hu-HU" i="1" dirty="0">
                <a:latin typeface="Georgia" panose="02040502050405020303" pitchFamily="18" charset="0"/>
              </a:rPr>
              <a:t>2025 </a:t>
            </a:r>
            <a:r>
              <a:rPr lang="hu-HU" i="1" dirty="0" err="1">
                <a:latin typeface="Georgia" panose="02040502050405020303" pitchFamily="18" charset="0"/>
              </a:rPr>
              <a:t>Jk</a:t>
            </a:r>
            <a:endParaRPr lang="hu-HU" i="1" dirty="0">
              <a:latin typeface="Georgia" panose="02040502050405020303" pitchFamily="18" charset="0"/>
            </a:endParaRPr>
          </a:p>
        </p:txBody>
      </p:sp>
    </p:spTree>
    <p:extLst>
      <p:ext uri="{BB962C8B-B14F-4D97-AF65-F5344CB8AC3E}">
        <p14:creationId xmlns:p14="http://schemas.microsoft.com/office/powerpoint/2010/main" val="2257673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szt-ház Raiding, Foto: © Heiling / Lorenz">
            <a:extLst>
              <a:ext uri="{FF2B5EF4-FFF2-40B4-BE49-F238E27FC236}">
                <a16:creationId xmlns:a16="http://schemas.microsoft.com/office/drawing/2014/main" id="{C2821981-2CE7-4EB4-879F-2E6FC8107F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93615"/>
            <a:ext cx="9129462" cy="53060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szt igazi csodagyerek volt, már kilencévesen ámulatba ejtette a  közönséget | hirado.hu">
            <a:extLst>
              <a:ext uri="{FF2B5EF4-FFF2-40B4-BE49-F238E27FC236}">
                <a16:creationId xmlns:a16="http://schemas.microsoft.com/office/drawing/2014/main" id="{36E5DB8D-E8CD-4E86-94A1-B79B60924B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85" t="323" r="4375" b="20972"/>
          <a:stretch/>
        </p:blipFill>
        <p:spPr bwMode="auto">
          <a:xfrm>
            <a:off x="8476086" y="1168810"/>
            <a:ext cx="3345911" cy="40754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Szövegdoboz 1">
            <a:extLst>
              <a:ext uri="{FF2B5EF4-FFF2-40B4-BE49-F238E27FC236}">
                <a16:creationId xmlns:a16="http://schemas.microsoft.com/office/drawing/2014/main" id="{235C3EBD-4D7A-4A53-A5ED-90D916D5A635}"/>
              </a:ext>
            </a:extLst>
          </p:cNvPr>
          <p:cNvSpPr txBox="1"/>
          <p:nvPr/>
        </p:nvSpPr>
        <p:spPr>
          <a:xfrm>
            <a:off x="805344" y="293615"/>
            <a:ext cx="1342238" cy="369332"/>
          </a:xfrm>
          <a:prstGeom prst="rect">
            <a:avLst/>
          </a:prstGeom>
          <a:noFill/>
        </p:spPr>
        <p:txBody>
          <a:bodyPr wrap="square" rtlCol="0">
            <a:spAutoFit/>
          </a:bodyPr>
          <a:lstStyle/>
          <a:p>
            <a:r>
              <a:rPr lang="hu-HU" dirty="0">
                <a:solidFill>
                  <a:schemeClr val="bg1"/>
                </a:solidFill>
                <a:latin typeface="Georgia" panose="02040502050405020303" pitchFamily="18" charset="0"/>
              </a:rPr>
              <a:t>Szülőháza</a:t>
            </a:r>
          </a:p>
        </p:txBody>
      </p:sp>
      <p:sp>
        <p:nvSpPr>
          <p:cNvPr id="3" name="Téglalap 2">
            <a:extLst>
              <a:ext uri="{FF2B5EF4-FFF2-40B4-BE49-F238E27FC236}">
                <a16:creationId xmlns:a16="http://schemas.microsoft.com/office/drawing/2014/main" id="{47B7CDAF-85C2-4A58-A80E-95D915C9DC60}"/>
              </a:ext>
            </a:extLst>
          </p:cNvPr>
          <p:cNvSpPr/>
          <p:nvPr/>
        </p:nvSpPr>
        <p:spPr>
          <a:xfrm>
            <a:off x="3335405" y="5689190"/>
            <a:ext cx="5673348" cy="338554"/>
          </a:xfrm>
          <a:prstGeom prst="rect">
            <a:avLst/>
          </a:prstGeom>
        </p:spPr>
        <p:txBody>
          <a:bodyPr wrap="none">
            <a:spAutoFit/>
          </a:bodyPr>
          <a:lstStyle/>
          <a:p>
            <a:r>
              <a:rPr lang="hu-HU" sz="1600" b="1" i="1" dirty="0">
                <a:latin typeface="Georgia" panose="02040502050405020303" pitchFamily="18" charset="0"/>
              </a:rPr>
              <a:t>Zene:</a:t>
            </a:r>
            <a:r>
              <a:rPr lang="hu-HU" sz="1600" i="1" dirty="0">
                <a:latin typeface="Georgia" panose="02040502050405020303" pitchFamily="18" charset="0"/>
              </a:rPr>
              <a:t> Liszt Ferenc: A bölcsőtől a sírig – részlet </a:t>
            </a:r>
            <a:r>
              <a:rPr lang="hu-HU" sz="1600" dirty="0">
                <a:latin typeface="Georgia" panose="02040502050405020303" pitchFamily="18" charset="0"/>
              </a:rPr>
              <a:t>(1881-1882)</a:t>
            </a:r>
          </a:p>
        </p:txBody>
      </p:sp>
      <p:sp>
        <p:nvSpPr>
          <p:cNvPr id="4" name="Szövegdoboz 3">
            <a:extLst>
              <a:ext uri="{FF2B5EF4-FFF2-40B4-BE49-F238E27FC236}">
                <a16:creationId xmlns:a16="http://schemas.microsoft.com/office/drawing/2014/main" id="{6DD4E859-65DA-4499-BC75-C2D48E5519E7}"/>
              </a:ext>
            </a:extLst>
          </p:cNvPr>
          <p:cNvSpPr txBox="1"/>
          <p:nvPr/>
        </p:nvSpPr>
        <p:spPr>
          <a:xfrm>
            <a:off x="457201" y="6058522"/>
            <a:ext cx="11364796" cy="646331"/>
          </a:xfrm>
          <a:prstGeom prst="rect">
            <a:avLst/>
          </a:prstGeom>
          <a:solidFill>
            <a:schemeClr val="bg2"/>
          </a:solidFill>
        </p:spPr>
        <p:txBody>
          <a:bodyPr wrap="square" rtlCol="0">
            <a:spAutoFit/>
          </a:bodyPr>
          <a:lstStyle/>
          <a:p>
            <a:pPr algn="ctr"/>
            <a:r>
              <a:rPr lang="hu-HU" kern="100" dirty="0">
                <a:solidFill>
                  <a:srgbClr val="000000"/>
                </a:solidFill>
                <a:latin typeface="Georgia" panose="02040502050405020303" pitchFamily="18" charset="0"/>
              </a:rPr>
              <a:t>E szokatlanul takarékosan hangszerelt művében végtelen gyengédséggel beszél gyermekkorának helyszínéről, de arról is, hogy hite szerint a sír valójában az örök élet bölcsője.  </a:t>
            </a:r>
            <a:endParaRPr lang="hu-HU" kern="1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401046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a:extLst>
              <a:ext uri="{FF2B5EF4-FFF2-40B4-BE49-F238E27FC236}">
                <a16:creationId xmlns:a16="http://schemas.microsoft.com/office/drawing/2014/main" id="{84102094-E41F-4E2A-9361-3D3C3131EC98}"/>
              </a:ext>
            </a:extLst>
          </p:cNvPr>
          <p:cNvSpPr txBox="1"/>
          <p:nvPr/>
        </p:nvSpPr>
        <p:spPr>
          <a:xfrm>
            <a:off x="4355998" y="5819001"/>
            <a:ext cx="2467897" cy="646331"/>
          </a:xfrm>
          <a:prstGeom prst="rect">
            <a:avLst/>
          </a:prstGeom>
          <a:noFill/>
        </p:spPr>
        <p:txBody>
          <a:bodyPr wrap="square" rtlCol="0">
            <a:spAutoFit/>
          </a:bodyPr>
          <a:lstStyle/>
          <a:p>
            <a:pPr algn="ctr"/>
            <a:r>
              <a:rPr lang="hu-HU" dirty="0">
                <a:latin typeface="Georgia" panose="02040502050405020303" pitchFamily="18" charset="0"/>
              </a:rPr>
              <a:t>1839-ben </a:t>
            </a:r>
          </a:p>
          <a:p>
            <a:pPr algn="ctr"/>
            <a:r>
              <a:rPr lang="hu-HU" dirty="0">
                <a:latin typeface="Georgia" panose="02040502050405020303" pitchFamily="18" charset="0"/>
              </a:rPr>
              <a:t>(</a:t>
            </a:r>
            <a:r>
              <a:rPr lang="hu-HU" dirty="0" err="1">
                <a:latin typeface="Georgia" panose="02040502050405020303" pitchFamily="18" charset="0"/>
              </a:rPr>
              <a:t>Ingres</a:t>
            </a:r>
            <a:r>
              <a:rPr lang="hu-HU" dirty="0">
                <a:latin typeface="Georgia" panose="02040502050405020303" pitchFamily="18" charset="0"/>
              </a:rPr>
              <a:t> rajza Lisztről)</a:t>
            </a:r>
          </a:p>
        </p:txBody>
      </p:sp>
      <p:pic>
        <p:nvPicPr>
          <p:cNvPr id="4" name="Picture 2" descr="https://papageno-prod.b-cdn.net/wp-content/uploads/2019/10/Liszt2.jpg">
            <a:extLst>
              <a:ext uri="{FF2B5EF4-FFF2-40B4-BE49-F238E27FC236}">
                <a16:creationId xmlns:a16="http://schemas.microsoft.com/office/drawing/2014/main" id="{E24D1733-A0BD-4B3C-88A3-EFE1FD7EDD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64" y="451662"/>
            <a:ext cx="3619500" cy="431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zövegdoboz 2">
            <a:extLst>
              <a:ext uri="{FF2B5EF4-FFF2-40B4-BE49-F238E27FC236}">
                <a16:creationId xmlns:a16="http://schemas.microsoft.com/office/drawing/2014/main" id="{EFCEEEEC-1BBB-4364-9A24-3E56F1F8A850}"/>
              </a:ext>
            </a:extLst>
          </p:cNvPr>
          <p:cNvSpPr txBox="1"/>
          <p:nvPr/>
        </p:nvSpPr>
        <p:spPr>
          <a:xfrm>
            <a:off x="958646" y="5032414"/>
            <a:ext cx="2723536" cy="369332"/>
          </a:xfrm>
          <a:prstGeom prst="rect">
            <a:avLst/>
          </a:prstGeom>
          <a:noFill/>
        </p:spPr>
        <p:txBody>
          <a:bodyPr wrap="square" rtlCol="0">
            <a:spAutoFit/>
          </a:bodyPr>
          <a:lstStyle/>
          <a:p>
            <a:r>
              <a:rPr lang="hu-HU" dirty="0">
                <a:latin typeface="Georgia" panose="02040502050405020303" pitchFamily="18" charset="0"/>
              </a:rPr>
              <a:t>Párizsban 12-13 évesen</a:t>
            </a:r>
          </a:p>
        </p:txBody>
      </p:sp>
      <p:pic>
        <p:nvPicPr>
          <p:cNvPr id="1026" name="Picture 2" descr="Liszt Ferenc (1811-86) Róma, 1839. május 29. (grafit és fehér kiemelések a papíron) alkotó: Jean Auguste Dominique Ingres">
            <a:extLst>
              <a:ext uri="{FF2B5EF4-FFF2-40B4-BE49-F238E27FC236}">
                <a16:creationId xmlns:a16="http://schemas.microsoft.com/office/drawing/2014/main" id="{DBC249AB-EC18-414C-B635-A972AB74A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729" y="142100"/>
            <a:ext cx="4992739" cy="65737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8902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291A6AF2-C32A-450A-BD29-C859EAFF1EC9}"/>
              </a:ext>
            </a:extLst>
          </p:cNvPr>
          <p:cNvSpPr/>
          <p:nvPr/>
        </p:nvSpPr>
        <p:spPr>
          <a:xfrm>
            <a:off x="1360415" y="895892"/>
            <a:ext cx="9471170" cy="4699876"/>
          </a:xfrm>
          <a:prstGeom prst="rect">
            <a:avLst/>
          </a:prstGeom>
          <a:solidFill>
            <a:schemeClr val="bg2"/>
          </a:solidFill>
        </p:spPr>
        <p:txBody>
          <a:bodyPr wrap="square">
            <a:spAutoFit/>
          </a:bodyPr>
          <a:lstStyle/>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Ferenc 12  éves korában Párizsba költözik  családjával magasabb fokú zenei képzés reményében, de nem veszik fel a Konzervatóriumba, így újra Bécsben folytatja tanulmányait.</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p>
          <a:p>
            <a:pPr marL="457200">
              <a:lnSpc>
                <a:spcPct val="107000"/>
              </a:lnSpc>
              <a:spcAft>
                <a:spcPts val="0"/>
              </a:spcAft>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Az apa halála után Párizsba telepszik le  anyjával. Zongoraleckékkel és fellépésekkel tartja el  a családot. Szerelmek és a papi hívatás között  hezitál.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Georgia" panose="02040502050405020303" pitchFamily="18" charset="0"/>
              <a:buChar char="-"/>
            </a:pPr>
            <a:r>
              <a:rPr lang="hu-HU" kern="100" dirty="0">
                <a:latin typeface="Georgia" panose="02040502050405020303" pitchFamily="18" charset="0"/>
                <a:ea typeface="Calibri" panose="020F0502020204030204" pitchFamily="34" charset="0"/>
                <a:cs typeface="Times New Roman" panose="02020603050405020304" pitchFamily="18" charset="0"/>
              </a:rPr>
              <a:t> </a:t>
            </a:r>
            <a:r>
              <a:rPr lang="hu-HU" dirty="0">
                <a:latin typeface="Georgia" panose="02040502050405020303" pitchFamily="18" charset="0"/>
              </a:rPr>
              <a:t>Párizsban a romantika vezéralakjai veszik körül, irodalmárok és zenészek, filozófusok és papok szélesítik általános látókörét. Minden idejében olvas, művelődik. </a:t>
            </a:r>
          </a:p>
          <a:p>
            <a:pPr marL="457200">
              <a:lnSpc>
                <a:spcPct val="107000"/>
              </a:lnSpc>
              <a:spcAft>
                <a:spcPts val="800"/>
              </a:spcAft>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marL="457200">
              <a:lnSpc>
                <a:spcPct val="107000"/>
              </a:lnSpc>
              <a:spcAft>
                <a:spcPts val="800"/>
              </a:spcAft>
            </a:pPr>
            <a:endParaRPr lang="hu-HU" sz="1400" kern="100" dirty="0">
              <a:effectLst/>
              <a:latin typeface="Georgia" panose="02040502050405020303" pitchFamily="18" charset="0"/>
              <a:ea typeface="Calibri" panose="020F0502020204030204" pitchFamily="34" charset="0"/>
              <a:cs typeface="Times New Roman" panose="02020603050405020304" pitchFamily="18" charset="0"/>
            </a:endParaRPr>
          </a:p>
          <a:p>
            <a:pPr marL="457200">
              <a:lnSpc>
                <a:spcPct val="107000"/>
              </a:lnSpc>
              <a:spcAft>
                <a:spcPts val="800"/>
              </a:spcAft>
            </a:pP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153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9AE36FDF-1E88-4293-9CEB-BB91B8FC895E}"/>
              </a:ext>
            </a:extLst>
          </p:cNvPr>
          <p:cNvSpPr txBox="1"/>
          <p:nvPr/>
        </p:nvSpPr>
        <p:spPr>
          <a:xfrm>
            <a:off x="855406" y="5644795"/>
            <a:ext cx="5157021" cy="584775"/>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a:t>
            </a:r>
            <a:r>
              <a:rPr lang="hu-HU" sz="1600" i="1" dirty="0" err="1">
                <a:latin typeface="Georgia" panose="02040502050405020303" pitchFamily="18" charset="0"/>
              </a:rPr>
              <a:t>Hector</a:t>
            </a:r>
            <a:r>
              <a:rPr lang="hu-HU" sz="1600" i="1" dirty="0">
                <a:latin typeface="Georgia" panose="02040502050405020303" pitchFamily="18" charset="0"/>
              </a:rPr>
              <a:t> Berlioz: Fantasztikus szimfónia</a:t>
            </a:r>
          </a:p>
          <a:p>
            <a:pPr algn="ctr"/>
            <a:r>
              <a:rPr lang="hu-HU" sz="1600" i="1" dirty="0">
                <a:latin typeface="Georgia" panose="02040502050405020303" pitchFamily="18" charset="0"/>
              </a:rPr>
              <a:t>Liszt Ferenc zongora-átirata (részlet)</a:t>
            </a:r>
          </a:p>
        </p:txBody>
      </p:sp>
      <p:pic>
        <p:nvPicPr>
          <p:cNvPr id="11266" name="Picture 2" descr="undefined">
            <a:extLst>
              <a:ext uri="{FF2B5EF4-FFF2-40B4-BE49-F238E27FC236}">
                <a16:creationId xmlns:a16="http://schemas.microsoft.com/office/drawing/2014/main" id="{0394BF26-5B13-4F10-8E46-AF23AB3CE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958" y="367014"/>
            <a:ext cx="3768469" cy="48026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8" name="Picture 4" descr="undefined">
            <a:extLst>
              <a:ext uri="{FF2B5EF4-FFF2-40B4-BE49-F238E27FC236}">
                <a16:creationId xmlns:a16="http://schemas.microsoft.com/office/drawing/2014/main" id="{05CEB600-0D8D-4725-BF78-8392AB7EE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666" y="1640422"/>
            <a:ext cx="3896288" cy="47723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Szövegdoboz 3">
            <a:extLst>
              <a:ext uri="{FF2B5EF4-FFF2-40B4-BE49-F238E27FC236}">
                <a16:creationId xmlns:a16="http://schemas.microsoft.com/office/drawing/2014/main" id="{D4FC5EFE-1039-41F5-93BC-7D17718AA88F}"/>
              </a:ext>
            </a:extLst>
          </p:cNvPr>
          <p:cNvSpPr txBox="1"/>
          <p:nvPr/>
        </p:nvSpPr>
        <p:spPr>
          <a:xfrm>
            <a:off x="6436896" y="566843"/>
            <a:ext cx="4781710" cy="338554"/>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Paganini: Harangocskák – Liszt átirata</a:t>
            </a:r>
          </a:p>
        </p:txBody>
      </p:sp>
      <p:pic>
        <p:nvPicPr>
          <p:cNvPr id="8" name="Picture 2" descr="Frederic Chopin – A Portrait by Eugene Delacroix | Byron's Muse">
            <a:extLst>
              <a:ext uri="{FF2B5EF4-FFF2-40B4-BE49-F238E27FC236}">
                <a16:creationId xmlns:a16="http://schemas.microsoft.com/office/drawing/2014/main" id="{84DC99FA-7C6A-4785-812F-98A344545B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88" y="2394155"/>
            <a:ext cx="1548434" cy="2069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4" descr="https://upload.wikimedia.org/wikipedia/commons/6/6b/VHugo.jpg">
            <a:extLst>
              <a:ext uri="{FF2B5EF4-FFF2-40B4-BE49-F238E27FC236}">
                <a16:creationId xmlns:a16="http://schemas.microsoft.com/office/drawing/2014/main" id="{F2891F70-8814-4FC0-92AB-FED9B0C50A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8485" y="2491864"/>
            <a:ext cx="1299471" cy="2046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Szövegdoboz 4">
            <a:extLst>
              <a:ext uri="{FF2B5EF4-FFF2-40B4-BE49-F238E27FC236}">
                <a16:creationId xmlns:a16="http://schemas.microsoft.com/office/drawing/2014/main" id="{164F7673-C9D2-4B91-9F66-4955C8ECD19C}"/>
              </a:ext>
            </a:extLst>
          </p:cNvPr>
          <p:cNvSpPr txBox="1"/>
          <p:nvPr/>
        </p:nvSpPr>
        <p:spPr>
          <a:xfrm>
            <a:off x="10508485" y="4984955"/>
            <a:ext cx="1299471" cy="369332"/>
          </a:xfrm>
          <a:prstGeom prst="rect">
            <a:avLst/>
          </a:prstGeom>
          <a:noFill/>
        </p:spPr>
        <p:txBody>
          <a:bodyPr wrap="square" rtlCol="0">
            <a:spAutoFit/>
          </a:bodyPr>
          <a:lstStyle/>
          <a:p>
            <a:pPr algn="ctr"/>
            <a:r>
              <a:rPr lang="hu-HU" dirty="0">
                <a:latin typeface="Georgia" panose="02040502050405020303" pitchFamily="18" charset="0"/>
              </a:rPr>
              <a:t>V. Hugo</a:t>
            </a:r>
          </a:p>
        </p:txBody>
      </p:sp>
      <p:sp>
        <p:nvSpPr>
          <p:cNvPr id="10" name="Szövegdoboz 9">
            <a:extLst>
              <a:ext uri="{FF2B5EF4-FFF2-40B4-BE49-F238E27FC236}">
                <a16:creationId xmlns:a16="http://schemas.microsoft.com/office/drawing/2014/main" id="{6CFED3DA-883E-4057-9AA8-20EE9FFF6281}"/>
              </a:ext>
            </a:extLst>
          </p:cNvPr>
          <p:cNvSpPr txBox="1"/>
          <p:nvPr/>
        </p:nvSpPr>
        <p:spPr>
          <a:xfrm>
            <a:off x="290488" y="412955"/>
            <a:ext cx="1653585" cy="923330"/>
          </a:xfrm>
          <a:prstGeom prst="rect">
            <a:avLst/>
          </a:prstGeom>
          <a:noFill/>
        </p:spPr>
        <p:txBody>
          <a:bodyPr wrap="square" rtlCol="0">
            <a:spAutoFit/>
          </a:bodyPr>
          <a:lstStyle/>
          <a:p>
            <a:pPr algn="ctr"/>
            <a:r>
              <a:rPr lang="hu-HU" dirty="0">
                <a:latin typeface="Georgia" panose="02040502050405020303" pitchFamily="18" charset="0"/>
              </a:rPr>
              <a:t>H. Berlioz</a:t>
            </a:r>
          </a:p>
          <a:p>
            <a:pPr algn="ctr"/>
            <a:endParaRPr lang="hu-HU" dirty="0">
              <a:latin typeface="Georgia" panose="02040502050405020303" pitchFamily="18" charset="0"/>
            </a:endParaRPr>
          </a:p>
          <a:p>
            <a:pPr algn="ctr"/>
            <a:r>
              <a:rPr lang="hu-HU" dirty="0">
                <a:latin typeface="Georgia" panose="02040502050405020303" pitchFamily="18" charset="0"/>
              </a:rPr>
              <a:t>F. Chopin</a:t>
            </a:r>
          </a:p>
        </p:txBody>
      </p:sp>
    </p:spTree>
    <p:extLst>
      <p:ext uri="{BB962C8B-B14F-4D97-AF65-F5344CB8AC3E}">
        <p14:creationId xmlns:p14="http://schemas.microsoft.com/office/powerpoint/2010/main" val="155399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a:extLst>
              <a:ext uri="{FF2B5EF4-FFF2-40B4-BE49-F238E27FC236}">
                <a16:creationId xmlns:a16="http://schemas.microsoft.com/office/drawing/2014/main" id="{648439D1-FFFB-4D64-84EA-243FE27B2EB7}"/>
              </a:ext>
            </a:extLst>
          </p:cNvPr>
          <p:cNvSpPr/>
          <p:nvPr/>
        </p:nvSpPr>
        <p:spPr>
          <a:xfrm>
            <a:off x="1635853" y="1161777"/>
            <a:ext cx="8825219" cy="4480009"/>
          </a:xfrm>
          <a:prstGeom prst="rect">
            <a:avLst/>
          </a:prstGeom>
          <a:solidFill>
            <a:schemeClr val="bg2"/>
          </a:solidFill>
        </p:spPr>
        <p:txBody>
          <a:bodyPr wrap="square">
            <a:spAutoFit/>
          </a:bodyPr>
          <a:lstStyle/>
          <a:p>
            <a:pPr>
              <a:lnSpc>
                <a:spcPct val="107000"/>
              </a:lnSpc>
              <a:spcAft>
                <a:spcPts val="800"/>
              </a:spcAft>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Zenéjére elsősorban Berlioz, Chopin és Paganini hat, átirataival népszerűsíti őket. </a:t>
            </a:r>
          </a:p>
          <a:p>
            <a:pPr>
              <a:lnSpc>
                <a:spcPct val="107000"/>
              </a:lnSpc>
              <a:spcAft>
                <a:spcPts val="800"/>
              </a:spcAft>
            </a:pPr>
            <a:r>
              <a:rPr lang="hu-HU" kern="100" dirty="0" err="1">
                <a:latin typeface="Georgia" panose="02040502050405020303" pitchFamily="18" charset="0"/>
                <a:ea typeface="Calibri" panose="020F0502020204030204" pitchFamily="34" charset="0"/>
                <a:cs typeface="Times New Roman" panose="02020603050405020304" pitchFamily="18" charset="0"/>
              </a:rPr>
              <a:t>Végigjárja</a:t>
            </a:r>
            <a:r>
              <a:rPr lang="hu-HU" kern="100" dirty="0">
                <a:latin typeface="Georgia" panose="02040502050405020303" pitchFamily="18" charset="0"/>
                <a:ea typeface="Calibri" panose="020F0502020204030204" pitchFamily="34" charset="0"/>
                <a:cs typeface="Times New Roman" panose="02020603050405020304" pitchFamily="18" charset="0"/>
              </a:rPr>
              <a:t>  a Berliozzal megnyitott utat, a  </a:t>
            </a:r>
            <a:r>
              <a:rPr lang="hu-HU" i="1" kern="100" dirty="0">
                <a:latin typeface="Georgia" panose="02040502050405020303" pitchFamily="18" charset="0"/>
                <a:ea typeface="Calibri" panose="020F0502020204030204" pitchFamily="34" charset="0"/>
                <a:cs typeface="Times New Roman" panose="02020603050405020304" pitchFamily="18" charset="0"/>
              </a:rPr>
              <a:t>feloldott és beszédessé vált    újromantika útját. </a:t>
            </a:r>
            <a:r>
              <a:rPr lang="hu-HU" kern="100" dirty="0">
                <a:latin typeface="Georgia" panose="02040502050405020303" pitchFamily="18" charset="0"/>
                <a:ea typeface="Calibri" panose="020F0502020204030204" pitchFamily="34" charset="0"/>
                <a:cs typeface="Times New Roman" panose="02020603050405020304" pitchFamily="18" charset="0"/>
              </a:rPr>
              <a:t>Ez a  </a:t>
            </a:r>
            <a:r>
              <a:rPr lang="hu-HU" i="1" kern="100" dirty="0">
                <a:latin typeface="Georgia" panose="02040502050405020303" pitchFamily="18" charset="0"/>
                <a:ea typeface="Calibri" panose="020F0502020204030204" pitchFamily="34" charset="0"/>
                <a:cs typeface="Times New Roman" panose="02020603050405020304" pitchFamily="18" charset="0"/>
              </a:rPr>
              <a:t>programzene</a:t>
            </a:r>
            <a:r>
              <a:rPr lang="hu-HU" b="1" kern="100" dirty="0">
                <a:latin typeface="Georgia" panose="02040502050405020303" pitchFamily="18" charset="0"/>
                <a:ea typeface="Calibri" panose="020F0502020204030204" pitchFamily="34" charset="0"/>
                <a:cs typeface="Times New Roman" panose="02020603050405020304" pitchFamily="18" charset="0"/>
              </a:rPr>
              <a:t>, 	</a:t>
            </a:r>
            <a:r>
              <a:rPr lang="hu-HU" kern="100" dirty="0">
                <a:latin typeface="Georgia" panose="02040502050405020303" pitchFamily="18" charset="0"/>
                <a:ea typeface="Calibri" panose="020F0502020204030204" pitchFamily="34" charset="0"/>
                <a:cs typeface="Times New Roman" panose="02020603050405020304" pitchFamily="18" charset="0"/>
              </a:rPr>
              <a:t>mely  szimfonikus előadásban mesél el egy irodalmi művet, történetet, vagy egyéb műalkotást. </a:t>
            </a:r>
          </a:p>
          <a:p>
            <a:pPr>
              <a:lnSpc>
                <a:spcPct val="107000"/>
              </a:lnSpc>
              <a:spcAft>
                <a:spcPts val="800"/>
              </a:spcAft>
            </a:pPr>
            <a:endParaRPr lang="hu-HU" kern="100" dirty="0">
              <a:latin typeface="Georgia" panose="02040502050405020303" pitchFamily="18" charset="0"/>
              <a:ea typeface="Calibri" panose="020F0502020204030204" pitchFamily="34" charset="0"/>
              <a:cs typeface="Times New Roman" panose="02020603050405020304" pitchFamily="18" charset="0"/>
            </a:endParaRPr>
          </a:p>
          <a:p>
            <a:pPr>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Nevéhez fűződik a  </a:t>
            </a:r>
            <a:r>
              <a:rPr lang="hu-HU" i="1" kern="100" dirty="0">
                <a:latin typeface="Georgia" panose="02040502050405020303" pitchFamily="18" charset="0"/>
                <a:ea typeface="Calibri" panose="020F0502020204030204" pitchFamily="34" charset="0"/>
                <a:cs typeface="Times New Roman" panose="02020603050405020304" pitchFamily="18" charset="0"/>
              </a:rPr>
              <a:t>szimfonikus költemény 	</a:t>
            </a:r>
            <a:r>
              <a:rPr lang="hu-HU" kern="100" dirty="0">
                <a:latin typeface="Georgia" panose="02040502050405020303" pitchFamily="18" charset="0"/>
                <a:ea typeface="Calibri" panose="020F0502020204030204" pitchFamily="34" charset="0"/>
                <a:cs typeface="Times New Roman" panose="02020603050405020304" pitchFamily="18" charset="0"/>
              </a:rPr>
              <a:t>kifejezés is.</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a:t>
            </a:r>
            <a:r>
              <a:rPr lang="hu-HU" i="1" kern="100" dirty="0">
                <a:latin typeface="Georgia" panose="02040502050405020303" pitchFamily="18" charset="0"/>
                <a:ea typeface="Calibri" panose="020F0502020204030204" pitchFamily="34" charset="0"/>
                <a:cs typeface="Times New Roman" panose="02020603050405020304" pitchFamily="18" charset="0"/>
              </a:rPr>
              <a:t>A  koncert én vagyok</a:t>
            </a:r>
            <a:r>
              <a:rPr lang="hu-HU" kern="100" dirty="0">
                <a:latin typeface="Georgia" panose="02040502050405020303" pitchFamily="18" charset="0"/>
                <a:ea typeface="Calibri" panose="020F0502020204030204" pitchFamily="34" charset="0"/>
                <a:cs typeface="Times New Roman" panose="02020603050405020304" pitchFamily="18" charset="0"/>
              </a:rPr>
              <a:t>”. Elsőként tart szólóesteket, tíz ujjával egész szimfonikus zenekart képes „megjeleníteni”.</a:t>
            </a:r>
          </a:p>
          <a:p>
            <a:pPr lvl="0">
              <a:lnSpc>
                <a:spcPct val="107000"/>
              </a:lnSpc>
              <a:spcAft>
                <a:spcPts val="0"/>
              </a:spcAft>
            </a:pPr>
            <a:endParaRPr lang="hu-HU" sz="1400" kern="100" dirty="0">
              <a:latin typeface="Georgia" panose="02040502050405020303" pitchFamily="18" charset="0"/>
              <a:ea typeface="Calibri" panose="020F0502020204030204" pitchFamily="34" charset="0"/>
              <a:cs typeface="Times New Roman" panose="02020603050405020304" pitchFamily="18" charset="0"/>
            </a:endParaRPr>
          </a:p>
          <a:p>
            <a:pPr marL="457200">
              <a:lnSpc>
                <a:spcPct val="107000"/>
              </a:lnSpc>
              <a:spcAft>
                <a:spcPts val="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hu-HU" kern="100" dirty="0">
                <a:latin typeface="Georgia" panose="02040502050405020303" pitchFamily="18" charset="0"/>
                <a:ea typeface="Calibri" panose="020F0502020204030204" pitchFamily="34" charset="0"/>
                <a:cs typeface="Times New Roman" panose="02020603050405020304" pitchFamily="18" charset="0"/>
              </a:rPr>
              <a:t> </a:t>
            </a:r>
            <a:endParaRPr lang="hu-HU"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4960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doboz 8">
            <a:extLst>
              <a:ext uri="{FF2B5EF4-FFF2-40B4-BE49-F238E27FC236}">
                <a16:creationId xmlns:a16="http://schemas.microsoft.com/office/drawing/2014/main" id="{176A5D82-92A0-4BDF-AF10-A72EB80723B8}"/>
              </a:ext>
            </a:extLst>
          </p:cNvPr>
          <p:cNvSpPr txBox="1"/>
          <p:nvPr/>
        </p:nvSpPr>
        <p:spPr>
          <a:xfrm>
            <a:off x="3223775" y="5874909"/>
            <a:ext cx="5744450" cy="338554"/>
          </a:xfrm>
          <a:prstGeom prst="rect">
            <a:avLst/>
          </a:prstGeom>
          <a:noFill/>
        </p:spPr>
        <p:txBody>
          <a:bodyPr wrap="square" rtlCol="0">
            <a:spAutoFit/>
          </a:bodyPr>
          <a:lstStyle/>
          <a:p>
            <a:pPr algn="ctr"/>
            <a:r>
              <a:rPr lang="hu-HU" sz="1600" b="1" i="1" dirty="0">
                <a:latin typeface="Georgia" panose="02040502050405020303" pitchFamily="18" charset="0"/>
              </a:rPr>
              <a:t>Zene</a:t>
            </a:r>
            <a:r>
              <a:rPr lang="hu-HU" sz="1600" i="1" dirty="0">
                <a:latin typeface="Georgia" panose="02040502050405020303" pitchFamily="18" charset="0"/>
              </a:rPr>
              <a:t>: Transzcendens etűdök – </a:t>
            </a:r>
            <a:r>
              <a:rPr lang="hu-HU" sz="1600" i="1" dirty="0" err="1">
                <a:latin typeface="Georgia" panose="02040502050405020303" pitchFamily="18" charset="0"/>
              </a:rPr>
              <a:t>Mazeppa</a:t>
            </a:r>
            <a:r>
              <a:rPr lang="hu-HU" sz="1600" i="1" dirty="0">
                <a:latin typeface="Georgia" panose="02040502050405020303" pitchFamily="18" charset="0"/>
              </a:rPr>
              <a:t> (részlet)</a:t>
            </a:r>
          </a:p>
        </p:txBody>
      </p:sp>
      <p:sp>
        <p:nvSpPr>
          <p:cNvPr id="2" name="Szövegdoboz 1">
            <a:extLst>
              <a:ext uri="{FF2B5EF4-FFF2-40B4-BE49-F238E27FC236}">
                <a16:creationId xmlns:a16="http://schemas.microsoft.com/office/drawing/2014/main" id="{28DECA65-D7F6-43C7-819E-06ABD195141D}"/>
              </a:ext>
            </a:extLst>
          </p:cNvPr>
          <p:cNvSpPr txBox="1"/>
          <p:nvPr/>
        </p:nvSpPr>
        <p:spPr>
          <a:xfrm>
            <a:off x="1115736" y="6342077"/>
            <a:ext cx="10184235" cy="369332"/>
          </a:xfrm>
          <a:prstGeom prst="rect">
            <a:avLst/>
          </a:prstGeom>
          <a:solidFill>
            <a:schemeClr val="bg2"/>
          </a:solidFill>
        </p:spPr>
        <p:txBody>
          <a:bodyPr wrap="square" rtlCol="0">
            <a:spAutoFit/>
          </a:bodyPr>
          <a:lstStyle/>
          <a:p>
            <a:r>
              <a:rPr lang="hu-HU" i="1" dirty="0">
                <a:latin typeface="Georgia" panose="02040502050405020303" pitchFamily="18" charset="0"/>
              </a:rPr>
              <a:t>Virtuozitására jellemző, hogy  Transzcendens etűdjeit sokáig csak ő maga képes eljátszani.</a:t>
            </a:r>
          </a:p>
        </p:txBody>
      </p:sp>
      <p:pic>
        <p:nvPicPr>
          <p:cNvPr id="1028" name="Picture 4" descr="Zongora kéz zongora billentyűk árnyék háttérkép">
            <a:extLst>
              <a:ext uri="{FF2B5EF4-FFF2-40B4-BE49-F238E27FC236}">
                <a16:creationId xmlns:a16="http://schemas.microsoft.com/office/drawing/2014/main" id="{1AA89AD5-DFBA-4C19-BE0C-3C32DB68E0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736" y="146591"/>
            <a:ext cx="9965416" cy="5605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831152"/>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2361</TotalTime>
  <Words>1462</Words>
  <Application>Microsoft Office PowerPoint</Application>
  <PresentationFormat>Szélesvásznú</PresentationFormat>
  <Paragraphs>192</Paragraphs>
  <Slides>32</Slides>
  <Notes>0</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32</vt:i4>
      </vt:variant>
    </vt:vector>
  </HeadingPairs>
  <TitlesOfParts>
    <vt:vector size="38" baseType="lpstr">
      <vt:lpstr>Arial</vt:lpstr>
      <vt:lpstr>Calibri</vt:lpstr>
      <vt:lpstr>Calibri Light</vt:lpstr>
      <vt:lpstr>Georgia</vt:lpstr>
      <vt:lpstr>Times New Roman</vt:lpstr>
      <vt:lpstr>Office-téma</vt:lpstr>
      <vt:lpstr> Liszt Ferenc  "Vezércsillagom az legyen, hogy Magyarország egykor büszkén mutathasson rám."   (Liszt Ferenc)  1811-1886 </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Liszt Ferenc</dc:title>
  <dc:creator>Kati</dc:creator>
  <cp:lastModifiedBy>Kati</cp:lastModifiedBy>
  <cp:revision>166</cp:revision>
  <dcterms:created xsi:type="dcterms:W3CDTF">2025-03-01T13:59:22Z</dcterms:created>
  <dcterms:modified xsi:type="dcterms:W3CDTF">2025-04-07T16:20:32Z</dcterms:modified>
</cp:coreProperties>
</file>