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61" r:id="rId3"/>
    <p:sldId id="285" r:id="rId4"/>
    <p:sldId id="281" r:id="rId5"/>
    <p:sldId id="257" r:id="rId6"/>
    <p:sldId id="283" r:id="rId7"/>
    <p:sldId id="282" r:id="rId8"/>
    <p:sldId id="284" r:id="rId9"/>
    <p:sldId id="287" r:id="rId10"/>
    <p:sldId id="289" r:id="rId11"/>
    <p:sldId id="273" r:id="rId12"/>
    <p:sldId id="270" r:id="rId13"/>
    <p:sldId id="288" r:id="rId14"/>
    <p:sldId id="267" r:id="rId15"/>
    <p:sldId id="260" r:id="rId16"/>
    <p:sldId id="265" r:id="rId17"/>
    <p:sldId id="296" r:id="rId18"/>
    <p:sldId id="286" r:id="rId19"/>
    <p:sldId id="266" r:id="rId20"/>
    <p:sldId id="259" r:id="rId21"/>
    <p:sldId id="297" r:id="rId22"/>
    <p:sldId id="280" r:id="rId23"/>
    <p:sldId id="269" r:id="rId24"/>
    <p:sldId id="272" r:id="rId25"/>
    <p:sldId id="262" r:id="rId26"/>
    <p:sldId id="292" r:id="rId27"/>
    <p:sldId id="271" r:id="rId28"/>
    <p:sldId id="268" r:id="rId29"/>
    <p:sldId id="290" r:id="rId30"/>
    <p:sldId id="291" r:id="rId31"/>
    <p:sldId id="263" r:id="rId32"/>
    <p:sldId id="264" r:id="rId33"/>
    <p:sldId id="274" r:id="rId34"/>
    <p:sldId id="275" r:id="rId35"/>
    <p:sldId id="276" r:id="rId36"/>
    <p:sldId id="277" r:id="rId37"/>
    <p:sldId id="278" r:id="rId38"/>
    <p:sldId id="295" r:id="rId39"/>
    <p:sldId id="294" r:id="rId40"/>
    <p:sldId id="279" r:id="rId4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233" autoAdjust="0"/>
  </p:normalViewPr>
  <p:slideViewPr>
    <p:cSldViewPr snapToGrid="0">
      <p:cViewPr varScale="1">
        <p:scale>
          <a:sx n="76" d="100"/>
          <a:sy n="76" d="100"/>
        </p:scale>
        <p:origin x="94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156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167E4-527C-4909-A937-4E131BA67BFB}" type="datetimeFigureOut">
              <a:rPr lang="hu-HU" smtClean="0"/>
              <a:t>2025. 04. 08.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3BD7D-B6CF-4BFB-906A-CF91AD5E47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991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3BD7D-B6CF-4BFB-906A-CF91AD5E479D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9338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600" dirty="0"/>
              <a:t>A püspöki palota egyik dolgozószobája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3BD7D-B6CF-4BFB-906A-CF91AD5E479D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6544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palota egyik gazdagon berendezett terme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3BD7D-B6CF-4BFB-906A-CF91AD5E479D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425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400" dirty="0"/>
              <a:t>          A palota kápolnája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3BD7D-B6CF-4BFB-906A-CF91AD5E479D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8904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Átjárás a titkos folyosóra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3BD7D-B6CF-4BFB-906A-CF91AD5E479D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1933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átjáró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3BD7D-B6CF-4BFB-906A-CF91AD5E479D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4136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püspöki palota pincéje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3BD7D-B6CF-4BFB-906A-CF91AD5E479D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1834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palota egyik belső kertje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3BD7D-B6CF-4BFB-906A-CF91AD5E479D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8988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3BD7D-B6CF-4BFB-906A-CF91AD5E479D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006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62FD67-FBE4-D3A9-4930-0E7E987E0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770A06C-CBC9-7781-3513-9136CB3F7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3F218FA-A9AF-A013-B2F8-5BE024FD3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181B-A32D-4344-94A7-48791A95C9C1}" type="datetimeFigureOut">
              <a:rPr lang="hu-HU" smtClean="0"/>
              <a:t>2025. 04. 08.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58D18B9-E291-0004-925A-511CCF907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B74D0EE-8826-850E-1C84-59EDDAB1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D183-3A42-4793-A374-2C5FEC7CC2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159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7ED6F2-3F08-4A70-3B87-E94040409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C58EB2A-DBA8-C6BA-F158-195E4CC07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D9D3C74-5E42-BFB4-9139-1DB962307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181B-A32D-4344-94A7-48791A95C9C1}" type="datetimeFigureOut">
              <a:rPr lang="hu-HU" smtClean="0"/>
              <a:t>2025. 04. 08.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F368A51-431B-04B8-52B6-248386121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F5C91CD-8728-F566-B965-8377BCC1D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D183-3A42-4793-A374-2C5FEC7CC2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4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A56432B6-E734-1535-2BE1-3D37862365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7C6C07A-8567-C849-31A8-C604D97B4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758D1C9-EDA5-7A95-0916-27630F46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181B-A32D-4344-94A7-48791A95C9C1}" type="datetimeFigureOut">
              <a:rPr lang="hu-HU" smtClean="0"/>
              <a:t>2025. 04. 08.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414D3C4-BA39-822B-9463-7A5910E24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FE09528-D199-B28F-1B40-B746E08CF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D183-3A42-4793-A374-2C5FEC7CC2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845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A98580-0288-43D8-5215-23C20D104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1CFA40C-61B9-8045-41D5-E26EF5B29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6AD49FD-AE73-F94D-88C9-DFD79B01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181B-A32D-4344-94A7-48791A95C9C1}" type="datetimeFigureOut">
              <a:rPr lang="hu-HU" smtClean="0"/>
              <a:t>2025. 04. 08.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ACCDB7C-3499-AF99-A244-2DACAE37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32B62A2-415F-640B-9377-448EC80D7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D183-3A42-4793-A374-2C5FEC7CC2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781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035AFD-17F6-B4CA-1197-34C89CD0E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1251D02-F305-D3D6-C414-2B648C8BB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E13D974-5268-241D-6642-E0514028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181B-A32D-4344-94A7-48791A95C9C1}" type="datetimeFigureOut">
              <a:rPr lang="hu-HU" smtClean="0"/>
              <a:t>2025. 04. 08.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F60876C-77DD-AB54-10F1-A186711D3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82DC4EF-A159-20E2-A69D-B7158F652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D183-3A42-4793-A374-2C5FEC7CC2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366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412934-D4EF-9F05-DCEF-374060FEB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5AF860C-C18B-6C83-C310-65BA98E53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023702B-B756-B903-EB56-92C33726C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57455F8-0463-9708-E973-B6A8B1683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181B-A32D-4344-94A7-48791A95C9C1}" type="datetimeFigureOut">
              <a:rPr lang="hu-HU" smtClean="0"/>
              <a:t>2025. 04. 08.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B25A7EE-285C-BDFD-2AAA-B7E8266BE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5A78EE4-D23D-AC82-7E22-FD271D8CC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D183-3A42-4793-A374-2C5FEC7CC2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640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25F615-A872-4942-9582-4E6DC28C1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2F2F20C-DC68-FC23-544F-8C3540DBE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2117D09-DFD9-14E5-D099-EF984B932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3A542D1-02A7-15C6-20ED-EAFC77B40D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B15B8C2-F853-DC7F-5DBD-945C3C89EF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CE43FF1-EB46-6BDE-5236-F42BF060B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181B-A32D-4344-94A7-48791A95C9C1}" type="datetimeFigureOut">
              <a:rPr lang="hu-HU" smtClean="0"/>
              <a:t>2025. 04. 08.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8655426-11C0-9541-3538-DA808226F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8E04B8B-B50D-9844-7DCC-75096C34C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D183-3A42-4793-A374-2C5FEC7CC2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3284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145DB9-01C1-E4F9-846A-F6CA838D9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5911FE5-589A-7329-F613-8283186D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181B-A32D-4344-94A7-48791A95C9C1}" type="datetimeFigureOut">
              <a:rPr lang="hu-HU" smtClean="0"/>
              <a:t>2025. 04. 08.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0218561-609A-842A-197E-0875D5C9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F838D83-BA46-16B4-E7DF-7419A200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D183-3A42-4793-A374-2C5FEC7CC2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479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471861C-4677-0BB3-83C4-E6BFB45DF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181B-A32D-4344-94A7-48791A95C9C1}" type="datetimeFigureOut">
              <a:rPr lang="hu-HU" smtClean="0"/>
              <a:t>2025. 04. 08.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A9FD9F3-A325-0698-7F4F-1AC08FC94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35892E2-40A9-7A12-2DCA-05AAE37F5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D183-3A42-4793-A374-2C5FEC7CC2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9819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D3D969-A94B-FF3D-EC1E-B2BD96A48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DEB063F-7395-B588-FF16-74D0FF881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8020783-7660-B59B-1DC7-55BE3D76B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DC80545-D2FB-3C36-7BBE-50D7ABB4E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181B-A32D-4344-94A7-48791A95C9C1}" type="datetimeFigureOut">
              <a:rPr lang="hu-HU" smtClean="0"/>
              <a:t>2025. 04. 08.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484E6A2-6406-EB00-D29C-9609BDE2F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F08086F-3354-921F-5EDB-FED0046F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D183-3A42-4793-A374-2C5FEC7CC2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790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E33176-979C-EBAE-9D15-1055A8B0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351C15D1-FED7-3A80-8BBA-85452B7D8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57B01CA-3F85-F46E-AE9D-606B5DB3D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160D598-AFAC-CE01-8B0F-D75DDCCF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181B-A32D-4344-94A7-48791A95C9C1}" type="datetimeFigureOut">
              <a:rPr lang="hu-HU" smtClean="0"/>
              <a:t>2025. 04. 08.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F040FF2-B128-5BD7-2FD3-93F8E12C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845D028-D1B4-532B-DBDA-DBE08FAE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D183-3A42-4793-A374-2C5FEC7CC2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998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704A62E9-B187-9908-8823-4621AC6F6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A244E99-4D80-2326-33C1-45EF39B77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C9A9B7-24E0-7AD2-0CF3-6BD1CD45A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C8181B-A32D-4344-94A7-48791A95C9C1}" type="datetimeFigureOut">
              <a:rPr lang="hu-HU" smtClean="0"/>
              <a:t>2025. 04. 08.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B7E5FAF-F4C4-8DA8-A8F1-E4F59DBBF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FB76831-50AD-1A7F-7E1D-BD97A3E5E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94D183-3A42-4793-A374-2C5FEC7CC2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456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blogger.googleusercontent.com/img/b/R29vZ2xl/AVvXsEjmVol69GXhqz_7i1tsa9p-Ht5FW5Dholp1pHNv4A7rnQeKL64qx4TygTW2iD7YlI2Pa1vD5FjsZ7Aft8ZYj5lbxwmOmP9sXGTDDBAGHFPuFcXzU86iTZDc2LFZD0uiccCycTLuCChyvACR/s1600/ppsks14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blogger.googleusercontent.com/img/b/R29vZ2xl/AVvXsEjs6-3ARXORdNKekZn9AKyXe4cSRCnVldesiTYaUcLGC6-1Ta4j8oELKg7kVc5MTwLZYmgHZypsH2hXkG2_SqnBhDn43Tb__8pgmcte7OzAssCs2Owvwwat0qmIT1YDDwN-o2CuRssvb7Uj/s1600/ppsks13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blogger.googleusercontent.com/img/b/R29vZ2xl/AVvXsEj589pYfa6Ek9n-hxAYWs3_6Lmd9FWdTfTML_8iqJsXZkmh4azD3_ouYAmbc4hke3yWme-ErGW6qZAzEBPZZ_R1qoGO0A1tGSxibVIh3W63dqeVymSH1ryAIQttGAR7FonLgkQ6vis91kO2/s1600/ppsks34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blogger.googleusercontent.com/img/b/R29vZ2xl/AVvXsEi8tBe1imsKu3u4kjZPCcaPkV7DQGKap8huXq7CtZbllI7_Lux5EtlbWRV4zuLHaoktbz0h3LLPQdC7sIwMGTJeCokUC1MhnNDO7T_pn_WaoHAofjcku4Ph7YxI_Q4t6nD-dz839H27jhoH/s1600/ppsks10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blogger.googleusercontent.com/img/b/R29vZ2xl/AVvXsEjA_pykrAuAGNgRLF56UrzrTmlI0A7HFGiG4wQcgGvoK3DG6IbvqpC0Gzo-qazhf4fFzCFjHiboA54NfGiudKaOI-t6GhfL0WAB4B7Ht7ku5quoAxSPbo_m_vXQpbDBNXlyGkJVwF4_RLV1/s1600/ppsks19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blogger.googleusercontent.com/img/b/R29vZ2xl/AVvXsEhDD45ETiNeZwmP97VSFJqKou0sT9-UdIYk4-tpqqxO9lFjwaTh0qza-cWe95ET4ZNOGlRXGs7KqclmjE5gOqMnbVi90HySOEbQ_JvFrtXnFo1pbyi3FnCIZPBIR8-iC8VdBmAFY8QBaKAw/s1600/ppsks15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blogger.googleusercontent.com/img/b/R29vZ2xl/AVvXsEhwlp2qfEiVoQYE5Jc32UQeJjCi_ih52M-CgKdvWOPVXaHnSpQXlkaqfjmqQmcHPFbYKyPnKSXPuMb-Ig7zBvlID-dJ5DBnzOOTlzbuYCJKMnWAIBKVpu4YiW-aTUf9G1Ldn3N-OajYEhqk/s1600/ppsks16.jp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blogger.googleusercontent.com/img/b/R29vZ2xl/AVvXsEgsayEoehKegvGnRhXO3-zhPmPbaskIhAGrJWginaFWE7Y8KhGdT3B7rHS_ixnAA7d5eP3u_POQUyzK44ZjuhNvzifYxB3WX2PlG1J_iH1j3nxdkq4Jnz5-EZevqkVCNrJ1vh0eXyzsITM4/s1600/ppsks25.jpg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blogger.googleusercontent.com/img/b/R29vZ2xl/AVvXsEgUSJEiPE5ViDLr8FJRniP-S2KE81iHMzZLsCxlKnXebP1cwsMXpIv54R2edAHXCmeipKvvl5Vx6LbtXG92yZ3UCqQDwkoalPUL0gOOlxdYz7qcF7in5H1NFDplJqtiY2jrMRNxVcd33GS6/s1600/ppsks22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blogger.googleusercontent.com/img/b/R29vZ2xl/AVvXsEiiZ-kbXP0ezvBxGdVUixyfZbvoCpWVirymojcXB3o7dsGdFKkuJEDq7sIbuJbLOfCtHsC7zqcJw7pfFWKUV3mCAAZPev2swde1uRKhh8ZjbG_XnhcKuqcF6TgCH10QQtzt1bcdVbZDdQui/s1600/ppsks00a.JPG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ger.googleusercontent.com/img/b/R29vZ2xl/AVvXsEgNaKDUTVVD_nGHO92PcnA_UfuYr9UWomUc0B7bKTrIkkJoErG-_tL5KUdq7dXAwuz4VgxWu28w_sneTTuq8ANsyljzOH-pdox8ofAgF6gYm4-BwadA_2j-n6uBy0B4zeXH4DQXwxwCb9Tu/s1600/ppsks06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blogger.googleusercontent.com/img/b/R29vZ2xl/AVvXsEho6iauHNWvWq6yRqBTd6QuYK3r9wfSNDxGtUXD6j2jBsdyx_fY3-59cELafxqNONyUZT_cwr7VbQKZeyT56pEMB15kr-7u3HJitwKA5cEjuFqROjzWSCe1R9lWnS9G1_0kzZec26bJw0aq/s1600/ppsks17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blogger.googleusercontent.com/img/b/R29vZ2xl/AVvXsEhq7Yi0b36XerE3SA9BmPL_Hhq4umpixCji3DuomiN372vkfiUBIGApo08JwP7PCGfhObJjnMnJH2Ua-dgqZu1lFLoiKMOT1oUMvXZk9UIy5wh97xvSqnvejvMT7zZYzy1H3YfLqDDfMEde/s1600/ppsks08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blogger.googleusercontent.com/img/b/R29vZ2xl/AVvXsEjmC3f9URzUhm-YcUGa5HcOyEcuVAsZ36z1RMnGoE8YuAiCv4kRvIf7sYd-957YcK3GYEBHn9heD36cdg61u2XoIoGIij2SHCzF5ygAQmsXDKT4KRvx1UQ0lbCWikzUmziPo_7lUU1vbFAO/s1600/ppsks11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6C2529-14C8-EDE3-2F73-CA28769999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Pécsi Püspöki Palota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5BFCC84-DFA4-A3C3-7CFA-C6083B93ED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8195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fal, fedett pályás, belsőépítészet, bútorok látható&#10;&#10;Előfordulhat, hogy a mesterséges intelligencia által létrehozott tartalom helytelen.">
            <a:hlinkClick r:id="rId2"/>
            <a:extLst>
              <a:ext uri="{FF2B5EF4-FFF2-40B4-BE49-F238E27FC236}">
                <a16:creationId xmlns:a16="http://schemas.microsoft.com/office/drawing/2014/main" id="{51CA4F2A-AE51-CBDB-D974-18E3E3DA3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685" y="11325"/>
            <a:ext cx="9309315" cy="69819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943BB110-1B99-F5D0-7F17-F2D2AA62AD5E}"/>
              </a:ext>
            </a:extLst>
          </p:cNvPr>
          <p:cNvSpPr txBox="1"/>
          <p:nvPr/>
        </p:nvSpPr>
        <p:spPr>
          <a:xfrm>
            <a:off x="0" y="487368"/>
            <a:ext cx="2924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lépcsőház bal oldala</a:t>
            </a:r>
          </a:p>
        </p:txBody>
      </p:sp>
    </p:spTree>
    <p:extLst>
      <p:ext uri="{BB962C8B-B14F-4D97-AF65-F5344CB8AC3E}">
        <p14:creationId xmlns:p14="http://schemas.microsoft.com/office/powerpoint/2010/main" val="4248920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edett pályás, fal, padló, belsőépítészet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3A03A35E-CE4A-B5AE-F8FC-127E9BEDE0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55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ép 2" descr="A képen fal, fedett pályás, belsőépítészet, Falburkolati elemek látható">
            <a:extLst>
              <a:ext uri="{FF2B5EF4-FFF2-40B4-BE49-F238E27FC236}">
                <a16:creationId xmlns:a16="http://schemas.microsoft.com/office/drawing/2014/main" id="{30DE1510-251A-46D8-A90C-DA5D0579E0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82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festmény, művészet, múzeum, Képzőművészet látható&#10;&#10;Előfordulhat, hogy a mesterséges intelligencia által létrehozott tartalom helytelen.">
            <a:hlinkClick r:id="rId2"/>
            <a:extLst>
              <a:ext uri="{FF2B5EF4-FFF2-40B4-BE49-F238E27FC236}">
                <a16:creationId xmlns:a16="http://schemas.microsoft.com/office/drawing/2014/main" id="{6023AF6B-B86C-3624-489F-73B70B9F2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85" y="1469806"/>
            <a:ext cx="10327555" cy="53881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E647DE90-0EA9-DA31-04D5-91CCBA9B6305}"/>
              </a:ext>
            </a:extLst>
          </p:cNvPr>
          <p:cNvSpPr txBox="1"/>
          <p:nvPr/>
        </p:nvSpPr>
        <p:spPr>
          <a:xfrm>
            <a:off x="335280" y="108488"/>
            <a:ext cx="111799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Korábbi források szerint Mária Terézia ajándékozta </a:t>
            </a:r>
            <a:r>
              <a:rPr lang="hu-HU" sz="2000" b="1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Klimó</a:t>
            </a:r>
            <a:r>
              <a:rPr lang="hu-HU" sz="2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püspöknek azt a 6 db 17.századi brüsszeli falikárpitot, ami Mózes életéből mutat be jeleneteket. Ezek a püspökség legértékesebb kincsei. A jobb oldalon is egy falusi Madonna, 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99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képkeret, művészet, fal, fedett pályá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1A89041B-0A08-52E1-8D38-8584AADDC0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80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edett pályás, fal, belsőépítészet, helyszín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22D3B801-537D-B46E-C1B2-645F3387F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134" y="1239864"/>
            <a:ext cx="12218134" cy="42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09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ép 2" descr="A képen fal, fedett pályás, ruházat, ház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FB5C3090-E760-3738-B17C-0F22996485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84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Emberi arc, ruházat, festmény, személy látható&#10;&#10;Előfordulhat, hogy a mesterséges intelligencia által létrehozott tartalom helytelen.">
            <a:hlinkClick r:id="rId2"/>
            <a:extLst>
              <a:ext uri="{FF2B5EF4-FFF2-40B4-BE49-F238E27FC236}">
                <a16:creationId xmlns:a16="http://schemas.microsoft.com/office/drawing/2014/main" id="{88F6E218-1C49-345E-177A-01A62794D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231" y="0"/>
            <a:ext cx="5155769" cy="689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B0217D26-59B2-7849-6573-42A5F5CF21F9}"/>
              </a:ext>
            </a:extLst>
          </p:cNvPr>
          <p:cNvSpPr txBox="1"/>
          <p:nvPr/>
        </p:nvSpPr>
        <p:spPr>
          <a:xfrm>
            <a:off x="376331" y="564893"/>
            <a:ext cx="42731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Klimó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György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( 1710-1777)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legnagyobb pécsi püspök volt, Pécs városában, a korabeli tudomány és irodalom pártfogója.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9787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Kép 12" descr="A képen szobor, Emberi arc, művészet, sárgaréz látható&#10;&#10;Előfordulhat, hogy a mesterséges intelligencia által létrehozott tartalom helytelen.">
            <a:hlinkClick r:id="rId2"/>
            <a:extLst>
              <a:ext uri="{FF2B5EF4-FFF2-40B4-BE49-F238E27FC236}">
                <a16:creationId xmlns:a16="http://schemas.microsoft.com/office/drawing/2014/main" id="{A5C9A44D-3325-1D45-56D1-06507F4C6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2447" y="0"/>
            <a:ext cx="4303363" cy="691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0A26560D-C86E-27BC-3BC9-BC33A1B9F18D}"/>
              </a:ext>
            </a:extLst>
          </p:cNvPr>
          <p:cNvSpPr txBox="1"/>
          <p:nvPr/>
        </p:nvSpPr>
        <p:spPr>
          <a:xfrm>
            <a:off x="552177" y="947978"/>
            <a:ext cx="2754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Madonna Hásságyról</a:t>
            </a:r>
          </a:p>
        </p:txBody>
      </p:sp>
    </p:spTree>
    <p:extLst>
      <p:ext uri="{BB962C8B-B14F-4D97-AF65-F5344CB8AC3E}">
        <p14:creationId xmlns:p14="http://schemas.microsoft.com/office/powerpoint/2010/main" val="1407845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edett pályás, fal, belsőépítészet, padló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3A7B5965-F65D-7799-454B-DDC4F2A9D1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71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kültéri, ház, Légi fotó, előváro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C01BF1E6-E239-7DE2-0EC5-D2CD9F2EE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916" y="643466"/>
            <a:ext cx="889222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1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edett pályás, fal, belsőépítészet, padló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57C00887-1836-BDD2-5F17-3F65A0537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783167"/>
            <a:ext cx="5291666" cy="5291666"/>
          </a:xfrm>
          <a:prstGeom prst="rect">
            <a:avLst/>
          </a:prstGeom>
        </p:spPr>
      </p:pic>
      <p:pic>
        <p:nvPicPr>
          <p:cNvPr id="5" name="Kép 4" descr="A képen fedett pályás, fal, padló, belsőépítészet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4888A0E-0AE5-B3C2-7D60-368FBA63D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869" y="783167"/>
            <a:ext cx="5291667" cy="529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16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fedett pályás, fal, padló, belsőépítészet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2EF0D6C-BF0F-23A0-F378-5EF1F938B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537" y="1064521"/>
            <a:ext cx="6270172" cy="529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29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edett pályás, fal, belsőépítészet, padló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49B81809-A127-6338-6A7F-CDBDE2311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91" y="0"/>
            <a:ext cx="9614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95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ép 2" descr="A képen fedett pályás, fal, ruházat, bútorok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05C1F413-95EB-6329-7872-3910A95A8B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40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edett pályás, fal, padló, belsőépítészet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B1CC15E1-B0D4-C064-A702-CF62AB8AC2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36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edett pályás, fal, belsőépítészet, bútorok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48AA2950-B7FA-B4F7-7D96-5CAEFB897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688" y="915028"/>
            <a:ext cx="10983311" cy="5942972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208688" y="315154"/>
            <a:ext cx="1253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Tárgyaló</a:t>
            </a:r>
          </a:p>
        </p:txBody>
      </p:sp>
    </p:spTree>
    <p:extLst>
      <p:ext uri="{BB962C8B-B14F-4D97-AF65-F5344CB8AC3E}">
        <p14:creationId xmlns:p14="http://schemas.microsoft.com/office/powerpoint/2010/main" val="3007437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fedett pályás, fal, belsőépítészet, helyszín látható&#10;&#10;Előfordulhat, hogy a mesterséges intelligencia által létrehozott tartalom helytelen.">
            <a:hlinkClick r:id="rId2"/>
            <a:extLst>
              <a:ext uri="{FF2B5EF4-FFF2-40B4-BE49-F238E27FC236}">
                <a16:creationId xmlns:a16="http://schemas.microsoft.com/office/drawing/2014/main" id="{122799BE-932E-1ED9-0D42-A66F25DB7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5227"/>
            <a:ext cx="11530739" cy="6913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081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edett pályás, fal, képkeret, bútorok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BCD59A8A-A825-D2FD-0415-4058EFFCDD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73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ép 2" descr="A képen fedett pályás, fal, belsőépítészet, helyszín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55666515-565C-3941-6AF7-EE03C20ABF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71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óra, Falióra, Kvarcóra, fal látható&#10;&#10;Előfordulhat, hogy a mesterséges intelligencia által létrehozott tartalom helytelen.">
            <a:hlinkClick r:id="rId2"/>
            <a:extLst>
              <a:ext uri="{FF2B5EF4-FFF2-40B4-BE49-F238E27FC236}">
                <a16:creationId xmlns:a16="http://schemas.microsoft.com/office/drawing/2014/main" id="{C150702C-B3C0-8A50-2637-707D4A60B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3105" y="5188"/>
            <a:ext cx="4008895" cy="68528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533F4F3F-FC18-5406-5861-6EA9E1C3E0D8}"/>
              </a:ext>
            </a:extLst>
          </p:cNvPr>
          <p:cNvSpPr txBox="1"/>
          <p:nvPr/>
        </p:nvSpPr>
        <p:spPr>
          <a:xfrm>
            <a:off x="641192" y="686001"/>
            <a:ext cx="4543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18. Századvégi óra kaszás angyallal</a:t>
            </a:r>
          </a:p>
        </p:txBody>
      </p:sp>
    </p:spTree>
    <p:extLst>
      <p:ext uri="{BB962C8B-B14F-4D97-AF65-F5344CB8AC3E}">
        <p14:creationId xmlns:p14="http://schemas.microsoft.com/office/powerpoint/2010/main" val="54181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45FDE78B-0425-0F61-9E99-72E47CF28287}"/>
              </a:ext>
            </a:extLst>
          </p:cNvPr>
          <p:cNvSpPr txBox="1"/>
          <p:nvPr/>
        </p:nvSpPr>
        <p:spPr>
          <a:xfrm>
            <a:off x="838697" y="1331650"/>
            <a:ext cx="10196097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Az épület mai jellege döntően </a:t>
            </a:r>
            <a:r>
              <a:rPr lang="hu-HU" sz="2000" b="1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Scitovszky</a:t>
            </a:r>
            <a:r>
              <a:rPr lang="hu-HU" sz="2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János püspök </a:t>
            </a:r>
            <a:br>
              <a:rPr lang="hu-HU" sz="2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(1839-1849) idejében elkezdett építkezések nyomán alakult ki. </a:t>
            </a:r>
          </a:p>
          <a:p>
            <a:r>
              <a:rPr lang="hu-HU" sz="2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Sajnos ez az átépítés nagyon sok középkori,és még több reneszánsz részletet megsemmisített. 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püspökség épületének délnyugati tornya, ahol most a püspöki levéltár található, a nagyközönség számára nem látogatható. 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püspökség első épülete a székesegyháztól északra állt, de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Koppenbachi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Vilmos püspök 1367-ben a püspöki palota épületét engedte át az egyetem céljaira, míg ő a mai helyén új palotaépület építésébe kezdett. A délnyugati torony alapjaiban ma is középkori, a tetőrészén belül egy gótikus erkély töredékeit is megtalálták. A déli szárny alapjaiban reneszánsz, Szatmári György püspök idején épült 1510 körül.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7241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ép 21" descr="A képen festmény, művészet, képkeret, mitológia látható&#10;&#10;Előfordulhat, hogy a mesterséges intelligencia által létrehozott tartalom helytelen.">
            <a:hlinkClick r:id="rId2"/>
            <a:extLst>
              <a:ext uri="{FF2B5EF4-FFF2-40B4-BE49-F238E27FC236}">
                <a16:creationId xmlns:a16="http://schemas.microsoft.com/office/drawing/2014/main" id="{0030124F-C134-5C44-7868-A94AA3E97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0936" y="-21745"/>
            <a:ext cx="5374801" cy="687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355CF27-6A2C-102D-ECF5-BBBE96930657}"/>
              </a:ext>
            </a:extLst>
          </p:cNvPr>
          <p:cNvSpPr txBox="1"/>
          <p:nvPr/>
        </p:nvSpPr>
        <p:spPr>
          <a:xfrm>
            <a:off x="546216" y="1670773"/>
            <a:ext cx="2699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Szent Tekla Ozoráról</a:t>
            </a:r>
          </a:p>
        </p:txBody>
      </p:sp>
    </p:spTree>
    <p:extLst>
      <p:ext uri="{BB962C8B-B14F-4D97-AF65-F5344CB8AC3E}">
        <p14:creationId xmlns:p14="http://schemas.microsoft.com/office/powerpoint/2010/main" val="2352521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ép 2" descr="A képen fedett pályás, fal, ruházat, személy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9E5AD1CB-B0BA-5B80-1C7B-D8EF771C8D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58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ruházat, fedett pályás, fal, személy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9C78A12B-72A8-1C5B-0ED2-678DE98E61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" y="0"/>
            <a:ext cx="12398591" cy="697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14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ablak, épület, ég, felhő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E16604AE-82CE-DBAF-5900-812FDAA034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35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ép 2" descr="A képen kültéri, épület, növény, ég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E7B52C6A-7033-81D7-9D54-1E3D58F3AE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68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ép 2" descr="A képen épület, barlang, alagút, talaj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3167C437-D326-04F2-2AF3-A9A0C9E954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17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ép 2" descr="A képen mennyezet, fal, fedett pályás, padló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5EE2A0E5-8000-7616-65B5-46C8CC4117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721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ép 2" descr="A képen kültéri, növény, ég, f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CA7CC497-46AD-220D-8AB7-C80538AFE5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29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szobor, épület, Kőfaragás, művészet látható&#10;&#10;Előfordulhat, hogy a mesterséges intelligencia által létrehozott tartalom helytelen.">
            <a:hlinkClick r:id="rId2"/>
            <a:extLst>
              <a:ext uri="{FF2B5EF4-FFF2-40B4-BE49-F238E27FC236}">
                <a16:creationId xmlns:a16="http://schemas.microsoft.com/office/drawing/2014/main" id="{BF41CF1E-D912-816F-BC23-FBAAE2EE5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134" y="0"/>
            <a:ext cx="712817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D57B7BF-1EE4-C46F-0033-10F25C28E13B}"/>
              </a:ext>
            </a:extLst>
          </p:cNvPr>
          <p:cNvSpPr txBox="1"/>
          <p:nvPr/>
        </p:nvSpPr>
        <p:spPr>
          <a:xfrm>
            <a:off x="527738" y="794784"/>
            <a:ext cx="5362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Elöl egy római katona, 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háttérben Szent Adalbert.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szobrok 1748-ban készültek,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elsőrendű barokk alkotások</a:t>
            </a:r>
          </a:p>
        </p:txBody>
      </p:sp>
    </p:spTree>
    <p:extLst>
      <p:ext uri="{BB962C8B-B14F-4D97-AF65-F5344CB8AC3E}">
        <p14:creationId xmlns:p14="http://schemas.microsoft.com/office/powerpoint/2010/main" val="24646504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szobor, épület, Kőfaragás, Vésés látható&#10;&#10;Előfordulhat, hogy a mesterséges intelligencia által létrehozott tartalom helytelen.">
            <a:hlinkClick r:id="rId2"/>
            <a:extLst>
              <a:ext uri="{FF2B5EF4-FFF2-40B4-BE49-F238E27FC236}">
                <a16:creationId xmlns:a16="http://schemas.microsoft.com/office/drawing/2014/main" id="{2256E793-EA90-A1FA-C53D-FA28810BA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BBA15593-1F42-15AD-D1EC-5433BBA3B179}"/>
              </a:ext>
            </a:extLst>
          </p:cNvPr>
          <p:cNvSpPr txBox="1"/>
          <p:nvPr/>
        </p:nvSpPr>
        <p:spPr>
          <a:xfrm>
            <a:off x="318111" y="1386556"/>
            <a:ext cx="2704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Egy Szent Márton fej</a:t>
            </a:r>
          </a:p>
        </p:txBody>
      </p:sp>
    </p:spTree>
    <p:extLst>
      <p:ext uri="{BB962C8B-B14F-4D97-AF65-F5344CB8AC3E}">
        <p14:creationId xmlns:p14="http://schemas.microsoft.com/office/powerpoint/2010/main" val="254149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Kép 4" descr="A képen épület, kültéri, ég, ablak látható&#10;&#10;Előfordulhat, hogy a mesterséges intelligencia által létrehozott tartalom helytelen.">
            <a:hlinkClick r:id="rId2"/>
            <a:extLst>
              <a:ext uri="{FF2B5EF4-FFF2-40B4-BE49-F238E27FC236}">
                <a16:creationId xmlns:a16="http://schemas.microsoft.com/office/drawing/2014/main" id="{307697E3-C43C-64B7-134D-3E56D6A2D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9961" y="22520"/>
            <a:ext cx="9121876" cy="684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7867690-8155-DA96-06F2-CAACF37DC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702" y="4819973"/>
            <a:ext cx="7222210" cy="203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07107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ép 2" descr="A képen kültéri, felhő, ég, fű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79A8D04E-4170-9C33-20F2-286F49BF3D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01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kültéri, fű, épület, ég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D6F94F2B-FCB5-58E7-D2A2-07CA25E76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86" y="483350"/>
            <a:ext cx="5590460" cy="5590460"/>
          </a:xfrm>
          <a:prstGeom prst="rect">
            <a:avLst/>
          </a:prstGeom>
        </p:spPr>
      </p:pic>
      <p:pic>
        <p:nvPicPr>
          <p:cNvPr id="5" name="Kép 4" descr="A képen kültéri, épület, ég, növény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20C9E578-20B5-7062-68D1-384FDBB236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828" y="431587"/>
            <a:ext cx="4956405" cy="564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40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Vésés, Falburkolati elemek, dombormű, művészet látható&#10;&#10;Előfordulhat, hogy a mesterséges intelligencia által létrehozott tartalom helytelen.">
            <a:hlinkClick r:id="rId3"/>
            <a:extLst>
              <a:ext uri="{FF2B5EF4-FFF2-40B4-BE49-F238E27FC236}">
                <a16:creationId xmlns:a16="http://schemas.microsoft.com/office/drawing/2014/main" id="{476A6861-0D39-1299-0B6D-F0522F4FB7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7289" y="716487"/>
            <a:ext cx="8515684" cy="6141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369126" y="301079"/>
            <a:ext cx="5035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püspökség reneszánsz tölgyfa kapuja</a:t>
            </a:r>
          </a:p>
        </p:txBody>
      </p:sp>
    </p:spTree>
    <p:extLst>
      <p:ext uri="{BB962C8B-B14F-4D97-AF65-F5344CB8AC3E}">
        <p14:creationId xmlns:p14="http://schemas.microsoft.com/office/powerpoint/2010/main" val="1258523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Kép 6" descr="A képen Vésés, Falburkolati elemek, Kőfaragás, dombormű látható&#10;&#10;Előfordulhat, hogy a mesterséges intelligencia által létrehozott tartalom helytelen.">
            <a:hlinkClick r:id="rId2"/>
            <a:extLst>
              <a:ext uri="{FF2B5EF4-FFF2-40B4-BE49-F238E27FC236}">
                <a16:creationId xmlns:a16="http://schemas.microsoft.com/office/drawing/2014/main" id="{14189FE3-9598-7990-3151-32F3E37D6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1282" y="-1"/>
            <a:ext cx="4766966" cy="689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F6525A-D77E-189C-9139-14F84F661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274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727B8F0-906E-3617-AF8C-C9903296FBB2}"/>
              </a:ext>
            </a:extLst>
          </p:cNvPr>
          <p:cNvSpPr txBox="1"/>
          <p:nvPr/>
        </p:nvSpPr>
        <p:spPr>
          <a:xfrm>
            <a:off x="658163" y="2015705"/>
            <a:ext cx="48079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déli homlokzat egyik emeleti ablakában ma is megcsodálható az eredeti helyén, az egyik ablak belső ívmezőjének reneszánsz faragványa, a tekergő szőlőindák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17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al, kard, szobor, ruházat látható&#10;&#10;Előfordulhat, hogy a mesterséges intelligencia által létrehozott tartalom helytelen.">
            <a:hlinkClick r:id="rId2"/>
            <a:extLst>
              <a:ext uri="{FF2B5EF4-FFF2-40B4-BE49-F238E27FC236}">
                <a16:creationId xmlns:a16="http://schemas.microsoft.com/office/drawing/2014/main" id="{E8D7A732-00D1-9626-B1CD-52DB96077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-35576"/>
            <a:ext cx="6796605" cy="68935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714CF55-0A69-59B7-5B3A-3399EABC9BBD}"/>
              </a:ext>
            </a:extLst>
          </p:cNvPr>
          <p:cNvSpPr txBox="1"/>
          <p:nvPr/>
        </p:nvSpPr>
        <p:spPr>
          <a:xfrm>
            <a:off x="246582" y="1522791"/>
            <a:ext cx="39534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Pál apostol  a 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Püspöki Palota kapujában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fából készült szobor a 18. század második felének alkotása, festett és aranyozott. A pirospozsgás arcú, szakállas alak kifejezetten fiatal férfit ábrázol; nagy szemei és félig nyitott szája ártatlan és csodálkozó tekintetet kölcsönöz neki.</a:t>
            </a:r>
          </a:p>
        </p:txBody>
      </p:sp>
    </p:spTree>
    <p:extLst>
      <p:ext uri="{BB962C8B-B14F-4D97-AF65-F5344CB8AC3E}">
        <p14:creationId xmlns:p14="http://schemas.microsoft.com/office/powerpoint/2010/main" val="2028016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fal, fedett pályás, művészet, képkeret látható&#10;&#10;Előfordulhat, hogy a mesterséges intelligencia által létrehozott tartalom helytelen.">
            <a:hlinkClick r:id="rId2"/>
            <a:extLst>
              <a:ext uri="{FF2B5EF4-FFF2-40B4-BE49-F238E27FC236}">
                <a16:creationId xmlns:a16="http://schemas.microsoft.com/office/drawing/2014/main" id="{751AF314-4244-0D29-9FBF-3EC37BE77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7633" y="1"/>
            <a:ext cx="75143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34696FB2-65ED-FC20-58B4-C84A906C28AD}"/>
              </a:ext>
            </a:extLst>
          </p:cNvPr>
          <p:cNvSpPr txBox="1"/>
          <p:nvPr/>
        </p:nvSpPr>
        <p:spPr>
          <a:xfrm>
            <a:off x="511444" y="804805"/>
            <a:ext cx="296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főlépcső oldalfülkéje</a:t>
            </a:r>
          </a:p>
        </p:txBody>
      </p:sp>
    </p:spTree>
    <p:extLst>
      <p:ext uri="{BB962C8B-B14F-4D97-AF65-F5344CB8AC3E}">
        <p14:creationId xmlns:p14="http://schemas.microsoft.com/office/powerpoint/2010/main" val="446296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338</Words>
  <Application>Microsoft Office PowerPoint</Application>
  <PresentationFormat>Szélesvásznú</PresentationFormat>
  <Paragraphs>44</Paragraphs>
  <Slides>40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4" baseType="lpstr">
      <vt:lpstr>Aptos</vt:lpstr>
      <vt:lpstr>Aptos Display</vt:lpstr>
      <vt:lpstr>Arial</vt:lpstr>
      <vt:lpstr>Office-téma</vt:lpstr>
      <vt:lpstr>Pécsi Püspöki Palota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Pécsi Püspöki Palota</dc:title>
  <dc:creator>magdolnaa aszalai</dc:creator>
  <cp:lastModifiedBy>magdolnaa aszalai</cp:lastModifiedBy>
  <cp:revision>15</cp:revision>
  <dcterms:created xsi:type="dcterms:W3CDTF">2025-03-26T15:39:10Z</dcterms:created>
  <dcterms:modified xsi:type="dcterms:W3CDTF">2025-04-08T05:47:35Z</dcterms:modified>
</cp:coreProperties>
</file>