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6" r:id="rId2"/>
    <p:sldId id="257" r:id="rId3"/>
    <p:sldId id="260" r:id="rId4"/>
    <p:sldId id="258" r:id="rId5"/>
    <p:sldId id="259" r:id="rId6"/>
    <p:sldId id="261" r:id="rId7"/>
    <p:sldId id="366" r:id="rId8"/>
    <p:sldId id="262" r:id="rId9"/>
    <p:sldId id="263" r:id="rId10"/>
    <p:sldId id="334" r:id="rId11"/>
    <p:sldId id="264" r:id="rId12"/>
    <p:sldId id="265" r:id="rId13"/>
    <p:sldId id="372" r:id="rId14"/>
    <p:sldId id="266" r:id="rId15"/>
    <p:sldId id="267" r:id="rId16"/>
    <p:sldId id="268" r:id="rId17"/>
    <p:sldId id="270" r:id="rId18"/>
    <p:sldId id="269" r:id="rId19"/>
    <p:sldId id="273" r:id="rId20"/>
    <p:sldId id="274" r:id="rId21"/>
    <p:sldId id="275" r:id="rId22"/>
    <p:sldId id="277" r:id="rId23"/>
    <p:sldId id="279" r:id="rId24"/>
    <p:sldId id="276" r:id="rId25"/>
    <p:sldId id="278" r:id="rId26"/>
    <p:sldId id="281" r:id="rId27"/>
    <p:sldId id="282" r:id="rId28"/>
    <p:sldId id="288" r:id="rId29"/>
    <p:sldId id="286" r:id="rId30"/>
    <p:sldId id="283" r:id="rId31"/>
    <p:sldId id="285" r:id="rId32"/>
    <p:sldId id="289" r:id="rId33"/>
    <p:sldId id="284" r:id="rId34"/>
    <p:sldId id="290" r:id="rId35"/>
    <p:sldId id="292" r:id="rId36"/>
    <p:sldId id="294" r:id="rId37"/>
    <p:sldId id="291" r:id="rId38"/>
    <p:sldId id="293" r:id="rId39"/>
    <p:sldId id="299" r:id="rId40"/>
    <p:sldId id="300" r:id="rId41"/>
    <p:sldId id="306" r:id="rId42"/>
    <p:sldId id="305" r:id="rId43"/>
    <p:sldId id="302" r:id="rId44"/>
    <p:sldId id="307" r:id="rId45"/>
    <p:sldId id="304" r:id="rId46"/>
    <p:sldId id="295" r:id="rId47"/>
    <p:sldId id="296" r:id="rId48"/>
    <p:sldId id="297" r:id="rId49"/>
    <p:sldId id="298" r:id="rId50"/>
    <p:sldId id="309" r:id="rId51"/>
    <p:sldId id="308" r:id="rId52"/>
    <p:sldId id="311" r:id="rId53"/>
    <p:sldId id="312" r:id="rId54"/>
    <p:sldId id="313" r:id="rId55"/>
    <p:sldId id="287" r:id="rId56"/>
    <p:sldId id="314" r:id="rId57"/>
    <p:sldId id="316" r:id="rId58"/>
    <p:sldId id="317" r:id="rId59"/>
    <p:sldId id="318" r:id="rId60"/>
    <p:sldId id="319" r:id="rId61"/>
    <p:sldId id="280" r:id="rId62"/>
    <p:sldId id="321" r:id="rId63"/>
    <p:sldId id="323" r:id="rId64"/>
    <p:sldId id="322" r:id="rId65"/>
    <p:sldId id="324" r:id="rId66"/>
    <p:sldId id="325" r:id="rId67"/>
    <p:sldId id="326" r:id="rId68"/>
    <p:sldId id="327" r:id="rId69"/>
    <p:sldId id="320" r:id="rId70"/>
    <p:sldId id="373" r:id="rId71"/>
    <p:sldId id="328" r:id="rId72"/>
    <p:sldId id="329" r:id="rId73"/>
    <p:sldId id="330" r:id="rId74"/>
    <p:sldId id="331" r:id="rId75"/>
    <p:sldId id="332" r:id="rId76"/>
    <p:sldId id="333" r:id="rId77"/>
    <p:sldId id="335" r:id="rId78"/>
    <p:sldId id="374" r:id="rId79"/>
    <p:sldId id="339" r:id="rId80"/>
    <p:sldId id="340" r:id="rId81"/>
    <p:sldId id="347" r:id="rId82"/>
    <p:sldId id="348" r:id="rId83"/>
    <p:sldId id="341" r:id="rId84"/>
    <p:sldId id="342" r:id="rId85"/>
    <p:sldId id="343" r:id="rId86"/>
    <p:sldId id="350" r:id="rId87"/>
    <p:sldId id="354" r:id="rId88"/>
    <p:sldId id="352" r:id="rId89"/>
    <p:sldId id="349" r:id="rId90"/>
    <p:sldId id="355" r:id="rId91"/>
    <p:sldId id="361" r:id="rId92"/>
    <p:sldId id="363" r:id="rId93"/>
    <p:sldId id="362" r:id="rId94"/>
    <p:sldId id="365" r:id="rId95"/>
    <p:sldId id="358" r:id="rId96"/>
    <p:sldId id="367" r:id="rId97"/>
    <p:sldId id="357" r:id="rId98"/>
    <p:sldId id="370" r:id="rId99"/>
    <p:sldId id="371" r:id="rId100"/>
    <p:sldId id="369" r:id="rId10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54" d="100"/>
          <a:sy n="54" d="100"/>
        </p:scale>
        <p:origin x="-1133" y="24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9ABF4-2344-4BBD-9420-3A4404257565}" type="datetimeFigureOut">
              <a:rPr lang="hu-HU" smtClean="0"/>
              <a:pPr/>
              <a:t>2025. 04. 08.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4B1E0-0E8F-4859-B331-37E3EA585A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6111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C8A8-D8B3-4911-A74E-6FA81A125F11}" type="slidenum">
              <a:rPr lang="hu-HU" smtClean="0"/>
              <a:pPr/>
              <a:t>39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B1E0-0E8F-4859-B331-37E3EA585AA1}" type="slidenum">
              <a:rPr lang="hu-HU" smtClean="0"/>
              <a:pPr/>
              <a:t>55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B1E0-0E8F-4859-B331-37E3EA585AA1}" type="slidenum">
              <a:rPr lang="hu-HU" smtClean="0"/>
              <a:pPr/>
              <a:t>100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58FEF-8F9B-41BE-9605-D2B07344AA10}" type="datetimeFigureOut">
              <a:rPr lang="hu-HU" smtClean="0"/>
              <a:pPr/>
              <a:t>2025. 04. 08.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DBCB-98CD-423B-971F-7B010FF79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58FEF-8F9B-41BE-9605-D2B07344AA10}" type="datetimeFigureOut">
              <a:rPr lang="hu-HU" smtClean="0"/>
              <a:pPr/>
              <a:t>2025. 04. 08.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DBCB-98CD-423B-971F-7B010FF79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58FEF-8F9B-41BE-9605-D2B07344AA10}" type="datetimeFigureOut">
              <a:rPr lang="hu-HU" smtClean="0"/>
              <a:pPr/>
              <a:t>2025. 04. 08.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DBCB-98CD-423B-971F-7B010FF79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58FEF-8F9B-41BE-9605-D2B07344AA10}" type="datetimeFigureOut">
              <a:rPr lang="hu-HU" smtClean="0"/>
              <a:pPr/>
              <a:t>2025. 04. 08.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DBCB-98CD-423B-971F-7B010FF79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58FEF-8F9B-41BE-9605-D2B07344AA10}" type="datetimeFigureOut">
              <a:rPr lang="hu-HU" smtClean="0"/>
              <a:pPr/>
              <a:t>2025. 04. 08.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DBCB-98CD-423B-971F-7B010FF79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58FEF-8F9B-41BE-9605-D2B07344AA10}" type="datetimeFigureOut">
              <a:rPr lang="hu-HU" smtClean="0"/>
              <a:pPr/>
              <a:t>2025. 04. 08.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DBCB-98CD-423B-971F-7B010FF79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58FEF-8F9B-41BE-9605-D2B07344AA10}" type="datetimeFigureOut">
              <a:rPr lang="hu-HU" smtClean="0"/>
              <a:pPr/>
              <a:t>2025. 04. 08.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DBCB-98CD-423B-971F-7B010FF79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58FEF-8F9B-41BE-9605-D2B07344AA10}" type="datetimeFigureOut">
              <a:rPr lang="hu-HU" smtClean="0"/>
              <a:pPr/>
              <a:t>2025. 04. 08.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DBCB-98CD-423B-971F-7B010FF79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58FEF-8F9B-41BE-9605-D2B07344AA10}" type="datetimeFigureOut">
              <a:rPr lang="hu-HU" smtClean="0"/>
              <a:pPr/>
              <a:t>2025. 04. 08.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DBCB-98CD-423B-971F-7B010FF79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58FEF-8F9B-41BE-9605-D2B07344AA10}" type="datetimeFigureOut">
              <a:rPr lang="hu-HU" smtClean="0"/>
              <a:pPr/>
              <a:t>2025. 04. 08.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DBCB-98CD-423B-971F-7B010FF79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58FEF-8F9B-41BE-9605-D2B07344AA10}" type="datetimeFigureOut">
              <a:rPr lang="hu-HU" smtClean="0"/>
              <a:pPr/>
              <a:t>2025. 04. 08.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DBCB-98CD-423B-971F-7B010FF79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58FEF-8F9B-41BE-9605-D2B07344AA10}" type="datetimeFigureOut">
              <a:rPr lang="hu-HU" smtClean="0"/>
              <a:pPr/>
              <a:t>2025. 04. 08.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9DBCB-98CD-423B-971F-7B010FF79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mm.hu/hu/news/view/599,Az+%C3%B6sszet%C3%A9veszthetetlen+Zsolnay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ippfroccs.hu/a-zsolnay-gyar-nagyon-rovid-tortenet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kozterkep.hu/1435/zsolnay-kut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togon.hu/design/ha-nekem-egy-rozsaszin-zsolnaym-lehetne/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s://hu.wikipedia.org/wiki/R%C3%B3zsasz%C3%ADn_Zsolnay" TargetMode="Externa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wellnessiranytu.hu/programok/pecs-zsolnay-negyed/" TargetMode="Externa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>
                <a:latin typeface="Arial Black" pitchFamily="34" charset="0"/>
              </a:rPr>
              <a:t>ZSOLNAY GYÁR</a:t>
            </a:r>
            <a:br>
              <a:rPr lang="hu-HU" dirty="0" smtClean="0">
                <a:latin typeface="Arial Black" pitchFamily="34" charset="0"/>
              </a:rPr>
            </a:br>
            <a:r>
              <a:rPr lang="hu-HU" dirty="0" smtClean="0">
                <a:latin typeface="Arial Black" pitchFamily="34" charset="0"/>
              </a:rPr>
              <a:t> PÉCS</a:t>
            </a:r>
            <a:endParaRPr lang="hu-HU" dirty="0">
              <a:latin typeface="Arial Black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1"/>
                </a:solidFill>
                <a:latin typeface="Arial Black" pitchFamily="34" charset="0"/>
              </a:rPr>
              <a:t>ZSOLNAY KULTURÁLIS NEGYED</a:t>
            </a:r>
            <a:endParaRPr lang="hu-HU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196752"/>
            <a:ext cx="30963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Zsolnay szalonnázó paraszt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1900-1949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34 x 23 </a:t>
            </a:r>
            <a:endParaRPr lang="hu-HU" sz="2400" b="1" dirty="0"/>
          </a:p>
        </p:txBody>
      </p:sp>
      <p:pic>
        <p:nvPicPr>
          <p:cNvPr id="1026" name="Picture 2" descr="https://images3-hu-secure.gs-static.com/products/4096x4096/2020/08/10/1f469a7e6d8716b05a96c41c3935142a-zsolnay-nagyon-ritka-szalonnazo-paraszt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363589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thumbs.dreamstime.com/z/zsolnay-designed-chimney-new-zsolnay-center-pecs-hungary-ceramic-tile-design-exhibition-58587513.jpg?ct=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27" name="Picture 3" descr="C:\Users\User\Downloads\zsolnay-designed-chimney-new-zsolnay-center-pecs-hungary-ceramic-tile-design-exhibition-5858751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584" y="2204864"/>
            <a:ext cx="2674653" cy="4653136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179512" y="188640"/>
            <a:ext cx="4104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Zsolnay tervezett kémény az új Pécsi Zsolnay Centerben. Zsolnay kerámia cserépkémény az új Pécsi Zsolnay Design és Kiállítási Központban</a:t>
            </a:r>
            <a:endParaRPr lang="hu-HU" sz="2400" b="1" dirty="0"/>
          </a:p>
        </p:txBody>
      </p:sp>
      <p:sp>
        <p:nvSpPr>
          <p:cNvPr id="1029" name="AutoShape 5" descr="https://thumbs.dreamstime.com/z/new-zsolnay-design-exhibition-center-pecs-hungary-porcelan-tile-chimney-park-which-was-converted-old-58584313.jpg?ct=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31" name="AutoShape 7" descr="https://thumbs.dreamstime.com/z/new-zsolnay-design-exhibition-center-pecs-hungary-porcelan-tile-chimney-park-which-was-converted-old-58584313.jpg?ct=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32" name="Picture 8" descr="C:\Users\User\Downloads\new-zsolnay-design-exhibition-center-pecs-hungary-porcelan-tile-chimney-park-which-was-converted-old-5858431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30191" y="0"/>
            <a:ext cx="4462290" cy="6799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520" y="332656"/>
            <a:ext cx="3707904" cy="40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Szalonnázó paraszt </a:t>
            </a:r>
          </a:p>
        </p:txBody>
      </p:sp>
      <p:sp>
        <p:nvSpPr>
          <p:cNvPr id="4" name="Téglalap 3"/>
          <p:cNvSpPr/>
          <p:nvPr/>
        </p:nvSpPr>
        <p:spPr>
          <a:xfrm>
            <a:off x="431540" y="856357"/>
            <a:ext cx="82809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szalonnáját bánatosan szelő bajuszos alak, valós személy volt.  </a:t>
            </a:r>
          </a:p>
          <a:p>
            <a:r>
              <a:rPr lang="hu-HU" sz="2400" dirty="0" smtClean="0"/>
              <a:t>A hiedelmekkel ellentétben pedig nem is földművelőként, sokkal inkább kétkezi munkásként dolgozott a Zsolnay gyárban. </a:t>
            </a:r>
          </a:p>
          <a:p>
            <a:endParaRPr lang="hu-HU" sz="2400" dirty="0" smtClean="0"/>
          </a:p>
          <a:p>
            <a:r>
              <a:rPr lang="hu-HU" sz="2400" dirty="0" smtClean="0"/>
              <a:t>Unokája Pápai Balázsné fedte fel a titkot a szobor „modelljéről”.</a:t>
            </a:r>
          </a:p>
          <a:p>
            <a:endParaRPr lang="hu-HU" sz="2400" dirty="0" smtClean="0"/>
          </a:p>
          <a:p>
            <a:r>
              <a:rPr lang="hu-HU" sz="2400" dirty="0" smtClean="0"/>
              <a:t>Fehér János 1891. szeptember 27-én született Szigetváron, és egyedi bajsza már fiatal korában megvolt. </a:t>
            </a:r>
          </a:p>
          <a:p>
            <a:r>
              <a:rPr lang="hu-HU" sz="2400" dirty="0" smtClean="0"/>
              <a:t> A Zsolnay Porcelángyárban formaöntőként dolgozott 36 évig, onnan is ment nyugdíjba.  </a:t>
            </a:r>
          </a:p>
          <a:p>
            <a:endParaRPr lang="hu-HU" sz="2400" dirty="0" smtClean="0"/>
          </a:p>
          <a:p>
            <a:r>
              <a:rPr lang="hu-HU" sz="2400" dirty="0" smtClean="0"/>
              <a:t>A szobron látható mellény és tarisznya sem kitaláció, a szobrász azt formázta meg, amit látott. </a:t>
            </a:r>
          </a:p>
          <a:p>
            <a:r>
              <a:rPr lang="hu-HU" sz="2400" dirty="0" smtClean="0"/>
              <a:t>Fehér János nem csak dolgozott, hanem családjával ott is lakott a gyár területén, egy szoba-konyhás szolgálati lakásban. 1977. február 27-én, 86 évesen hunyt el.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2" descr="zsolnay orchidea mintás váz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0116" name="AutoShape 4" descr="zsolnay orchidea mintás váz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0118" name="AutoShape 6" descr="zsolnay orchidea mintás váz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0120" name="AutoShape 8" descr="zsolnay orchidea mintás váz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99330" name="Picture 2" descr="Antik Zsolnay ( Júlia ) váza.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5107632" y="0"/>
            <a:ext cx="4036368" cy="7948028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611560" y="620688"/>
            <a:ext cx="3503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u="sng" dirty="0" smtClean="0"/>
              <a:t>Antik Zsolnay ( Júlia ) váza</a:t>
            </a:r>
            <a:endParaRPr lang="hu-HU" sz="2400" u="sng" dirty="0"/>
          </a:p>
        </p:txBody>
      </p:sp>
      <p:pic>
        <p:nvPicPr>
          <p:cNvPr id="8" name="Picture 2" descr="Antik Zsolnay ( Júlia ) váza."/>
          <p:cNvPicPr>
            <a:picLocks noChangeAspect="1" noChangeArrowheads="1"/>
          </p:cNvPicPr>
          <p:nvPr/>
        </p:nvPicPr>
        <p:blipFill>
          <a:blip r:embed="rId3" cstate="email">
            <a:lum contrast="30000"/>
          </a:blip>
          <a:srcRect/>
          <a:stretch>
            <a:fillRect/>
          </a:stretch>
        </p:blipFill>
        <p:spPr bwMode="auto">
          <a:xfrm>
            <a:off x="0" y="1787624"/>
            <a:ext cx="4932040" cy="3945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476672"/>
            <a:ext cx="3888432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Zsolnay Perzsa mintás váza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Méret: 50 cm</a:t>
            </a:r>
            <a:endParaRPr lang="hu-HU" sz="2400" b="1" dirty="0"/>
          </a:p>
        </p:txBody>
      </p:sp>
      <p:pic>
        <p:nvPicPr>
          <p:cNvPr id="158722" name="Picture 2" descr="Zsolnay PERZSA mintás EGYEDI ÓRIÁS váza ! Méretei 50 cm hibátlan állapotú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0"/>
            <a:ext cx="4431783" cy="6858000"/>
          </a:xfrm>
          <a:prstGeom prst="rect">
            <a:avLst/>
          </a:prstGeom>
          <a:noFill/>
        </p:spPr>
      </p:pic>
      <p:pic>
        <p:nvPicPr>
          <p:cNvPr id="4" name="Picture 2" descr="https://images3-hu-secure.gs-static.com/products/4096x4096/2025/02/23/1308e43b6c0fcfdd0a7b2451e103bc89-zsolnay-perzsa-mintas-egyedi-orias-vaza-meretei-50-cm-hibatlan-allapotu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492896"/>
            <a:ext cx="4248472" cy="4149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35696" y="2564904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Arial Black" pitchFamily="34" charset="0"/>
              </a:rPr>
              <a:t>TÁJKÉPEK</a:t>
            </a:r>
            <a:endParaRPr lang="hu-HU" sz="32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052736"/>
            <a:ext cx="2555776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Juhászt ábrázoló Zsolnay  falikép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Magasság: 41 cm Átmérő:      40 cm </a:t>
            </a:r>
            <a:endParaRPr lang="hu-HU" sz="2400" dirty="0"/>
          </a:p>
        </p:txBody>
      </p:sp>
      <p:pic>
        <p:nvPicPr>
          <p:cNvPr id="3" name="Picture 2" descr="https://axioart.com/images/live_images/original/6937/59.jpg?l=hu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73108" y="0"/>
            <a:ext cx="63548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332656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</a:pPr>
            <a:r>
              <a:rPr lang="hu-HU" sz="2400" b="1" u="sng" dirty="0" smtClean="0"/>
              <a:t>Zsolnay falikép, zenélő, táncoló faunok nőalakkal</a:t>
            </a:r>
            <a:r>
              <a:rPr lang="hu-HU" sz="2400" i="1" dirty="0" smtClean="0"/>
              <a:t>, </a:t>
            </a:r>
            <a:r>
              <a:rPr lang="hu-HU" sz="2400" dirty="0" smtClean="0"/>
              <a:t> 21 x,28 cm</a:t>
            </a:r>
          </a:p>
          <a:p>
            <a:pPr algn="ctr" fontAlgn="base">
              <a:lnSpc>
                <a:spcPts val="2400"/>
              </a:lnSpc>
            </a:pPr>
            <a:r>
              <a:rPr lang="hu-HU" sz="2400" dirty="0" smtClean="0"/>
              <a:t>Jelzés: masszába nyomott Zsolnay Pécs jelzés</a:t>
            </a:r>
            <a:endParaRPr lang="hu-HU" sz="2400" dirty="0"/>
          </a:p>
        </p:txBody>
      </p:sp>
      <p:pic>
        <p:nvPicPr>
          <p:cNvPr id="189442" name="Picture 2" descr="C:\Users\User\Downloads\vjg_painting_104_8213_origina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9452" y="1019798"/>
            <a:ext cx="7765096" cy="5838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Zsolnay családi pecsétes romantikus jelenetes gömb váz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59832" y="146083"/>
            <a:ext cx="5832648" cy="6565833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980728"/>
            <a:ext cx="3059832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Zsolnay családi pecsétes,  romantikus jelenetes gömb váza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1800-1899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20 x 17 cm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AutoShape 2" descr="https://encrypted-tbn1.gstatic.com/shopping?q=tbn:ANd9GcRjyRXYc45eDmgYDqLztpx6KrekVCqcdu-8WMijmMCq-S4KoRCmJp-0zaZUad0SuCsZmV8bzyfg29RMzdc1pV0QF3dIzdUzxkCf8M2pQQ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5956" name="AutoShape 4" descr="https://encrypted-tbn1.gstatic.com/shopping?q=tbn:ANd9GcRjyRXYc45eDmgYDqLztpx6KrekVCqcdu-8WMijmMCq-S4KoRCmJp-0zaZUad0SuCsZmV8bzyfg29RMzdc1pV0QF3dIzdUzxkCf8M2pQQ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25958" name="Picture 6" descr="https://p2-ssl.vatera.hu/photos/80/ea/zsolnay-pirogranit-falikep-vitorlas-40x25-cm-tervezte-garanyine-staindl-katalin-68dc_7_big.jpg?v=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23928" y="0"/>
            <a:ext cx="4618653" cy="685800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251520" y="1052736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Vitorlás 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Zsolnay </a:t>
            </a:r>
            <a:r>
              <a:rPr lang="hu-HU" sz="2400" dirty="0" err="1" smtClean="0"/>
              <a:t>pirogránit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falikép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Tervezte </a:t>
            </a:r>
          </a:p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Garányiné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Staindl</a:t>
            </a:r>
            <a:r>
              <a:rPr lang="hu-HU" sz="2400" b="1" u="sng" dirty="0" smtClean="0"/>
              <a:t> Katali</a:t>
            </a:r>
            <a:r>
              <a:rPr lang="hu-HU" sz="2400" u="sng" dirty="0" smtClean="0"/>
              <a:t>n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40 x25.cm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55776" y="2844225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ÉPÜLETEK</a:t>
            </a:r>
            <a:endParaRPr lang="hu-HU" sz="40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59532" y="235178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Arial Black" pitchFamily="34" charset="0"/>
              </a:rPr>
              <a:t>ZSOLNAY DÍSZKERÁMIÁK</a:t>
            </a:r>
            <a:endParaRPr lang="hu-HU" sz="32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691680" y="2721114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 smtClean="0">
                <a:latin typeface="Arial Black" pitchFamily="34" charset="0"/>
              </a:rPr>
              <a:t>MÁTYÁS-TEMPLOM</a:t>
            </a:r>
            <a:r>
              <a:rPr lang="hu-HU" sz="4000" b="1" i="1" dirty="0" smtClean="0"/>
              <a:t> </a:t>
            </a:r>
            <a:endParaRPr lang="hu-H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pestbuda.hu/gallery/2020febr/zsolnay_DSC_3653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526173" y="620688"/>
            <a:ext cx="8091654" cy="6048672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79512" y="188640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Mátyás-templom, Budapest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User\Downloads\matyas-templom-bejaras-028-medgyesi-milan-20220626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77788" y="980728"/>
            <a:ext cx="8388424" cy="5599274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179512" y="404664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Mátyás-templom színes Zsolnay csempével borított tetőzete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C:\Users\User\Downloads\0331760001501242298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641705" y="692696"/>
            <a:ext cx="7860589" cy="5891566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Mátyás-templom színes Zsolnay csempével borított tetőzete, </a:t>
            </a:r>
            <a:r>
              <a:rPr lang="hu-HU" sz="2400" dirty="0" smtClean="0"/>
              <a:t>(részlet)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pestbuda.hu/gallery/2020febr/zsolnay_DSC_3700DSC_3659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852510" y="836712"/>
            <a:ext cx="7438980" cy="576064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Mátyás-templom színes Zsolnay csempével borított tetőzete</a:t>
            </a:r>
            <a:r>
              <a:rPr lang="hu-HU" sz="2400" dirty="0" smtClean="0"/>
              <a:t>,(részlet)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A Mátyás-templom tetőfedése a Zsolnay-gyár által újragyártott cserepekkel (Fotó: Kis Ádám – Lechner Tudásközpont)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441176" y="1052736"/>
            <a:ext cx="8261648" cy="5507765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Mátyás-templom színes Zsolnay csempével borított tetőzete,</a:t>
            </a:r>
            <a:r>
              <a:rPr lang="hu-HU" sz="2400" dirty="0" smtClean="0"/>
              <a:t>(részlet)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547664" y="69269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hlinkClick r:id="rId2"/>
              </a:rPr>
              <a:t>https://www.imm.hu/hu/news/view/599,Az+%C3%B6sszet%C3%A9veszthetetlen+Zsolnay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251520" y="2132856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IPARMŰVÉSZETI MÚZEUM, BUDAPEST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 1872-1897</a:t>
            </a:r>
          </a:p>
          <a:p>
            <a:pPr algn="ctr"/>
            <a:endParaRPr lang="hu-HU" sz="4000" b="1" dirty="0" smtClean="0">
              <a:latin typeface="Arial Black" pitchFamily="34" charset="0"/>
            </a:endParaRP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ÉPÍTÉSZEK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 LECHNER ÖDÖN,   PÁRTOS GYULA </a:t>
            </a:r>
            <a:endParaRPr lang="hu-HU" sz="32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upload.wikimedia.org/wikipedia/commons/a/ae/Iparm%C5%B1v%C3%A9szeti_l%C3%A9gifot%C3%B3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697587" y="1052736"/>
            <a:ext cx="7748825" cy="5472608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Iparművészeti Múzeum</a:t>
            </a:r>
            <a:r>
              <a:rPr lang="hu-HU" sz="2400" u="sng" dirty="0" smtClean="0"/>
              <a:t> </a:t>
            </a:r>
            <a:r>
              <a:rPr lang="hu-HU" sz="2400" dirty="0" smtClean="0"/>
              <a:t>, Építészek: </a:t>
            </a:r>
            <a:r>
              <a:rPr lang="hu-HU" sz="2400" u="sng" dirty="0" smtClean="0"/>
              <a:t>Lechner Ödön</a:t>
            </a:r>
            <a:r>
              <a:rPr lang="hu-HU" sz="2400" dirty="0" smtClean="0"/>
              <a:t>, Pártos Gyula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1872</a:t>
            </a:r>
            <a:r>
              <a:rPr lang="hu-HU" sz="2400" b="1" dirty="0" smtClean="0"/>
              <a:t>-</a:t>
            </a:r>
            <a:r>
              <a:rPr lang="hu-HU" sz="2400" dirty="0" smtClean="0"/>
              <a:t>1897</a:t>
            </a:r>
            <a:r>
              <a:rPr lang="hu-HU" sz="2400" b="1" dirty="0" smtClean="0"/>
              <a:t>, </a:t>
            </a:r>
            <a:r>
              <a:rPr lang="hu-HU" sz="2400" dirty="0" smtClean="0"/>
              <a:t>szecessziós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upload.wikimedia.org/wikipedia/commons/6/66/Budapesti_Iparm%C5%B1v%C3%A9szeti_M%C3%BAzeum_sarokkupol%C3%A1ja._-P8230150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930610" y="1124744"/>
            <a:ext cx="7282780" cy="5462085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Iparművészeti Múzeum </a:t>
            </a:r>
            <a:r>
              <a:rPr lang="hu-HU" sz="2400" dirty="0" smtClean="0"/>
              <a:t>, (részlet), Építészek: </a:t>
            </a:r>
            <a:r>
              <a:rPr lang="hu-HU" sz="2400" u="sng" dirty="0" smtClean="0"/>
              <a:t>Lechner Ödön</a:t>
            </a:r>
            <a:r>
              <a:rPr lang="hu-HU" sz="2400" dirty="0" smtClean="0"/>
              <a:t>, Pártos Gyula1872</a:t>
            </a:r>
            <a:r>
              <a:rPr lang="hu-HU" sz="2400" b="1" dirty="0" smtClean="0"/>
              <a:t>-</a:t>
            </a:r>
            <a:r>
              <a:rPr lang="hu-HU" sz="2400" dirty="0" smtClean="0"/>
              <a:t>1897</a:t>
            </a:r>
            <a:r>
              <a:rPr lang="hu-HU" sz="2400" b="1" dirty="0" smtClean="0"/>
              <a:t>, </a:t>
            </a:r>
            <a:r>
              <a:rPr lang="hu-HU" sz="2400" dirty="0" smtClean="0"/>
              <a:t>szecessziós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enbudapestem.hu/api/media/image/9cd36ae4e84d317d8b7736ddf1a9528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28" name="AutoShape 4" descr="https://enbudapestem.hu/api/media/image/9cd36ae4e84d317d8b7736ddf1a9528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30" name="Picture 6" descr="Fájl:A budapesti Iparművészeti Múzeum kupolája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4572000" y="201477"/>
            <a:ext cx="4394942" cy="6597922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251520" y="980728"/>
            <a:ext cx="39604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Magyaros ornamentikával gazdagon díszített külső-belső kerámiaburkolatát és tetőzetét a világhírű pécsi Zsolnay-gyár állította elő.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ilmos"/>
          <p:cNvPicPr>
            <a:picLocks noChangeAspect="1" noChangeArrowheads="1"/>
          </p:cNvPicPr>
          <p:nvPr/>
        </p:nvPicPr>
        <p:blipFill>
          <a:blip r:embed="rId2" cstate="email"/>
          <a:srcRect l="6576" r="9034"/>
          <a:stretch>
            <a:fillRect/>
          </a:stretch>
        </p:blipFill>
        <p:spPr bwMode="auto">
          <a:xfrm>
            <a:off x="3275856" y="0"/>
            <a:ext cx="5544616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251520" y="1052736"/>
            <a:ext cx="31683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 Zsolnay-gyár története 1851-re nyúlik vissza. Ebben az évben vette meg idősebb Zsolnay Miklós az első telket, rajta a téglaégetővel és agyagbányával, miután Ignác fia egy évet töltött </a:t>
            </a:r>
            <a:r>
              <a:rPr lang="hu-HU" sz="2000" dirty="0" err="1" smtClean="0"/>
              <a:t>Lukafán</a:t>
            </a:r>
            <a:r>
              <a:rPr lang="hu-HU" sz="2000" dirty="0" smtClean="0"/>
              <a:t>, hogy elsajátítsa az agyagáruk gyártását. Zsolnay Miklós</a:t>
            </a:r>
          </a:p>
          <a:p>
            <a:r>
              <a:rPr lang="hu-HU" sz="2000" dirty="0" smtClean="0"/>
              <a:t> 1852-ben alapította meg a tönkrement </a:t>
            </a:r>
            <a:r>
              <a:rPr lang="hu-HU" sz="2000" dirty="0" err="1" smtClean="0"/>
              <a:t>lukafai</a:t>
            </a:r>
            <a:r>
              <a:rPr lang="hu-HU" sz="2000" dirty="0" smtClean="0"/>
              <a:t> keménycserép manufaktúra berendezéseiből a gyár elődjét, a Zsolnay Keménycserép Manufaktúrát, amit 1854-ben idősebb fia, Ignác nevére íratott.</a:t>
            </a:r>
            <a:endParaRPr lang="hu-HU" sz="2000" dirty="0"/>
          </a:p>
        </p:txBody>
      </p:sp>
      <p:sp>
        <p:nvSpPr>
          <p:cNvPr id="5" name="Téglalap 4"/>
          <p:cNvSpPr/>
          <p:nvPr/>
        </p:nvSpPr>
        <p:spPr>
          <a:xfrm>
            <a:off x="323528" y="188640"/>
            <a:ext cx="280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u="sng" dirty="0" smtClean="0"/>
              <a:t>Zsolnay Miklós</a:t>
            </a:r>
          </a:p>
          <a:p>
            <a:pPr algn="ctr"/>
            <a:r>
              <a:rPr lang="hu-HU" sz="2400" dirty="0" smtClean="0"/>
              <a:t> (1793–1880)</a:t>
            </a:r>
            <a:r>
              <a:rPr lang="hu-HU" sz="2400" b="1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5760" y="260648"/>
            <a:ext cx="889248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Az Iparművészeti Múzeum </a:t>
            </a:r>
            <a:r>
              <a:rPr lang="hu-HU" sz="2400" dirty="0" smtClean="0"/>
              <a:t>tetőgerinceinek és csúcsainak mázas Zsolnay díszei</a:t>
            </a:r>
            <a:endParaRPr lang="hu-HU" sz="2400" dirty="0"/>
          </a:p>
        </p:txBody>
      </p:sp>
      <p:pic>
        <p:nvPicPr>
          <p:cNvPr id="99330" name="Picture 2" descr="https://www.imm.hu/files/images/4848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56898" y="980728"/>
            <a:ext cx="8430203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620688"/>
            <a:ext cx="324036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Az Iparművészeti Múzeum főhomlokzati pártázatának részlete</a:t>
            </a:r>
            <a:endParaRPr lang="hu-HU" sz="2400" b="1" dirty="0"/>
          </a:p>
        </p:txBody>
      </p:sp>
      <p:pic>
        <p:nvPicPr>
          <p:cNvPr id="98306" name="Picture 2" descr="https://www.imm.hu/files/images/4854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3851920" y="0"/>
            <a:ext cx="4572000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251520" y="2060848"/>
            <a:ext cx="338437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 smtClean="0"/>
              <a:t>A Zsolnay-kerámiák egyedülálló színvilágát leíró sorok okkal méltatják a mély bordótól az okkersárgáig vagy a markáns zöldtől a pázsitszínű árnyalatokig terjedő skálát. A magyaros ornamentikával gazdagon díszített Iparművészeti Múzeum épületének külső-belső kerámiaburkolatát és tetőzetét a világhírű pécsi Zsolnay gyár állította elő. 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332656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Az Iparművészeti Múzeum </a:t>
            </a:r>
            <a:r>
              <a:rPr lang="hu-HU" sz="2400" b="1" u="sng" dirty="0" smtClean="0"/>
              <a:t>főhomlokzati </a:t>
            </a:r>
            <a:r>
              <a:rPr lang="hu-HU" sz="2400" b="1" u="sng" dirty="0" err="1" smtClean="0"/>
              <a:t>rizalitjának</a:t>
            </a:r>
            <a:r>
              <a:rPr lang="hu-HU" sz="2400" b="1" u="sng" dirty="0" smtClean="0"/>
              <a:t> </a:t>
            </a:r>
            <a:r>
              <a:rPr lang="hu-HU" sz="2400" dirty="0" smtClean="0"/>
              <a:t>egyik Zsolnay </a:t>
            </a:r>
            <a:r>
              <a:rPr lang="hu-HU" sz="2400" b="1" u="sng" dirty="0" smtClean="0"/>
              <a:t>kerámiadísze</a:t>
            </a:r>
            <a:endParaRPr lang="hu-HU" sz="2400" b="1" u="sng" dirty="0"/>
          </a:p>
        </p:txBody>
      </p:sp>
      <p:pic>
        <p:nvPicPr>
          <p:cNvPr id="93186" name="Picture 2" descr="https://www.imm.hu/files/images/4850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464977" y="1124744"/>
            <a:ext cx="8214045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s://www.imm.hu/files/inlineimages/2022/Zsolnay/VLT_38_2_8_SzV_010289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3920" y="1124744"/>
            <a:ext cx="7836159" cy="5220842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Az </a:t>
            </a:r>
            <a:r>
              <a:rPr lang="hu-HU" sz="2400" b="1" dirty="0" smtClean="0"/>
              <a:t>Iparművészeti Múzeum nyitott </a:t>
            </a:r>
            <a:r>
              <a:rPr lang="hu-HU" sz="2400" dirty="0" smtClean="0"/>
              <a:t>előcsarnokának </a:t>
            </a:r>
            <a:r>
              <a:rPr lang="hu-HU" sz="2400" b="1" u="sng" dirty="0" smtClean="0"/>
              <a:t>Zsolnay kerámia borítású mennyezetrészlete</a:t>
            </a:r>
            <a:endParaRPr lang="hu-HU" sz="24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782395"/>
            <a:ext cx="864096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FÖLDTANI INTÉZET BUDAPEST 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ÉPÍTÉS:</a:t>
            </a:r>
            <a:r>
              <a:rPr lang="hu-HU" sz="2800" b="1" dirty="0" smtClean="0">
                <a:latin typeface="Arial Black" pitchFamily="34" charset="0"/>
              </a:rPr>
              <a:t> 1898–1899 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MEGNYITÁS: </a:t>
            </a:r>
            <a:r>
              <a:rPr lang="hu-HU" sz="2800" b="1" dirty="0" smtClean="0">
                <a:latin typeface="Arial Black" pitchFamily="34" charset="0"/>
              </a:rPr>
              <a:t>1869</a:t>
            </a:r>
          </a:p>
          <a:p>
            <a:pPr algn="ctr"/>
            <a:r>
              <a:rPr lang="hu-HU" sz="2800" b="1" dirty="0" smtClean="0">
                <a:latin typeface="Arial Black" pitchFamily="34" charset="0"/>
              </a:rPr>
              <a:t> TERVEZŐ</a:t>
            </a:r>
            <a:r>
              <a:rPr lang="hu-HU" sz="3200" b="1" dirty="0" smtClean="0">
                <a:latin typeface="Arial Black" pitchFamily="34" charset="0"/>
              </a:rPr>
              <a:t>: LECHNER ÖDÖN</a:t>
            </a:r>
          </a:p>
          <a:p>
            <a:pPr algn="ctr"/>
            <a:r>
              <a:rPr lang="hu-HU" sz="2800" b="1" dirty="0" smtClean="0">
                <a:latin typeface="Arial Black" pitchFamily="34" charset="0"/>
              </a:rPr>
              <a:t>ÉPÍTÉSZ</a:t>
            </a:r>
            <a:r>
              <a:rPr lang="hu-HU" sz="3200" b="1" dirty="0" smtClean="0">
                <a:latin typeface="Arial Black" pitchFamily="34" charset="0"/>
              </a:rPr>
              <a:t>: HAUSZMANN SÁNDOR</a:t>
            </a:r>
            <a:endParaRPr lang="hu-HU" sz="32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upload.wikimedia.org/wikipedia/commons/e/e8/F%C3%B6ldtani_int%C3%A9zet_-_Budapest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474238" y="908720"/>
            <a:ext cx="8195524" cy="5616624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611560" y="404664"/>
            <a:ext cx="74888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Földtani Intézet, Budapest - Légi fotó</a:t>
            </a:r>
            <a:r>
              <a:rPr lang="hu-HU" b="1" dirty="0" smtClean="0"/>
              <a:t> 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s://www.szecessziosmagazin.com/imagemagazin9/lechnerodonfoldtaniintezet/geo1mini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429651" y="980728"/>
            <a:ext cx="8284698" cy="55194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79512" y="260648"/>
            <a:ext cx="8784976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Földtani Intézet Budapest,</a:t>
            </a:r>
            <a:r>
              <a:rPr lang="hu-HU" sz="2400" dirty="0" smtClean="0"/>
              <a:t> </a:t>
            </a:r>
            <a:r>
              <a:rPr lang="hu-HU" sz="2400" b="1" dirty="0" smtClean="0"/>
              <a:t>Zsolnay mázas tető </a:t>
            </a:r>
            <a:r>
              <a:rPr lang="hu-HU" sz="2400" dirty="0" smtClean="0"/>
              <a:t>talán a legkékebb színben pompázik a világon.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Földtani Intézet, </a:t>
            </a:r>
            <a:r>
              <a:rPr lang="hu-HU" sz="2400" dirty="0" smtClean="0"/>
              <a:t>Budapest: </a:t>
            </a:r>
            <a:r>
              <a:rPr lang="hu-HU" sz="2400" b="1" dirty="0" smtClean="0"/>
              <a:t>Építés éve,</a:t>
            </a:r>
            <a:r>
              <a:rPr lang="hu-HU" sz="2400" dirty="0" smtClean="0"/>
              <a:t>1898–1899 (az épület).</a:t>
            </a:r>
            <a:r>
              <a:rPr lang="hu-HU" sz="2400" b="1" dirty="0" smtClean="0"/>
              <a:t>Megnyitás</a:t>
            </a:r>
            <a:r>
              <a:rPr lang="hu-HU" sz="2400" dirty="0" smtClean="0"/>
              <a:t>1869 (az intézet</a:t>
            </a:r>
            <a:r>
              <a:rPr lang="hu-HU" sz="2400" b="1" dirty="0" smtClean="0"/>
              <a:t> </a:t>
            </a:r>
            <a:r>
              <a:rPr lang="hu-HU" sz="2400" dirty="0" smtClean="0"/>
              <a:t>szecessziós), </a:t>
            </a:r>
            <a:r>
              <a:rPr lang="hu-HU" sz="2400" b="1" dirty="0" smtClean="0"/>
              <a:t>Tervező: Lechner Ödön</a:t>
            </a:r>
            <a:r>
              <a:rPr lang="hu-HU" sz="2400" dirty="0" smtClean="0"/>
              <a:t>, </a:t>
            </a:r>
            <a:r>
              <a:rPr lang="hu-HU" sz="2400" b="1" dirty="0" smtClean="0"/>
              <a:t>Építész:  Hauszmann Sándor</a:t>
            </a:r>
            <a:r>
              <a:rPr lang="hu-HU" sz="2400" dirty="0" smtClean="0"/>
              <a:t> </a:t>
            </a:r>
            <a:endParaRPr lang="hu-HU" sz="2400" b="1" dirty="0"/>
          </a:p>
        </p:txBody>
      </p:sp>
      <p:sp>
        <p:nvSpPr>
          <p:cNvPr id="3" name="Téglalap 2"/>
          <p:cNvSpPr/>
          <p:nvPr/>
        </p:nvSpPr>
        <p:spPr>
          <a:xfrm>
            <a:off x="287524" y="5657671"/>
            <a:ext cx="8568952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A Földtani Intézet épülete 1896 és 1899 között készült el. A tetőzet két, sötétebb és világosabb kék árnyalata a tengert és az eget szimbolizálja, a geológusok teljes kutatási területét. </a:t>
            </a:r>
          </a:p>
        </p:txBody>
      </p:sp>
      <p:pic>
        <p:nvPicPr>
          <p:cNvPr id="5" name="Picture 2" descr="https://budapestimages.com/wp-content/uploads/2024/10/20230815213424-5f21e32c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384507" y="1376202"/>
            <a:ext cx="6374985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https://www.szecessziosmagazin.com/imagemagazin9/lechnerodonfoldtaniintezet/geo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1332" y="4005064"/>
            <a:ext cx="8501336" cy="2656668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1" y="1484784"/>
            <a:ext cx="2987824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Földtani Intézet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Tető részletek </a:t>
            </a:r>
            <a:r>
              <a:rPr lang="hu-HU" sz="2400" dirty="0" smtClean="0"/>
              <a:t>Budapest</a:t>
            </a:r>
            <a:endParaRPr lang="hu-HU" sz="2400" dirty="0"/>
          </a:p>
        </p:txBody>
      </p:sp>
      <p:pic>
        <p:nvPicPr>
          <p:cNvPr id="5" name="Picture 4" descr="https://www.szecessziosmagazin.com/imagemagazin9/lechnerodonfoldtaniintezet/geof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07904" y="260648"/>
            <a:ext cx="3565445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83568" y="2492896"/>
            <a:ext cx="792088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KECSKEMÉTI</a:t>
            </a:r>
          </a:p>
          <a:p>
            <a:pPr algn="ctr"/>
            <a:r>
              <a:rPr lang="hu-HU" sz="4000" b="1" dirty="0" smtClean="0">
                <a:latin typeface="Arial Black" pitchFamily="34" charset="0"/>
              </a:rPr>
              <a:t> CIFRA-PALOTA </a:t>
            </a:r>
          </a:p>
          <a:p>
            <a:pPr algn="ctr"/>
            <a:r>
              <a:rPr lang="hu-HU" sz="2800" b="1" dirty="0" smtClean="0">
                <a:latin typeface="Arial Black" pitchFamily="34" charset="0"/>
              </a:rPr>
              <a:t>TEVEZŐ: </a:t>
            </a:r>
            <a:r>
              <a:rPr lang="hu-HU" sz="3200" b="1" dirty="0" smtClean="0">
                <a:latin typeface="Arial Black" pitchFamily="34" charset="0"/>
              </a:rPr>
              <a:t>MÁRKUS GÉZA </a:t>
            </a:r>
          </a:p>
          <a:p>
            <a:pPr algn="ctr"/>
            <a:r>
              <a:rPr lang="hu-HU" sz="2800" b="1" dirty="0" smtClean="0">
                <a:latin typeface="Arial Black" pitchFamily="34" charset="0"/>
              </a:rPr>
              <a:t>1903 </a:t>
            </a:r>
          </a:p>
          <a:p>
            <a:pPr algn="ctr"/>
            <a:endParaRPr lang="hu-HU" sz="3200" b="1" dirty="0" smtClean="0"/>
          </a:p>
          <a:p>
            <a:pPr algn="ctr"/>
            <a:endParaRPr lang="hu-H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A pécsi Zsolnay-gyár </a:t>
            </a:r>
            <a:r>
              <a:rPr lang="hu-HU" sz="2400" dirty="0" smtClean="0"/>
              <a:t>korabeli képeslapon (Fotó: </a:t>
            </a:r>
            <a:r>
              <a:rPr lang="hu-HU" sz="2400" dirty="0" err="1" smtClean="0"/>
              <a:t>zsolnaynegyed.hu</a:t>
            </a:r>
            <a:r>
              <a:rPr lang="hu-HU" i="1" dirty="0" smtClean="0"/>
              <a:t>)</a:t>
            </a:r>
            <a:endParaRPr lang="hu-HU" dirty="0"/>
          </a:p>
        </p:txBody>
      </p:sp>
      <p:pic>
        <p:nvPicPr>
          <p:cNvPr id="148482" name="Picture 2" descr=" 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56241" y="861367"/>
            <a:ext cx="8987759" cy="5996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Fotó a következőről: buildi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27784" y="173809"/>
            <a:ext cx="6516216" cy="626842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79512" y="3500438"/>
            <a:ext cx="24482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/>
              <a:t>A kecskeméti </a:t>
            </a:r>
          </a:p>
          <a:p>
            <a:pPr algn="ctr"/>
            <a:r>
              <a:rPr lang="hu-HU" sz="2400" b="1" dirty="0" smtClean="0"/>
              <a:t>Cifra Palota</a:t>
            </a:r>
            <a:r>
              <a:rPr lang="hu-HU" sz="2400" dirty="0" smtClean="0"/>
              <a:t> </a:t>
            </a:r>
          </a:p>
          <a:p>
            <a:pPr algn="ctr"/>
            <a:r>
              <a:rPr lang="hu-HU" sz="2400" dirty="0" smtClean="0"/>
              <a:t>Szecessziós</a:t>
            </a:r>
          </a:p>
          <a:p>
            <a:pPr algn="ctr"/>
            <a:r>
              <a:rPr lang="hu-HU" sz="2400" dirty="0" smtClean="0"/>
              <a:t>épülete eredetileg „Kecskemét város bérpalotájaként” épült 1903-ban</a:t>
            </a:r>
            <a:endParaRPr lang="hu-HU" sz="2400" dirty="0"/>
          </a:p>
        </p:txBody>
      </p:sp>
      <p:sp>
        <p:nvSpPr>
          <p:cNvPr id="7" name="Téglalap 6"/>
          <p:cNvSpPr/>
          <p:nvPr/>
        </p:nvSpPr>
        <p:spPr>
          <a:xfrm>
            <a:off x="0" y="1124744"/>
            <a:ext cx="25557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 Cifra Palota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</a:t>
            </a:r>
            <a:r>
              <a:rPr lang="hu-HU" sz="2400" dirty="0" err="1" smtClean="0"/>
              <a:t>Tevező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b="1" u="sng" dirty="0" smtClean="0"/>
              <a:t>Márkus Géza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1903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Szecessziós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Kecskemét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ownloads\Cifrapalota_Kecskemét_Zsolnay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2987824" y="0"/>
            <a:ext cx="5819940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2924944"/>
            <a:ext cx="27363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A homlokzati falsík színes majolika díszítése, melynél a népművészeti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motívumkincs dominál.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A mázas homlokzatdíszeket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és a tetőcserepeket 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Zsolnay porcelángyár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Készítette.</a:t>
            </a:r>
            <a:endParaRPr lang="hu-HU" sz="2400" dirty="0"/>
          </a:p>
        </p:txBody>
      </p:sp>
      <p:sp>
        <p:nvSpPr>
          <p:cNvPr id="5" name="Téglalap 4"/>
          <p:cNvSpPr/>
          <p:nvPr/>
        </p:nvSpPr>
        <p:spPr>
          <a:xfrm>
            <a:off x="0" y="404664"/>
            <a:ext cx="29158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 </a:t>
            </a:r>
            <a:r>
              <a:rPr lang="hu-HU" sz="2400" b="1" dirty="0" smtClean="0"/>
              <a:t>Cifra Palota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</a:t>
            </a:r>
            <a:r>
              <a:rPr lang="hu-HU" sz="2400" dirty="0" err="1" smtClean="0"/>
              <a:t>Tevező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b="1" u="sng" dirty="0" smtClean="0"/>
              <a:t>Márkus Géza</a:t>
            </a:r>
          </a:p>
          <a:p>
            <a:pPr algn="ctr">
              <a:lnSpc>
                <a:spcPts val="2400"/>
              </a:lnSpc>
            </a:pPr>
            <a:r>
              <a:rPr lang="hu-HU" sz="2400" u="sng" dirty="0" smtClean="0"/>
              <a:t>(részlet)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1903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Szecessziós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Kecskemét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4" descr="https://s3.eu-central-1.amazonaws.com/kozterkep/photos/ef2e1dfcf1f0135c08671b2bfedaaa10_1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683568" y="1052737"/>
            <a:ext cx="7488832" cy="5616623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332656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 Cifra Palota</a:t>
            </a:r>
            <a:r>
              <a:rPr lang="hu-HU" sz="2400" b="1" dirty="0" smtClean="0"/>
              <a:t>,</a:t>
            </a:r>
            <a:r>
              <a:rPr lang="hu-HU" sz="2400" dirty="0" smtClean="0"/>
              <a:t>  </a:t>
            </a:r>
            <a:r>
              <a:rPr lang="hu-HU" sz="2400" b="1" dirty="0" smtClean="0"/>
              <a:t>A pécsi Zsolnay gyárban készített majolika díszítés,</a:t>
            </a:r>
            <a:r>
              <a:rPr lang="hu-HU" sz="2400" dirty="0" smtClean="0"/>
              <a:t> </a:t>
            </a:r>
            <a:r>
              <a:rPr lang="hu-HU" sz="2400" b="1" dirty="0" smtClean="0"/>
              <a:t> </a:t>
            </a:r>
            <a:r>
              <a:rPr lang="hu-HU" sz="2400" dirty="0" smtClean="0"/>
              <a:t>1903,  Kecskemét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234950" y="1592796"/>
            <a:ext cx="867410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404664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u="sng" dirty="0" smtClean="0"/>
              <a:t> </a:t>
            </a:r>
            <a:r>
              <a:rPr lang="hu-HU" sz="2400" b="1" u="sng" dirty="0" smtClean="0"/>
              <a:t>Cifra Palota, </a:t>
            </a:r>
            <a:r>
              <a:rPr lang="hu-HU" sz="2400" b="1" dirty="0" smtClean="0"/>
              <a:t>Zsolnay díszítéssel,</a:t>
            </a:r>
            <a:r>
              <a:rPr lang="hu-HU" sz="2400" b="1" u="sng" dirty="0" smtClean="0"/>
              <a:t> </a:t>
            </a:r>
            <a:r>
              <a:rPr lang="hu-HU" sz="2400" dirty="0" smtClean="0"/>
              <a:t>(részlet),1903, szecessziós  Kecskemét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34950" y="1916832"/>
            <a:ext cx="86741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404664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 </a:t>
            </a:r>
            <a:r>
              <a:rPr lang="hu-HU" sz="2400" b="1" u="sng" dirty="0" smtClean="0"/>
              <a:t>Cifra Palota</a:t>
            </a:r>
            <a:r>
              <a:rPr lang="hu-HU" sz="2400" b="1" dirty="0" smtClean="0"/>
              <a:t>, Zsolnay díszítéssel</a:t>
            </a:r>
            <a:r>
              <a:rPr lang="hu-HU" sz="2400" b="1" u="sng" dirty="0" smtClean="0"/>
              <a:t>,</a:t>
            </a:r>
            <a:r>
              <a:rPr lang="hu-HU" sz="2400" dirty="0" smtClean="0"/>
              <a:t>(részlet),1903, szecessziós,  Kecskemét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3.eu-central-1.amazonaws.com/kozterkep/photos/ba4e66bf9d16546910448fab14b5a766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9052" y="908720"/>
            <a:ext cx="7845896" cy="5646901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404664"/>
            <a:ext cx="889248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u="sng" dirty="0" smtClean="0"/>
              <a:t> </a:t>
            </a:r>
            <a:r>
              <a:rPr lang="hu-HU" sz="2400" b="1" u="sng" dirty="0" smtClean="0"/>
              <a:t>Cifra Palota</a:t>
            </a:r>
            <a:r>
              <a:rPr lang="hu-HU" sz="2400" b="1" dirty="0" smtClean="0"/>
              <a:t>, Zsolnay díszítéssel</a:t>
            </a:r>
            <a:r>
              <a:rPr lang="hu-HU" sz="2400" b="1" u="sng" dirty="0" smtClean="0"/>
              <a:t> </a:t>
            </a:r>
            <a:r>
              <a:rPr lang="hu-HU" sz="2400" dirty="0" smtClean="0"/>
              <a:t>(részlet),1903, szecessziós  Kecskemét</a:t>
            </a:r>
            <a:endParaRPr lang="hu-HU" sz="2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27687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MAGYAR CÍMER</a:t>
            </a:r>
          </a:p>
          <a:p>
            <a:pPr algn="ctr"/>
            <a:r>
              <a:rPr lang="hu-HU" sz="4000" b="1" dirty="0" smtClean="0">
                <a:latin typeface="Arial Black" pitchFamily="34" charset="0"/>
              </a:rPr>
              <a:t> POSTAPALOTA PÉCS</a:t>
            </a:r>
            <a:endParaRPr lang="hu-HU" sz="40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 Postapalota</a:t>
            </a:r>
            <a:r>
              <a:rPr lang="hu-HU" sz="2400" dirty="0" smtClean="0"/>
              <a:t>, Pécs, (eklektika),</a:t>
            </a:r>
            <a:r>
              <a:rPr lang="hu-HU" sz="2400" b="1" dirty="0" smtClean="0"/>
              <a:t>Tervező:  </a:t>
            </a:r>
            <a:r>
              <a:rPr lang="hu-HU" sz="2400" dirty="0" smtClean="0"/>
              <a:t>Balázs Ernő , 1902–1904</a:t>
            </a:r>
            <a:endParaRPr lang="hu-HU" sz="2400" dirty="0"/>
          </a:p>
        </p:txBody>
      </p:sp>
      <p:pic>
        <p:nvPicPr>
          <p:cNvPr id="146434" name="Picture 2" descr="undefined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1617" y="982992"/>
            <a:ext cx="8737239" cy="5614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Magyar címer</a:t>
            </a:r>
            <a:r>
              <a:rPr lang="hu-HU" sz="2400" dirty="0" smtClean="0"/>
              <a:t> a pécsi Postapalota homlokzatán. A Zsolnay-gyárban készült alkotás,  </a:t>
            </a:r>
            <a:r>
              <a:rPr lang="hu-HU" sz="2400" b="1" u="sng" dirty="0" smtClean="0"/>
              <a:t>Apáti </a:t>
            </a:r>
            <a:r>
              <a:rPr lang="hu-HU" sz="2400" b="1" u="sng" dirty="0" err="1" smtClean="0"/>
              <a:t>Abt</a:t>
            </a:r>
            <a:r>
              <a:rPr lang="hu-HU" sz="2400" b="1" u="sng" dirty="0" smtClean="0"/>
              <a:t> Sándor </a:t>
            </a:r>
            <a:r>
              <a:rPr lang="hu-HU" sz="2400" dirty="0" smtClean="0"/>
              <a:t>(1870–1916) és </a:t>
            </a:r>
            <a:r>
              <a:rPr lang="hu-HU" sz="2400" b="1" u="sng" dirty="0" err="1" smtClean="0"/>
              <a:t>Mack</a:t>
            </a:r>
            <a:r>
              <a:rPr lang="hu-HU" sz="2400" b="1" u="sng" dirty="0" smtClean="0"/>
              <a:t> Lajos </a:t>
            </a:r>
            <a:r>
              <a:rPr lang="hu-HU" sz="2400" dirty="0" smtClean="0"/>
              <a:t>(1876–1963) </a:t>
            </a:r>
            <a:r>
              <a:rPr lang="hu-HU" sz="2400" b="1" dirty="0" smtClean="0"/>
              <a:t>munkája</a:t>
            </a:r>
            <a:endParaRPr lang="hu-HU" sz="2400" b="1" dirty="0"/>
          </a:p>
        </p:txBody>
      </p:sp>
      <p:pic>
        <p:nvPicPr>
          <p:cNvPr id="27650" name="Picture 2" descr="https://upload.wikimedia.org/wikipedia/commons/thumb/d/d5/P%C3%A9cs_Postapalota_C%C3%ADmer.jpg/1280px-P%C3%A9cs_Postapalota_C%C3%ADmer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1106615" y="1313384"/>
            <a:ext cx="6930769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449796" y="1052736"/>
            <a:ext cx="8244408" cy="556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Magyar címer</a:t>
            </a:r>
            <a:r>
              <a:rPr lang="hu-HU" sz="2400" dirty="0" smtClean="0"/>
              <a:t> a pécsi Postapalota homlokzatán. A Zsolnay-gyárban készült alkotás,  </a:t>
            </a:r>
            <a:r>
              <a:rPr lang="hu-HU" sz="2400" b="1" u="sng" dirty="0" smtClean="0"/>
              <a:t>Apáti </a:t>
            </a:r>
            <a:r>
              <a:rPr lang="hu-HU" sz="2400" b="1" u="sng" dirty="0" err="1" smtClean="0"/>
              <a:t>Abt</a:t>
            </a:r>
            <a:r>
              <a:rPr lang="hu-HU" sz="2400" b="1" u="sng" dirty="0" smtClean="0"/>
              <a:t> Sándor </a:t>
            </a:r>
            <a:r>
              <a:rPr lang="hu-HU" sz="2400" dirty="0" smtClean="0"/>
              <a:t>(1870–1916) és </a:t>
            </a:r>
            <a:r>
              <a:rPr lang="hu-HU" sz="2400" b="1" u="sng" dirty="0" err="1" smtClean="0"/>
              <a:t>Mack</a:t>
            </a:r>
            <a:r>
              <a:rPr lang="hu-HU" sz="2400" b="1" u="sng" dirty="0" smtClean="0"/>
              <a:t> Lajos </a:t>
            </a:r>
            <a:r>
              <a:rPr lang="hu-HU" sz="2400" dirty="0" smtClean="0"/>
              <a:t>(1876–1963) munkája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Zsolnay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1336268"/>
            <a:ext cx="8784976" cy="494155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62068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A pécsi Zsolnay-gyár</a:t>
            </a:r>
            <a:r>
              <a:rPr lang="hu-HU" sz="2400" b="1" dirty="0" smtClean="0"/>
              <a:t> </a:t>
            </a:r>
            <a:r>
              <a:rPr lang="hu-HU" sz="2400" dirty="0" smtClean="0"/>
              <a:t>(Fotó: </a:t>
            </a:r>
            <a:r>
              <a:rPr lang="hu-HU" sz="2400" dirty="0" err="1" smtClean="0"/>
              <a:t>zsolnaynegyed.hu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sp>
        <p:nvSpPr>
          <p:cNvPr id="6" name="Téglalap 5"/>
          <p:cNvSpPr/>
          <p:nvPr/>
        </p:nvSpPr>
        <p:spPr>
          <a:xfrm>
            <a:off x="791072" y="6211669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https://nippfroccs.hu/a-zsolnay-gyar-nagyon-rovid-tortenete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75656" y="2420888"/>
            <a:ext cx="619268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ZSOLNAY-KÚT, PÉCS 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1909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  PILCH ANDOR</a:t>
            </a:r>
          </a:p>
          <a:p>
            <a:pPr algn="ctr"/>
            <a:endParaRPr lang="hu-HU" sz="3200" b="1" dirty="0" smtClean="0">
              <a:latin typeface="Arial Black" pitchFamily="34" charset="0"/>
            </a:endParaRPr>
          </a:p>
          <a:p>
            <a:pPr algn="ctr"/>
            <a:endParaRPr lang="hu-HU" sz="3200" b="1" dirty="0" smtClean="0">
              <a:latin typeface="Arial Black" pitchFamily="34" charset="0"/>
            </a:endParaRPr>
          </a:p>
          <a:p>
            <a:endParaRPr lang="hu-H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332656"/>
            <a:ext cx="34741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 Zsolnay-kút</a:t>
            </a:r>
            <a:r>
              <a:rPr lang="hu-HU" sz="2400" b="1" dirty="0" smtClean="0"/>
              <a:t> </a:t>
            </a:r>
          </a:p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 smtClean="0"/>
              <a:t>Pilch</a:t>
            </a:r>
            <a:r>
              <a:rPr lang="hu-HU" sz="2400" b="1" u="sng" dirty="0" smtClean="0"/>
              <a:t> Andor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1909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(felállítás: 1930)</a:t>
            </a:r>
            <a:r>
              <a:rPr lang="hu-HU" sz="2400" b="1" dirty="0" smtClean="0"/>
              <a:t> </a:t>
            </a:r>
            <a:r>
              <a:rPr lang="hu-HU" sz="2400" dirty="0" smtClean="0"/>
              <a:t>Magassága: 4 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Pécs  Széchenyi tér </a:t>
            </a:r>
            <a:endParaRPr lang="hu-HU" dirty="0"/>
          </a:p>
        </p:txBody>
      </p:sp>
      <p:pic>
        <p:nvPicPr>
          <p:cNvPr id="3" name="Picture 2" descr="https://upload.wikimedia.org/wikipedia/commons/thumb/5/5d/Zsolnay_fountain_P%C3%A9cs.JPG/768px-Zsolnay_fountain_P%C3%A9c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79912" y="0"/>
            <a:ext cx="5046948" cy="6729265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179512" y="3072348"/>
            <a:ext cx="360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Arra a helyre állították fel a dísz-kutat, ahol a törökök </a:t>
            </a:r>
          </a:p>
          <a:p>
            <a:r>
              <a:rPr lang="hu-HU" sz="2400" dirty="0" smtClean="0"/>
              <a:t>idején az ún. „kádi csorgója” állt.  A kút kávájának peremén a következő felirat olvasható: „Zsolnay Vilmos emlékkútja legyen örök szemtanúja Pécs város virulásának lakói boldogságának.”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3/36/Hungary_pecs_-_zsolnay1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910998" y="0"/>
            <a:ext cx="5143500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476672"/>
            <a:ext cx="3923927" cy="2558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Pilch</a:t>
            </a:r>
            <a:r>
              <a:rPr lang="hu-HU" sz="2400" b="1" u="sng" dirty="0" smtClean="0"/>
              <a:t> Andor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A Zsolnay-kút </a:t>
            </a:r>
            <a:r>
              <a:rPr lang="hu-HU" sz="2400" dirty="0" smtClean="0"/>
              <a:t> </a:t>
            </a:r>
            <a:r>
              <a:rPr lang="hu-HU" sz="2400" b="1" dirty="0" smtClean="0"/>
              <a:t>vízköpő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és a gyár védjegye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1912, telepítve 1930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Zsolnay építészeti kerámia dombormű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Széchenyi tér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Belváros, Pécs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0" y="3933056"/>
            <a:ext cx="3851920" cy="19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 Ökörfejű vízköpők/</a:t>
            </a:r>
            <a:r>
              <a:rPr lang="hu-HU" sz="2400" dirty="0" err="1" smtClean="0"/>
              <a:t>vízköpők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Nagyszentmiklós Kincse „bikafej tál”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és hátul a Zsolnay Porcelánmanufaktúra logója/védjegye</a:t>
            </a:r>
            <a:r>
              <a:rPr lang="hu-HU" dirty="0" smtClean="0"/>
              <a:t> 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s://upload.wikimedia.org/wikipedia/commons/thumb/a/a2/Zsolnay_fountain_part1.JPG/960px-Zsolnay_fountain_part1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580582" y="0"/>
            <a:ext cx="5143500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" y="476672"/>
            <a:ext cx="35638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Pilch</a:t>
            </a:r>
            <a:r>
              <a:rPr lang="hu-HU" sz="2400" b="1" u="sng" dirty="0" smtClean="0"/>
              <a:t> Andor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A Zsolnay-kút </a:t>
            </a:r>
            <a:r>
              <a:rPr lang="hu-HU" sz="2400" dirty="0" smtClean="0"/>
              <a:t> </a:t>
            </a:r>
            <a:r>
              <a:rPr lang="hu-HU" sz="2400" b="1" dirty="0" smtClean="0"/>
              <a:t>vízköpő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és a gyár védjegye </a:t>
            </a:r>
            <a:r>
              <a:rPr lang="hu-HU" sz="2400" dirty="0" smtClean="0"/>
              <a:t>Kivitelező</a:t>
            </a:r>
            <a:r>
              <a:rPr lang="hu-HU" sz="2400" b="1" dirty="0" smtClean="0"/>
              <a:t>: </a:t>
            </a:r>
            <a:r>
              <a:rPr lang="hu-HU" sz="2400" dirty="0" smtClean="0"/>
              <a:t>Zsolnay porcelángyár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1912, telepítve 1930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Zsolnay építészeti kerámia dombormű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Széchenyi tér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Belváros, Pécs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-252536" y="47667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Pilch</a:t>
            </a:r>
            <a:r>
              <a:rPr lang="hu-HU" sz="2400" b="1" u="sng" dirty="0" smtClean="0"/>
              <a:t> Andor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A Zsolnay-kút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(részlet)</a:t>
            </a:r>
            <a:endParaRPr lang="hu-HU" b="1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dirty="0" smtClean="0"/>
              <a:t>1912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telepítve 1930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Zsolnay építészeti kerámia dombormű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Széchenyi tér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Belváros, Pécs</a:t>
            </a:r>
          </a:p>
        </p:txBody>
      </p:sp>
      <p:sp>
        <p:nvSpPr>
          <p:cNvPr id="4" name="Téglalap 3"/>
          <p:cNvSpPr/>
          <p:nvPr/>
        </p:nvSpPr>
        <p:spPr>
          <a:xfrm>
            <a:off x="395536" y="57332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hlinkClick r:id="rId2"/>
              </a:rPr>
              <a:t>https://www.kozterkep.hu/1435/zsolnay-kut#vetito=58283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153604" name="Picture 4" descr="https://s3.eu-central-1.amazonaws.com/kozterkep/photos/e3aef8f987fa29de22d4aaf723b336f4_1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4329998" y="0"/>
            <a:ext cx="455199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2636912"/>
            <a:ext cx="820891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ZSOLNAY ÓRA-KÚT 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1998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KEMÉNYFFY GÁBOR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  KERAMIKUS</a:t>
            </a:r>
            <a:endParaRPr lang="hu-HU" sz="32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s3.eu-central-1.amazonaws.com/kozterkep/photos/a3fba38e94907eb1cccd4eb98fed645b_1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4355976" y="137253"/>
            <a:ext cx="5040560" cy="6720747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323528" y="3140968"/>
            <a:ext cx="37444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hu-HU" sz="2400" dirty="0" smtClean="0"/>
              <a:t>Az </a:t>
            </a:r>
            <a:r>
              <a:rPr lang="hu-HU" sz="2400" b="1" dirty="0" smtClean="0"/>
              <a:t>óra-kút</a:t>
            </a:r>
            <a:r>
              <a:rPr lang="hu-HU" sz="2400" dirty="0" smtClean="0"/>
              <a:t> Pécs egyik egyedülálló látványossága a városháza előcsarnokában.</a:t>
            </a:r>
          </a:p>
          <a:p>
            <a:pPr>
              <a:lnSpc>
                <a:spcPts val="2400"/>
              </a:lnSpc>
            </a:pPr>
            <a:r>
              <a:rPr lang="hu-HU" sz="2400" dirty="0" smtClean="0"/>
              <a:t> Szecessziós stílusú, </a:t>
            </a:r>
          </a:p>
          <a:p>
            <a:pPr>
              <a:lnSpc>
                <a:spcPts val="2400"/>
              </a:lnSpc>
            </a:pPr>
            <a:r>
              <a:rPr lang="hu-HU" sz="2400" dirty="0" smtClean="0"/>
              <a:t>Zsolnay kerámiákból összeállított óra és csorgó, amelyet Zsolnay Vilmos </a:t>
            </a:r>
          </a:p>
          <a:p>
            <a:pPr>
              <a:lnSpc>
                <a:spcPts val="2400"/>
              </a:lnSpc>
            </a:pPr>
            <a:r>
              <a:rPr lang="hu-HU" sz="2400" dirty="0" smtClean="0"/>
              <a:t>születésének 170. évfordulójára állítottak fel 1998-ban.</a:t>
            </a:r>
            <a:endParaRPr lang="hu-HU" sz="2400" dirty="0"/>
          </a:p>
        </p:txBody>
      </p:sp>
      <p:sp>
        <p:nvSpPr>
          <p:cNvPr id="6" name="Téglalap 5"/>
          <p:cNvSpPr/>
          <p:nvPr/>
        </p:nvSpPr>
        <p:spPr>
          <a:xfrm>
            <a:off x="0" y="260648"/>
            <a:ext cx="4067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Zsolnay óra-kút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</a:t>
            </a:r>
            <a:r>
              <a:rPr lang="hu-HU" sz="2400" b="1" dirty="0" err="1" smtClean="0"/>
              <a:t>Keményffy</a:t>
            </a:r>
            <a:r>
              <a:rPr lang="hu-HU" sz="2400" b="1" dirty="0" smtClean="0"/>
              <a:t> Gábor,  </a:t>
            </a:r>
            <a:r>
              <a:rPr lang="hu-HU" sz="2400" dirty="0" smtClean="0"/>
              <a:t>keramikus, Zsolnay kerámiákból összeállított óra és csorgó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1998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Pécs,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Széchenyi István tér 1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a Városháza előcsarnokában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s3.eu-central-1.amazonaws.com/kozterkep/photos/4300a4380c48fec0772ccf856bbe2dce_1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762000" y="908720"/>
            <a:ext cx="7620000" cy="5715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054244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Zsolnay óra-kút: </a:t>
            </a:r>
            <a:r>
              <a:rPr lang="hu-HU" sz="2400" dirty="0" smtClean="0"/>
              <a:t> </a:t>
            </a:r>
            <a:r>
              <a:rPr lang="hu-HU" sz="2400" b="1" dirty="0" err="1" smtClean="0"/>
              <a:t>Keményffy</a:t>
            </a:r>
            <a:r>
              <a:rPr lang="hu-HU" sz="2400" b="1" dirty="0" smtClean="0"/>
              <a:t> Gábor, </a:t>
            </a:r>
            <a:r>
              <a:rPr lang="hu-HU" sz="2400" dirty="0" smtClean="0"/>
              <a:t>Zsolnay kerámiákból összeállított óra és csorgó, (részlet), 1998, Pécs, Széchenyi István tér 1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a Városháza előcsarnokában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4180" y="1340768"/>
            <a:ext cx="8755639" cy="497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188640"/>
            <a:ext cx="9054244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Zsolnay óra-kút: </a:t>
            </a:r>
            <a:r>
              <a:rPr lang="hu-HU" sz="2400" dirty="0" smtClean="0"/>
              <a:t> </a:t>
            </a:r>
            <a:r>
              <a:rPr lang="hu-HU" sz="2400" b="1" dirty="0" err="1" smtClean="0"/>
              <a:t>Keményffy</a:t>
            </a:r>
            <a:r>
              <a:rPr lang="hu-HU" sz="2400" b="1" dirty="0" smtClean="0"/>
              <a:t> Gábor, </a:t>
            </a:r>
            <a:r>
              <a:rPr lang="hu-HU" sz="2400" dirty="0" smtClean="0"/>
              <a:t>Zsolnay kerámiákból összeállított óra és csorgó, (részlet), 1998, Pécs, Széchenyi István tér 1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a Városháza előcsarnokában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383534" y="1144382"/>
            <a:ext cx="8376931" cy="456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0"/>
            <a:ext cx="9054244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Zsolnay óra-kút: </a:t>
            </a:r>
            <a:r>
              <a:rPr lang="hu-HU" sz="2400" dirty="0" smtClean="0"/>
              <a:t> </a:t>
            </a:r>
            <a:r>
              <a:rPr lang="hu-HU" sz="2400" b="1" dirty="0" err="1" smtClean="0"/>
              <a:t>Keményffy</a:t>
            </a:r>
            <a:r>
              <a:rPr lang="hu-HU" sz="2400" b="1" dirty="0" smtClean="0"/>
              <a:t> Gábor, </a:t>
            </a:r>
            <a:r>
              <a:rPr lang="hu-HU" sz="2400" dirty="0" smtClean="0"/>
              <a:t>Zsolnay kerámiákból összeállított óra és csorgó, (részlet), 1998, Pécs, Széchenyi István tér 1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a Városháza előcsarnokában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9/9e/Zsolnay_Vilmos_%E2%80%93_Zelesny_K%C3%A1roly%2C_1900_%28FLT_5890%29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683568" y="2702057"/>
            <a:ext cx="3036014" cy="4155943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251520" y="476672"/>
            <a:ext cx="432048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Zsolnay Vilmos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(1828 – 1900)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mentette meg az üzemet, amikor 1865-ben átvette a vezetést Ignác bátyjától.</a:t>
            </a:r>
          </a:p>
          <a:p>
            <a:pPr algn="ctr"/>
            <a:endParaRPr lang="hu-HU" sz="2400" b="1" dirty="0"/>
          </a:p>
        </p:txBody>
      </p:sp>
      <p:pic>
        <p:nvPicPr>
          <p:cNvPr id="7" name="Picture 2" descr="https://upload.wikimedia.org/wikipedia/commons/thumb/c/c8/Zsolnay_fountain_coa2.JPG/797px-Zsolnay_fountain_coa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36096" y="2657421"/>
            <a:ext cx="3269395" cy="4200579"/>
          </a:xfrm>
          <a:prstGeom prst="rect">
            <a:avLst/>
          </a:prstGeom>
          <a:noFill/>
        </p:spPr>
      </p:pic>
      <p:sp>
        <p:nvSpPr>
          <p:cNvPr id="8" name="Téglalap 7"/>
          <p:cNvSpPr/>
          <p:nvPr/>
        </p:nvSpPr>
        <p:spPr>
          <a:xfrm>
            <a:off x="4572000" y="548680"/>
            <a:ext cx="4572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 gyár védjegye </a:t>
            </a:r>
            <a:r>
              <a:rPr lang="hu-HU" sz="2400" b="1" dirty="0" smtClean="0"/>
              <a:t>a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b="1" dirty="0" smtClean="0"/>
              <a:t>Zsolnay-kút oldalán</a:t>
            </a:r>
          </a:p>
          <a:p>
            <a:pPr algn="ctr">
              <a:lnSpc>
                <a:spcPts val="2400"/>
              </a:lnSpc>
            </a:pPr>
            <a:r>
              <a:rPr lang="hu-HU" sz="2400" u="sng" dirty="0" smtClean="0"/>
              <a:t>Tervező</a:t>
            </a:r>
            <a:r>
              <a:rPr lang="hu-HU" sz="2400" dirty="0" smtClean="0"/>
              <a:t>:  </a:t>
            </a:r>
            <a:r>
              <a:rPr lang="hu-HU" sz="2400" b="1" u="sng" dirty="0" smtClean="0"/>
              <a:t>Zsolnay Júlia</a:t>
            </a:r>
            <a:r>
              <a:rPr lang="hu-HU" sz="2400" b="1" dirty="0" smtClean="0"/>
              <a:t>,</a:t>
            </a:r>
          </a:p>
          <a:p>
            <a:pPr algn="ctr">
              <a:lnSpc>
                <a:spcPts val="2400"/>
              </a:lnSpc>
            </a:pPr>
            <a:r>
              <a:rPr lang="hu-HU" sz="2400" b="1" dirty="0"/>
              <a:t> </a:t>
            </a:r>
            <a:r>
              <a:rPr lang="hu-HU" sz="2400" dirty="0" smtClean="0"/>
              <a:t> </a:t>
            </a:r>
            <a:r>
              <a:rPr lang="hu-HU" sz="2400" dirty="0"/>
              <a:t>(</a:t>
            </a:r>
            <a:r>
              <a:rPr lang="hu-HU" sz="2400" dirty="0" smtClean="0"/>
              <a:t>1856 –</a:t>
            </a:r>
            <a:r>
              <a:rPr lang="hu-HU" sz="2400" dirty="0"/>
              <a:t>1950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Zsolnay negyed, Pécs</a:t>
            </a:r>
          </a:p>
          <a:p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43664" y="1052736"/>
            <a:ext cx="8656671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0"/>
            <a:ext cx="9054244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Zsolnay óra-kút: </a:t>
            </a:r>
            <a:r>
              <a:rPr lang="hu-HU" sz="2400" dirty="0" smtClean="0"/>
              <a:t> </a:t>
            </a:r>
            <a:r>
              <a:rPr lang="hu-HU" sz="2400" b="1" dirty="0" err="1" smtClean="0"/>
              <a:t>Keményffy</a:t>
            </a:r>
            <a:r>
              <a:rPr lang="hu-HU" sz="2400" b="1" dirty="0" smtClean="0"/>
              <a:t> Gábor, </a:t>
            </a:r>
            <a:r>
              <a:rPr lang="hu-HU" sz="2400" dirty="0" smtClean="0"/>
              <a:t>Zsolnay kerámiákból összeállított óra és csorgó, (részlet), 1998, Pécs, Széchenyi István tér 1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a Városháza előcsarnokában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780928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Arial Black" pitchFamily="34" charset="0"/>
              </a:rPr>
              <a:t>EOZIN, SZECESSZIÓ</a:t>
            </a:r>
            <a:endParaRPr lang="hu-HU" sz="32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s://kultura.hu/uploads/media/default/0002/100/thumb_199199_default_big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343454" y="764704"/>
            <a:ext cx="8457092" cy="586922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79512" y="188640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u="sng" dirty="0" smtClean="0"/>
              <a:t>Vízmerítő nő, </a:t>
            </a:r>
            <a:r>
              <a:rPr lang="hu-HU" sz="2400" dirty="0" smtClean="0"/>
              <a:t>Zsolnay dísztál, 1910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Három grácia: </a:t>
            </a:r>
            <a:r>
              <a:rPr lang="hu-HU" sz="2400" dirty="0" smtClean="0"/>
              <a:t>Zsolnay </a:t>
            </a:r>
            <a:r>
              <a:rPr lang="hu-HU" sz="2400" dirty="0" err="1" smtClean="0"/>
              <a:t>opak</a:t>
            </a:r>
            <a:r>
              <a:rPr lang="hu-HU" sz="2400" dirty="0" smtClean="0"/>
              <a:t> eozinmázas porcelán, 20 x 28 cm, 3 pajzsos   öttemplomos márkajelzés</a:t>
            </a:r>
            <a:endParaRPr lang="hu-HU" sz="2400" dirty="0"/>
          </a:p>
        </p:txBody>
      </p:sp>
      <p:pic>
        <p:nvPicPr>
          <p:cNvPr id="70660" name="Picture 4" descr="Zsolnay három gráci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400389"/>
            <a:ext cx="2627784" cy="3457611"/>
          </a:xfrm>
          <a:prstGeom prst="rect">
            <a:avLst/>
          </a:prstGeom>
          <a:noFill/>
        </p:spPr>
      </p:pic>
      <p:pic>
        <p:nvPicPr>
          <p:cNvPr id="10242" name="Picture 2" descr="Zsolnay három gráci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46189" y="951135"/>
            <a:ext cx="5972563" cy="5906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wnloads\6z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1356" y="881336"/>
            <a:ext cx="6341288" cy="5976664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260648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Három Grácia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Eosin</a:t>
            </a:r>
            <a:r>
              <a:rPr lang="hu-HU" sz="2400" b="1" dirty="0" smtClean="0"/>
              <a:t>  mázas Zsolnay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eozinos | Galéria Savaria Archív Katalógu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60032" y="260648"/>
            <a:ext cx="3600400" cy="3012887"/>
          </a:xfrm>
          <a:prstGeom prst="rect">
            <a:avLst/>
          </a:prstGeom>
          <a:noFill/>
        </p:spPr>
      </p:pic>
      <p:pic>
        <p:nvPicPr>
          <p:cNvPr id="135172" name="Picture 4" descr="https://images2-hu-secure.gs-static.com/products/4096x4096/2023/12/09/36b1885db80a9dd2af44dbf585b96133-zsolnay-eozin-rakos-ta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001349"/>
            <a:ext cx="4392488" cy="5856651"/>
          </a:xfrm>
          <a:prstGeom prst="rect">
            <a:avLst/>
          </a:prstGeom>
          <a:noFill/>
        </p:spPr>
      </p:pic>
      <p:pic>
        <p:nvPicPr>
          <p:cNvPr id="71682" name="Picture 2" descr="Zsolnay eozin mázas rákos tá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040" y="3301430"/>
            <a:ext cx="3528392" cy="3556570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0" y="188640"/>
            <a:ext cx="385192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Zsolnay eozin rákos dísztál</a:t>
            </a:r>
            <a:r>
              <a:rPr lang="hu-HU" sz="2400" u="sng" dirty="0" smtClean="0"/>
              <a:t>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1990-1999 14,5 x 4 cm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620688"/>
            <a:ext cx="4067944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Eozin mázas váza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Tervező: </a:t>
            </a:r>
            <a:r>
              <a:rPr lang="hu-HU" sz="2400" b="1" u="sng" dirty="0" smtClean="0"/>
              <a:t>Apáti </a:t>
            </a:r>
            <a:r>
              <a:rPr lang="hu-HU" sz="2400" b="1" u="sng" dirty="0" err="1" smtClean="0"/>
              <a:t>Abt</a:t>
            </a:r>
            <a:r>
              <a:rPr lang="hu-HU" sz="2400" b="1" u="sng" dirty="0" smtClean="0"/>
              <a:t> Sándor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1900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Zsolnay Múzeum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Pécs</a:t>
            </a:r>
            <a:endParaRPr lang="hu-HU" sz="2400" dirty="0"/>
          </a:p>
        </p:txBody>
      </p:sp>
      <p:pic>
        <p:nvPicPr>
          <p:cNvPr id="22530" name="Picture 2" descr="https://upload.wikimedia.org/wikipedia/commons/thumb/4/46/Zsolnay_v%C3%A1za_Ap%C3%A1ti_Abt.JPG/960px-Zsolnay_v%C3%A1za_Ap%C3%A1ti_Abt.JPG"/>
          <p:cNvPicPr>
            <a:picLocks noChangeAspect="1" noChangeArrowheads="1"/>
          </p:cNvPicPr>
          <p:nvPr/>
        </p:nvPicPr>
        <p:blipFill>
          <a:blip r:embed="rId2" cstate="email">
            <a:lum/>
          </a:blip>
          <a:srcRect/>
          <a:stretch>
            <a:fillRect/>
          </a:stretch>
        </p:blipFill>
        <p:spPr bwMode="auto">
          <a:xfrm>
            <a:off x="4067944" y="1"/>
            <a:ext cx="5076056" cy="6768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7" y="1628800"/>
            <a:ext cx="847478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62068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Eozin mázas váza, </a:t>
            </a:r>
            <a:r>
              <a:rPr lang="hu-HU" sz="2400" dirty="0" smtClean="0"/>
              <a:t>(részlet),Tervező: </a:t>
            </a:r>
            <a:r>
              <a:rPr lang="hu-HU" sz="2400" b="1" u="sng" dirty="0" smtClean="0"/>
              <a:t>Apáti </a:t>
            </a:r>
            <a:r>
              <a:rPr lang="hu-HU" sz="2400" b="1" u="sng" dirty="0" err="1" smtClean="0"/>
              <a:t>Abt</a:t>
            </a:r>
            <a:r>
              <a:rPr lang="hu-HU" sz="2400" b="1" u="sng" dirty="0" smtClean="0"/>
              <a:t> Sándor, </a:t>
            </a:r>
            <a:r>
              <a:rPr lang="hu-HU" sz="2400" dirty="0" smtClean="0"/>
              <a:t>1900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Zsolnay Múzeum,Pécs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s://piacter.axioart.com/images/item_image/800/12614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07904" y="0"/>
            <a:ext cx="4019343" cy="6885384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412776"/>
            <a:ext cx="3707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Zsolnay porcelán váza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Eozin mázas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szecessziós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24 X 12.5 cm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692696"/>
            <a:ext cx="3816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Zsolnay váza szerelmespár </a:t>
            </a:r>
            <a:r>
              <a:rPr lang="hu-HU" sz="2400" b="1" u="sng" dirty="0" err="1" smtClean="0"/>
              <a:t>dekorral</a:t>
            </a:r>
            <a:r>
              <a:rPr lang="hu-HU" sz="2400" b="1" u="sng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dirty="0" err="1" smtClean="0"/>
              <a:t>Mack</a:t>
            </a:r>
            <a:r>
              <a:rPr lang="hu-HU" sz="2400" b="1" dirty="0" smtClean="0"/>
              <a:t> Lajos terve alapján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1908</a:t>
            </a:r>
            <a:endParaRPr lang="hu-HU" sz="2400" b="1" u="sng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többszínű </a:t>
            </a:r>
            <a:r>
              <a:rPr lang="hu-HU" sz="2400" dirty="0" err="1" smtClean="0"/>
              <a:t>opak</a:t>
            </a:r>
            <a:r>
              <a:rPr lang="hu-HU" sz="2400" dirty="0" smtClean="0"/>
              <a:t> eozinmázas fehércserép, plasztikus díszítménnyel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39 cm</a:t>
            </a:r>
            <a:br>
              <a:rPr lang="hu-HU" sz="2400" dirty="0" smtClean="0"/>
            </a:br>
            <a:endParaRPr lang="hu-HU" sz="2400" dirty="0"/>
          </a:p>
        </p:txBody>
      </p:sp>
      <p:pic>
        <p:nvPicPr>
          <p:cNvPr id="8194" name="Picture 2" descr="Zsolnay Váza (1900 körül)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4510684" y="0"/>
            <a:ext cx="42862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s://trespasser-on-earth.org/wp-content/uploads/2023/01/97_zsolnay-5-5.jpg?w=70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51620" y="1004263"/>
            <a:ext cx="6840760" cy="5853737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Zsolnay Vilmos családjával a manufaktúra parkjában, 1898-ban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692696"/>
            <a:ext cx="38164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Zsolnay váza szerelmespár </a:t>
            </a:r>
            <a:r>
              <a:rPr lang="hu-HU" sz="2400" b="1" u="sng" dirty="0" err="1" smtClean="0"/>
              <a:t>dekorral</a:t>
            </a:r>
            <a:r>
              <a:rPr lang="hu-HU" sz="2400" b="1" u="sng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u="sng" dirty="0" smtClean="0"/>
              <a:t>(részlet)</a:t>
            </a:r>
          </a:p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dirty="0" err="1" smtClean="0"/>
              <a:t>Mack</a:t>
            </a:r>
            <a:r>
              <a:rPr lang="hu-HU" sz="2400" b="1" dirty="0" smtClean="0"/>
              <a:t> Lajos terve alapján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1908</a:t>
            </a:r>
            <a:endParaRPr lang="hu-HU" sz="2400" b="1" u="sng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többszínű </a:t>
            </a:r>
            <a:r>
              <a:rPr lang="hu-HU" sz="2400" dirty="0" err="1" smtClean="0"/>
              <a:t>opak</a:t>
            </a:r>
            <a:r>
              <a:rPr lang="hu-HU" sz="2400" dirty="0" smtClean="0"/>
              <a:t> eozinmázas fehércserép, plasztikus díszítménnyel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39 cm</a:t>
            </a:r>
            <a:br>
              <a:rPr lang="hu-HU" sz="2400" dirty="0" smtClean="0"/>
            </a:br>
            <a:endParaRPr lang="hu-HU" sz="2400" dirty="0"/>
          </a:p>
        </p:txBody>
      </p:sp>
      <p:pic>
        <p:nvPicPr>
          <p:cNvPr id="8194" name="Picture 2" descr="Zsolnay Váza (1900 körül)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3890336" y="0"/>
            <a:ext cx="5253664" cy="6254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79512" y="260648"/>
            <a:ext cx="4392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sz="2400" b="1" u="sng" dirty="0" smtClean="0"/>
              <a:t>Váza paradicsommadárral és naspolyaággal,</a:t>
            </a:r>
            <a:r>
              <a:rPr lang="hu-HU" sz="2400" u="sng" dirty="0" smtClean="0"/>
              <a:t> </a:t>
            </a:r>
            <a:r>
              <a:rPr lang="hu-HU" sz="2400" dirty="0" smtClean="0"/>
              <a:t>Zsolnay  porcelán fajansz, az ún. „</a:t>
            </a:r>
            <a:r>
              <a:rPr lang="hu-HU" sz="2400" dirty="0" err="1" smtClean="0"/>
              <a:t>salamander</a:t>
            </a:r>
            <a:r>
              <a:rPr lang="hu-HU" sz="2400" dirty="0" smtClean="0"/>
              <a:t> </a:t>
            </a:r>
            <a:r>
              <a:rPr lang="hu-HU" sz="2400" dirty="0" err="1" smtClean="0"/>
              <a:t>niello</a:t>
            </a:r>
            <a:r>
              <a:rPr lang="hu-HU" sz="2400" dirty="0" smtClean="0"/>
              <a:t>”, eozinos alapot magas tüzű mázas, mélyített kontúros, kézi festésű </a:t>
            </a:r>
            <a:r>
              <a:rPr lang="hu-HU" sz="2400" dirty="0" err="1" smtClean="0"/>
              <a:t>dekor</a:t>
            </a:r>
            <a:r>
              <a:rPr lang="hu-HU" sz="2400" dirty="0" smtClean="0"/>
              <a:t> díszíti. 38 cm</a:t>
            </a:r>
          </a:p>
        </p:txBody>
      </p:sp>
      <p:pic>
        <p:nvPicPr>
          <p:cNvPr id="87043" name="Picture 3" descr="C:\Users\User\Downloads\vjg_painting_179_11636_original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4572000" y="0"/>
            <a:ext cx="4092029" cy="6858000"/>
          </a:xfrm>
          <a:prstGeom prst="rect">
            <a:avLst/>
          </a:prstGeom>
          <a:noFill/>
        </p:spPr>
      </p:pic>
      <p:pic>
        <p:nvPicPr>
          <p:cNvPr id="6" name="Picture 3" descr="C:\Users\User\Downloads\vjg_painting_179_11636_original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251520" y="2780928"/>
            <a:ext cx="4572000" cy="3707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3" descr="https://www.revart.hu/termek_kep/77882327/2980_307_zsolnai_eozin_v_za_arat__szecesszi_s_1_jpg_2019111323371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60032" y="1412776"/>
            <a:ext cx="4083918" cy="5445224"/>
          </a:xfrm>
          <a:prstGeom prst="rect">
            <a:avLst/>
          </a:prstGeom>
          <a:noFill/>
        </p:spPr>
      </p:pic>
      <p:pic>
        <p:nvPicPr>
          <p:cNvPr id="2050" name="Picture 2" descr="https://images1-hu-secure.gs-static.com/products/4096x4096/2024/06/03/2964588ddabec1954064369e8ed96e3d-antik-zsolnay-szecesszios-eozin-mazas-arato-vaza.jpg"/>
          <p:cNvPicPr>
            <a:picLocks noChangeAspect="1" noChangeArrowheads="1"/>
          </p:cNvPicPr>
          <p:nvPr/>
        </p:nvPicPr>
        <p:blipFill>
          <a:blip r:embed="rId3" cstate="email">
            <a:lum contrast="30000"/>
          </a:blip>
          <a:srcRect/>
          <a:stretch>
            <a:fillRect/>
          </a:stretch>
        </p:blipFill>
        <p:spPr bwMode="auto">
          <a:xfrm>
            <a:off x="0" y="1338064"/>
            <a:ext cx="4139952" cy="5519936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476672"/>
            <a:ext cx="4355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Antik Zsolnay szecessziós eozin mázas arató váza, 16 cm</a:t>
            </a:r>
            <a:endParaRPr lang="hu-HU" sz="2400" b="1" dirty="0"/>
          </a:p>
        </p:txBody>
      </p:sp>
      <p:sp>
        <p:nvSpPr>
          <p:cNvPr id="6" name="Téglalap 5"/>
          <p:cNvSpPr/>
          <p:nvPr/>
        </p:nvSpPr>
        <p:spPr>
          <a:xfrm>
            <a:off x="5004048" y="476672"/>
            <a:ext cx="3816424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Zsolnay szecessziós eozin mázas arató váza, 16 cm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</a:pPr>
            <a:r>
              <a:rPr lang="hu-HU" sz="2400" b="1" dirty="0" smtClean="0"/>
              <a:t>Zsolnay kancsó, forrásból ivó nőalakot formázó fogóval, kb.1910 </a:t>
            </a:r>
            <a:r>
              <a:rPr lang="hu-HU" sz="2400" dirty="0" smtClean="0"/>
              <a:t> Keménycserép, ráillesztett figurával és reliefmintázattal. A vázatestet márványosan összefolyó, </a:t>
            </a:r>
            <a:r>
              <a:rPr lang="hu-HU" sz="2400" dirty="0" err="1" smtClean="0"/>
              <a:t>opak</a:t>
            </a:r>
            <a:r>
              <a:rPr lang="hu-HU" sz="2400" dirty="0" smtClean="0"/>
              <a:t> eozinmázak fedik, a savmaratás tompa, selymes fényt kölcsönöz a tárgynak, 42,5 x  25 cm</a:t>
            </a:r>
            <a:endParaRPr lang="hu-HU" sz="2400" b="1" i="1" dirty="0"/>
          </a:p>
        </p:txBody>
      </p:sp>
      <p:pic>
        <p:nvPicPr>
          <p:cNvPr id="88066" name="Picture 2" descr="C:\Users\User\Downloads\1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980497" y="1556792"/>
            <a:ext cx="7183006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19672" y="2924944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Arial Black" pitchFamily="34" charset="0"/>
              </a:rPr>
              <a:t>ÉTKÉSZLETEK</a:t>
            </a:r>
            <a:endParaRPr lang="hu-HU" sz="32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115_0794_teritett_asztal_clarity_ez.jpe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152815" y="1340768"/>
            <a:ext cx="8838370" cy="4896544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211669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https://www.octogon.hu/design/ha-nekem-egy-rozsaszin-zsolnaym-lehetne/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0" y="0"/>
            <a:ext cx="9144000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A Zsolnay-gyár hírnevét megalapozó, az 1850-es évektől 1900-ig kezdetben kézzel, később gyári körülmények között gyártott</a:t>
            </a:r>
            <a:r>
              <a:rPr lang="hu-HU" sz="2400" b="1" u="sng" dirty="0" smtClean="0"/>
              <a:t> rózsaszín mázas használati tárgyak </a:t>
            </a:r>
            <a:r>
              <a:rPr lang="hu-HU" sz="2400" dirty="0" smtClean="0"/>
              <a:t>jelentették ennek alapját, egyben az európai formatervezés történetének egyik első állomását.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51520" y="548680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 </a:t>
            </a:r>
            <a:r>
              <a:rPr lang="hu-HU" sz="2400" b="1" dirty="0" smtClean="0"/>
              <a:t>Rózsaszín Zsolnay</a:t>
            </a:r>
            <a:r>
              <a:rPr lang="hu-HU" sz="2400" dirty="0" smtClean="0"/>
              <a:t> Winkler Barnabás Ybl Miklós-díjas építész több mint ezer darabot meghaladó gyűjteménye, amely a Zsolnay Kulturális Negyed egyik állandó kiállítása Pécsen.  A Zsolnay manufaktúra első időszakában készült használati tárgyak gyűjtéséről, a manufaktúra induló éveinek történetéről valamint a tárgyakról szóló kiállítás</a:t>
            </a:r>
            <a:r>
              <a:rPr lang="hu-HU" dirty="0" smtClean="0"/>
              <a:t>. </a:t>
            </a:r>
          </a:p>
          <a:p>
            <a:r>
              <a:rPr lang="hu-HU" sz="2400" dirty="0" smtClean="0"/>
              <a:t>A Rózsaszín Zsolnay Kiállítás hétköznapi használati tárgyakat (kávés- és teáskannákat, szappantartókat, bögréket, kuglófsütőket, süteményes- és tortatálakat, zsírosbödönöket és boroskancsókat) mutat be, amelyek Zsolnay Vilmos kísérletezése során születtek. A használati tárgyak többsége a korban megszokotthoz képest különleges és egyedi színt kapott. A mindennapi használatra szánt tárgyak rózsaszínben kerültek a kereskedések polcaira. A kezdetben sima formák a manufaktúra fejlődésével fokozatosan díszesebbé váltak, amellett, hogy a különös szín megmaradt.</a:t>
            </a:r>
            <a:endParaRPr lang="hu-HU" sz="2400" dirty="0"/>
          </a:p>
        </p:txBody>
      </p:sp>
      <p:sp>
        <p:nvSpPr>
          <p:cNvPr id="5" name="Téglalap 4"/>
          <p:cNvSpPr/>
          <p:nvPr/>
        </p:nvSpPr>
        <p:spPr>
          <a:xfrm>
            <a:off x="251520" y="6211669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https://hu.wikipedia.org/wiki/R%C3%B3zsasz%C3%ADn_Zsolnay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Pompadour II.  Zsolnay étkészlet </a:t>
            </a:r>
            <a:r>
              <a:rPr lang="hu-HU" sz="2400" dirty="0" smtClean="0"/>
              <a:t>barokk forma, fehér alapon kobalt színnel, arany díszítéssel kézi </a:t>
            </a:r>
            <a:r>
              <a:rPr lang="hu-HU" sz="2400" dirty="0" err="1" smtClean="0"/>
              <a:t>stafír</a:t>
            </a:r>
            <a:r>
              <a:rPr lang="hu-HU" sz="2400" dirty="0" smtClean="0"/>
              <a:t> aranyozással</a:t>
            </a:r>
            <a:endParaRPr lang="hu-HU" sz="2400" dirty="0"/>
          </a:p>
        </p:txBody>
      </p:sp>
      <p:pic>
        <p:nvPicPr>
          <p:cNvPr id="32770" name="Picture 2" descr="Zsolnay Pompadour II. 6 személyes 24 db-os étkészlet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47775" y="908720"/>
            <a:ext cx="664845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3-hu-secure.gs-static.com/products/4096x4096/2025/02/16/13e64378aecc19db2383f51dcc0c7041-zsolnay-pompadour-ii-6-szemelyes-24-db-os-etkeszle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51920" y="-7434"/>
            <a:ext cx="5112568" cy="6816756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0" y="1484784"/>
            <a:ext cx="3851920" cy="1943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Pompadour II.  </a:t>
            </a:r>
          </a:p>
          <a:p>
            <a:pPr algn="ctr">
              <a:lnSpc>
                <a:spcPts val="2400"/>
              </a:lnSpc>
            </a:pPr>
            <a:r>
              <a:rPr lang="hu-HU" sz="2400" b="1" u="sng" dirty="0" smtClean="0"/>
              <a:t>Zsolnay étkészlet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barokk forma, fehér alapon kobalt színnel, arany díszítéssel kézi </a:t>
            </a:r>
            <a:r>
              <a:rPr lang="hu-HU" sz="2400" dirty="0" err="1" smtClean="0"/>
              <a:t>stafír</a:t>
            </a:r>
            <a:r>
              <a:rPr lang="hu-HU" sz="2400" dirty="0" smtClean="0"/>
              <a:t> aranyozással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User\Downloads\ff7ee6e6c4aa67a15a6172bacdabffce-zsolnay-pillango-mintas-6-szemelyes-etkeszlet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1204618" y="908720"/>
            <a:ext cx="6734764" cy="565943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Pillangó mintás Zsolnay étkészlet</a:t>
            </a:r>
            <a:endParaRPr lang="hu-HU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51520" y="2276872"/>
            <a:ext cx="28803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A Zsolnay gyár volt irodaházán található mázas kerámia, a Pécs városát jelképező </a:t>
            </a:r>
            <a:r>
              <a:rPr lang="hu-HU" sz="2400" dirty="0" smtClean="0"/>
              <a:t>öt torony </a:t>
            </a:r>
            <a:r>
              <a:rPr lang="hu-HU" sz="2400" dirty="0"/>
              <a:t>minden Zsolnay kerámia alján megtalálható </a:t>
            </a:r>
            <a:r>
              <a:rPr lang="hu-HU" sz="2400" dirty="0" smtClean="0"/>
              <a:t>jelzés</a:t>
            </a:r>
            <a:endParaRPr lang="hu-HU" sz="2400" dirty="0"/>
          </a:p>
        </p:txBody>
      </p:sp>
      <p:pic>
        <p:nvPicPr>
          <p:cNvPr id="17412" name="Picture 4" descr="https://s3.eu-central-1.amazonaws.com/kozterkep/photos/a20804f11014bfa9e4112b8c2635e8e3_1.jpg"/>
          <p:cNvPicPr>
            <a:picLocks noChangeAspect="1" noChangeArrowheads="1"/>
          </p:cNvPicPr>
          <p:nvPr/>
        </p:nvPicPr>
        <p:blipFill>
          <a:blip r:embed="rId2" cstate="email">
            <a:lum contrast="40000"/>
          </a:blip>
          <a:srcRect/>
          <a:stretch>
            <a:fillRect/>
          </a:stretch>
        </p:blipFill>
        <p:spPr bwMode="auto">
          <a:xfrm>
            <a:off x="3203847" y="1556792"/>
            <a:ext cx="5656505" cy="4968552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Zsolnay logó</a:t>
            </a:r>
            <a:r>
              <a:rPr lang="hu-HU" sz="2400" b="1" dirty="0" smtClean="0"/>
              <a:t>:  </a:t>
            </a:r>
            <a:r>
              <a:rPr lang="hu-HU" sz="2400" dirty="0" smtClean="0"/>
              <a:t>Az avatási időpontot nem ismerjük.  Baranya vármegye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Pécs, Zsolnay  Vilmos utca 37. A "Rózsaszín Zsolnay" kiállítóhely udvari kapuja fölött.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User\Downloads\ff7ee6e6c4aa67a15a6172bacdabffce-zsolnay-pillango-mintas-6-szemelyes-etkeszlet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816955" y="836712"/>
            <a:ext cx="7510089" cy="5699517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3326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Zsolnay</a:t>
            </a:r>
            <a:r>
              <a:rPr lang="hu-HU" sz="2400" dirty="0" smtClean="0"/>
              <a:t> (részlet)</a:t>
            </a:r>
          </a:p>
          <a:p>
            <a:pPr algn="ctr"/>
            <a:r>
              <a:rPr lang="hu-HU" sz="2400" b="1" u="sng" dirty="0" smtClean="0"/>
              <a:t>9 </a:t>
            </a:r>
            <a:endParaRPr lang="hu-HU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s://www.vendesz.hu/wp-content/uploads/2023/05/zsolnaypillangomintasteaskeszlet23331003205g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314365" y="836712"/>
            <a:ext cx="8515270" cy="5787077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Pillangó mintás Zsolnay teáskészlet</a:t>
            </a:r>
            <a:endParaRPr lang="hu-HU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www.vendesz.hu/wp-content/uploads/2023/05/zsolnaypillangomintasteaskeszlet23331003205b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0951" y="764704"/>
            <a:ext cx="7722098" cy="583264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Pillangó mintás Zsolnay teáskészlet</a:t>
            </a:r>
            <a:endParaRPr lang="hu-HU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987824" y="224644"/>
            <a:ext cx="5862970" cy="6408712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2780928"/>
            <a:ext cx="2987824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Pillangós Zsolnay </a:t>
            </a:r>
            <a:r>
              <a:rPr lang="hu-HU" sz="2400" b="1" u="sng" dirty="0" err="1" smtClean="0"/>
              <a:t>bonbonier</a:t>
            </a:r>
            <a:endParaRPr lang="hu-HU" sz="24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intage ZSOLNAY 12 hüvelykes fali tányér Művész aláírása Dombornyomott virágmintás Arany díszítésű kézzel festett porcelán Magyar porcelán kézzel festett kép 1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2634630" y="174314"/>
            <a:ext cx="6509370" cy="6509371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2348880"/>
            <a:ext cx="2627784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Virágmintás arany díszítéses kézzel festett Zsolnay porcelán falitányér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Vintage ZSOLNAY 12 hüvelykes fali tányér Művész aláírása Dombornyomott virágmintás Arany Díszítés Kézzel festett Porcelán Magyar Porcelán Kézzel festett kép 5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2591272" y="152635"/>
            <a:ext cx="6552728" cy="6552729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348880"/>
            <a:ext cx="2627784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Virágmintás arany díszítéses kézzel festett Zsolnay porcelán falitányér (részlet)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70892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latin typeface="Arial Black" pitchFamily="34" charset="0"/>
              </a:rPr>
              <a:t>ZSOLNAY KULTURÁLIS NEGYED ÉPÍTMÉNYEI</a:t>
            </a:r>
            <a:endParaRPr lang="hu-HU" sz="36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79512" y="404664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Zsolnay Kulturális Negyed látkép</a:t>
            </a:r>
            <a:r>
              <a:rPr lang="hu-HU" sz="2400" dirty="0" smtClean="0"/>
              <a:t> - légi felvétel</a:t>
            </a:r>
          </a:p>
        </p:txBody>
      </p:sp>
      <p:pic>
        <p:nvPicPr>
          <p:cNvPr id="107524" name="Picture 4" descr="https://upload.wikimedia.org/wikipedia/commons/a/a5/Zsolnay_Kultur%C3%A1lis_Negyed_-_l%C3%A9gi_felv%C3%A9tel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467543" y="980728"/>
            <a:ext cx="8383019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zsolnaynegyed.hu/media/pages/172/zsolnay-negyedro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1" y="1628800"/>
            <a:ext cx="8553873" cy="400962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827584" y="620688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Zsolnay Kulturális Negyed, Pécs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476672"/>
            <a:ext cx="849694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 </a:t>
            </a:r>
            <a:r>
              <a:rPr lang="hu-HU" sz="2400" u="sng" dirty="0" smtClean="0"/>
              <a:t>Pécs 2010 Európa Kulturális Fővárosa projekt</a:t>
            </a:r>
            <a:r>
              <a:rPr lang="hu-HU" sz="2400" dirty="0" smtClean="0"/>
              <a:t> legnagyobb beruházása volt, mely a Zsolnay porcelángyár területének nagy részén épült ki két év alatt a Dunántúl legnagyobb településén, Pécsen. </a:t>
            </a:r>
          </a:p>
          <a:p>
            <a:r>
              <a:rPr lang="hu-HU" sz="2400" dirty="0" smtClean="0"/>
              <a:t>A több mint 11 milliárd forintos beruházásnak köszönhetően új életre kelt a Zsolnay-gyár öt hektáros területe. </a:t>
            </a:r>
          </a:p>
          <a:p>
            <a:r>
              <a:rPr lang="hu-HU" sz="2400" dirty="0" smtClean="0"/>
              <a:t> A </a:t>
            </a:r>
            <a:r>
              <a:rPr lang="hu-HU" sz="2400" u="sng" dirty="0" smtClean="0"/>
              <a:t>Közép-Európa</a:t>
            </a:r>
            <a:r>
              <a:rPr lang="hu-HU" sz="2400" dirty="0" smtClean="0"/>
              <a:t> egyik legnagyobb gyárépület-együttes rehabilitációja során megvalósuló kulturális negyed tartalmilag négy részre tagolódik.</a:t>
            </a:r>
            <a:r>
              <a:rPr lang="hu-HU" sz="2400" baseline="30000" dirty="0" smtClean="0"/>
              <a:t> </a:t>
            </a:r>
            <a:r>
              <a:rPr lang="hu-HU" sz="2400" dirty="0" smtClean="0"/>
              <a:t> </a:t>
            </a:r>
          </a:p>
          <a:p>
            <a:r>
              <a:rPr lang="hu-HU" sz="2400" b="1" u="sng" dirty="0" smtClean="0"/>
              <a:t>A Míves negyed </a:t>
            </a:r>
            <a:r>
              <a:rPr lang="hu-HU" sz="2400" dirty="0" smtClean="0"/>
              <a:t>legfontosabb elemei a</a:t>
            </a:r>
            <a:r>
              <a:rPr lang="hu-HU" sz="2400" b="1" dirty="0" smtClean="0"/>
              <a:t> Zsolnay családdal </a:t>
            </a:r>
            <a:r>
              <a:rPr lang="hu-HU" sz="2400" dirty="0" smtClean="0"/>
              <a:t>és történettel kapcsolatos kiállítás,</a:t>
            </a:r>
          </a:p>
          <a:p>
            <a:r>
              <a:rPr lang="hu-HU" sz="2400" dirty="0" smtClean="0"/>
              <a:t> </a:t>
            </a:r>
          </a:p>
          <a:p>
            <a:r>
              <a:rPr lang="hu-HU" sz="2400" b="1" u="sng" dirty="0" smtClean="0"/>
              <a:t>Winkler Barnabás egyedülálló Rózsaszín Zsolnay kiállítása, </a:t>
            </a:r>
            <a:r>
              <a:rPr lang="hu-HU" sz="2400" dirty="0" smtClean="0"/>
              <a:t>valamint </a:t>
            </a:r>
            <a:r>
              <a:rPr lang="hu-HU" sz="2400" b="1" u="sng" dirty="0" smtClean="0"/>
              <a:t>a </a:t>
            </a:r>
            <a:r>
              <a:rPr lang="hu-HU" sz="2400" b="1" u="sng" dirty="0" err="1" smtClean="0"/>
              <a:t>Sikorski-házban</a:t>
            </a:r>
            <a:r>
              <a:rPr lang="hu-HU" sz="2400" b="1" u="sng" dirty="0" smtClean="0"/>
              <a:t> kiállított Gyugyi-gyűjtemény </a:t>
            </a:r>
            <a:r>
              <a:rPr lang="hu-HU" sz="2400" dirty="0" smtClean="0"/>
              <a:t>.</a:t>
            </a:r>
          </a:p>
          <a:p>
            <a:endParaRPr lang="hu-HU" sz="2400" dirty="0" smtClean="0"/>
          </a:p>
          <a:p>
            <a:r>
              <a:rPr lang="hu-HU" sz="2400" dirty="0" smtClean="0"/>
              <a:t> Ezekhez kapcsolódik a felújított </a:t>
            </a:r>
            <a:r>
              <a:rPr lang="hu-HU" sz="2400" b="1" dirty="0" smtClean="0"/>
              <a:t>Zsolnay-mauzóleum, az Alkotó- és Inkubátorház, valamint a Kézműves boltok utcája.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620688"/>
            <a:ext cx="3923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Kalocsai mintás </a:t>
            </a:r>
          </a:p>
          <a:p>
            <a:pPr algn="ctr">
              <a:lnSpc>
                <a:spcPts val="2400"/>
              </a:lnSpc>
            </a:pPr>
            <a:r>
              <a:rPr lang="hu-HU" sz="2400" b="1" u="sng" dirty="0" smtClean="0"/>
              <a:t>Zsolnay</a:t>
            </a:r>
          </a:p>
          <a:p>
            <a:pPr algn="ctr">
              <a:lnSpc>
                <a:spcPts val="2400"/>
              </a:lnSpc>
            </a:pPr>
            <a:r>
              <a:rPr lang="hu-HU" sz="2400" b="1" u="sng" dirty="0" smtClean="0"/>
              <a:t> váza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(népi)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1970-1989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35 cm magas </a:t>
            </a:r>
            <a:endParaRPr lang="hu-HU" sz="2400" dirty="0"/>
          </a:p>
        </p:txBody>
      </p:sp>
      <p:pic>
        <p:nvPicPr>
          <p:cNvPr id="157698" name="Picture 2" descr="Zsolnay HATALMAS Méretű Kalocsai Mintás Váza - HIBÁTLAN"/>
          <p:cNvPicPr>
            <a:picLocks noChangeAspect="1" noChangeArrowheads="1"/>
          </p:cNvPicPr>
          <p:nvPr/>
        </p:nvPicPr>
        <p:blipFill>
          <a:blip r:embed="rId2" cstate="email">
            <a:lum contrast="40000"/>
          </a:blip>
          <a:srcRect/>
          <a:stretch>
            <a:fillRect/>
          </a:stretch>
        </p:blipFill>
        <p:spPr bwMode="auto">
          <a:xfrm>
            <a:off x="4000500" y="188640"/>
            <a:ext cx="5143500" cy="6858000"/>
          </a:xfrm>
          <a:prstGeom prst="rect">
            <a:avLst/>
          </a:prstGeom>
          <a:noFill/>
        </p:spPr>
      </p:pic>
      <p:pic>
        <p:nvPicPr>
          <p:cNvPr id="4" name="Picture 2" descr="Zsolnay HATALMAS Méretű Kalocsai Mintás Váza - HIBÁTLAN"/>
          <p:cNvPicPr>
            <a:picLocks noChangeAspect="1" noChangeArrowheads="1"/>
          </p:cNvPicPr>
          <p:nvPr/>
        </p:nvPicPr>
        <p:blipFill>
          <a:blip r:embed="rId3" cstate="email">
            <a:lum contrast="40000"/>
          </a:blip>
          <a:srcRect/>
          <a:stretch>
            <a:fillRect/>
          </a:stretch>
        </p:blipFill>
        <p:spPr bwMode="auto">
          <a:xfrm>
            <a:off x="0" y="3429000"/>
            <a:ext cx="3950153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551837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A Míves negyedben</a:t>
            </a:r>
            <a:r>
              <a:rPr lang="hu-HU" sz="2400" dirty="0" smtClean="0"/>
              <a:t> található a Zsolnay családdal és történetével kapcsolatos kiállítás.</a:t>
            </a:r>
          </a:p>
          <a:p>
            <a:r>
              <a:rPr lang="hu-HU" sz="2400" dirty="0" smtClean="0"/>
              <a:t> Winkler Barnabás egyedülálló Rózsaszín Zsolnay kiállítása, valamint a </a:t>
            </a:r>
            <a:r>
              <a:rPr lang="hu-HU" sz="2400" dirty="0" err="1" smtClean="0"/>
              <a:t>Sikorski-házban</a:t>
            </a:r>
            <a:r>
              <a:rPr lang="hu-HU" sz="2400" dirty="0" smtClean="0"/>
              <a:t> kiállított Gyugyi-gyűjtemény</a:t>
            </a:r>
            <a:r>
              <a:rPr lang="hu-HU" dirty="0" smtClean="0"/>
              <a:t> </a:t>
            </a:r>
            <a:r>
              <a:rPr lang="hu-HU" sz="2400" b="1" dirty="0" smtClean="0"/>
              <a:t>Zsolnay Aranykora </a:t>
            </a:r>
            <a:r>
              <a:rPr lang="hu-HU" sz="2400" dirty="0" smtClean="0"/>
              <a:t>címmel.</a:t>
            </a:r>
            <a:r>
              <a:rPr lang="hu-HU" dirty="0" smtClean="0"/>
              <a:t>	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4067944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Az </a:t>
            </a:r>
            <a:r>
              <a:rPr lang="hu-HU" sz="2400" b="1" dirty="0" smtClean="0"/>
              <a:t>egykori családi birtok része </a:t>
            </a:r>
            <a:r>
              <a:rPr lang="hu-HU" sz="2400" dirty="0" smtClean="0"/>
              <a:t>a pécsi Zsolnay gyárban, ma Zsolnay Kulturális Negyed</a:t>
            </a:r>
            <a:endParaRPr lang="hu-HU" sz="2400" dirty="0"/>
          </a:p>
        </p:txBody>
      </p:sp>
      <p:pic>
        <p:nvPicPr>
          <p:cNvPr id="169986" name="Picture 2" descr="https://upload.wikimedia.org/wikipedia/commons/thumb/7/7a/Zsolnay_Quarter_sphinxes.jpg/682px-Zsolnay_Quarter_sphinxes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51520" y="1628800"/>
            <a:ext cx="3600400" cy="5229200"/>
          </a:xfrm>
          <a:prstGeom prst="rect">
            <a:avLst/>
          </a:prstGeom>
          <a:noFill/>
        </p:spPr>
      </p:pic>
      <p:pic>
        <p:nvPicPr>
          <p:cNvPr id="169988" name="Picture 4" descr="https://upload.wikimedia.org/wikipedia/commons/thumb/8/87/Zsolnay_Quarter_building.jpg/682px-Zsolnay_Quarter_building.jpg"/>
          <p:cNvPicPr>
            <a:picLocks noChangeAspect="1" noChangeArrowheads="1"/>
          </p:cNvPicPr>
          <p:nvPr/>
        </p:nvPicPr>
        <p:blipFill>
          <a:blip r:embed="rId3" cstate="email">
            <a:lum contrast="10000"/>
          </a:blip>
          <a:srcRect/>
          <a:stretch>
            <a:fillRect/>
          </a:stretch>
        </p:blipFill>
        <p:spPr bwMode="auto">
          <a:xfrm>
            <a:off x="4283968" y="0"/>
            <a:ext cx="46440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476672"/>
            <a:ext cx="8892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Zsolnay Negyed,  </a:t>
            </a:r>
            <a:r>
              <a:rPr lang="hu-HU" sz="2800" b="1" dirty="0" err="1" smtClean="0"/>
              <a:t>Sikorski</a:t>
            </a:r>
            <a:r>
              <a:rPr lang="hu-HU" sz="2800" b="1" dirty="0" smtClean="0"/>
              <a:t> Villa</a:t>
            </a:r>
            <a:endParaRPr lang="hu-HU" sz="2800" dirty="0"/>
          </a:p>
        </p:txBody>
      </p:sp>
      <p:pic>
        <p:nvPicPr>
          <p:cNvPr id="54274" name="Picture 2" descr="Sikorski Villa helyszí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1550" y="1196752"/>
            <a:ext cx="8100899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475656" y="908720"/>
            <a:ext cx="6192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Gyugyi kiállítás - részlete</a:t>
            </a:r>
            <a:endParaRPr lang="hu-HU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4950" y="1412776"/>
            <a:ext cx="867410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s://www.szeretlekmagyarorszag.hu/wp-content/uploads/2019/07/pecs_zsolnay_2019_05-90-Copy-1-resized-97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9996" y="1340768"/>
            <a:ext cx="8384007" cy="52292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79512" y="332656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u="sng" dirty="0" smtClean="0"/>
              <a:t>Winkler Barnabás</a:t>
            </a:r>
            <a:r>
              <a:rPr lang="hu-HU" sz="2400" u="sng" dirty="0" smtClean="0"/>
              <a:t> egyedülálló</a:t>
            </a:r>
            <a:r>
              <a:rPr lang="hu-HU" sz="2400" b="1" u="sng" dirty="0" smtClean="0"/>
              <a:t> Rózsaszín Zsolnay kiállítása</a:t>
            </a:r>
            <a:endParaRPr lang="hu-HU" sz="24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47667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Zsolnay-mauzóleum, </a:t>
            </a:r>
            <a:r>
              <a:rPr lang="hu-HU" sz="2400" dirty="0" smtClean="0"/>
              <a:t>2010-ben, a felújítás után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431540" y="6211669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https://www.wellnessiranytu.hu/programok/pecs-zsolnay-negyed/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108548" name="Picture 4" descr="zsolnay negyed mauzóleum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1268760"/>
            <a:ext cx="8784976" cy="4941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7524" y="188640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err="1" smtClean="0"/>
              <a:t>Csoko-Láda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Csokibolt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A Zsolnay Kulturális Negyed legédesebb pontja a </a:t>
            </a:r>
            <a:r>
              <a:rPr lang="hu-HU" sz="2400" dirty="0" err="1" smtClean="0"/>
              <a:t>Csoko-Láda</a:t>
            </a:r>
            <a:r>
              <a:rPr lang="hu-HU" sz="2400" dirty="0" smtClean="0"/>
              <a:t> </a:t>
            </a:r>
            <a:r>
              <a:rPr lang="hu-HU" sz="2400" dirty="0" err="1" smtClean="0"/>
              <a:t>Csokibolt</a:t>
            </a:r>
            <a:r>
              <a:rPr lang="hu-HU" sz="2400" dirty="0" smtClean="0"/>
              <a:t>, ahol még a vázák és a nyalókák is csokiból vannak. </a:t>
            </a:r>
            <a:r>
              <a:rPr lang="hu-HU" sz="2400" b="1" dirty="0" smtClean="0"/>
              <a:t>Szippantson bele a csokoládé illatába, engedjen az édes csábításnak, egyen pár szem bonbont Zsolnay tányérról egy kávé kíséretében !!!!</a:t>
            </a:r>
            <a:endParaRPr lang="hu-HU" sz="2400" b="1" dirty="0"/>
          </a:p>
        </p:txBody>
      </p:sp>
      <p:pic>
        <p:nvPicPr>
          <p:cNvPr id="1026" name="Picture 2" descr="00951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142484" y="2239766"/>
            <a:ext cx="6859031" cy="4618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2413338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Az </a:t>
            </a:r>
            <a:r>
              <a:rPr lang="hu-HU" sz="2400" b="1" u="sng" dirty="0" smtClean="0"/>
              <a:t>Alkotó</a:t>
            </a:r>
            <a:r>
              <a:rPr lang="hu-HU" sz="2400" u="sng" dirty="0" smtClean="0"/>
              <a:t> Negyed </a:t>
            </a:r>
            <a:r>
              <a:rPr lang="hu-HU" sz="2400" dirty="0" smtClean="0"/>
              <a:t>központi épületegyüttese a volt </a:t>
            </a:r>
            <a:r>
              <a:rPr lang="hu-HU" sz="2400" dirty="0" err="1" smtClean="0"/>
              <a:t>pirogránit</a:t>
            </a:r>
            <a:r>
              <a:rPr lang="hu-HU" sz="2400" dirty="0" smtClean="0"/>
              <a:t> üzem. Ebben kapott helyet a Pécsi Ifjúsági Központ Ifjúsági Háza rendezvényterekkel és kapcsolódó vendéglátóhelyekkel. </a:t>
            </a:r>
          </a:p>
          <a:p>
            <a:r>
              <a:rPr lang="hu-HU" sz="2400" dirty="0" smtClean="0"/>
              <a:t>A negyed főtere a </a:t>
            </a:r>
            <a:r>
              <a:rPr lang="hu-HU" sz="2400" dirty="0" err="1" smtClean="0"/>
              <a:t>Pirogránit</a:t>
            </a:r>
            <a:r>
              <a:rPr lang="hu-HU" sz="2400" dirty="0" smtClean="0"/>
              <a:t> tér, amelynek egyik dísze a "</a:t>
            </a:r>
            <a:r>
              <a:rPr lang="hu-HU" sz="2400" b="1" u="sng" dirty="0" smtClean="0"/>
              <a:t>cifra kémény</a:t>
            </a:r>
            <a:r>
              <a:rPr lang="hu-HU" sz="2400" dirty="0" smtClean="0"/>
              <a:t>"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s://www.zsolnaynegyed.hu/media/places/22/img-0403-cmscrop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64349" y="695338"/>
            <a:ext cx="8415301" cy="56102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/>
              <a:t>A </a:t>
            </a:r>
            <a:r>
              <a:rPr lang="hu-HU" sz="2400" dirty="0" err="1" smtClean="0"/>
              <a:t>pirogránit</a:t>
            </a:r>
            <a:r>
              <a:rPr lang="hu-HU" sz="2400" dirty="0" smtClean="0"/>
              <a:t> udvar, Pécs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582341"/>
            <a:ext cx="86409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u="sng" dirty="0" smtClean="0"/>
              <a:t>A Cifra kémény</a:t>
            </a:r>
            <a:r>
              <a:rPr lang="hu-HU" sz="2400" dirty="0" smtClean="0"/>
              <a:t> (1883-1891) a kályhagyár kemencéinek gyűjtőkéménye volt, amelyekkel ún. rókatorok-csatornákon keresztül volt összekötve. </a:t>
            </a:r>
          </a:p>
          <a:p>
            <a:r>
              <a:rPr lang="hu-HU" sz="2400" dirty="0" smtClean="0"/>
              <a:t>Nevét kerámia díszeiről kapta. Szabadon álló pozíciója a körülötte lévő épületek elbontásával állt elő, így tudott igazán az udvar meghatározó elemévé válni. </a:t>
            </a:r>
          </a:p>
          <a:p>
            <a:r>
              <a:rPr lang="hu-HU" sz="2400" dirty="0" smtClean="0"/>
              <a:t>A kémény kissé ferde állapota számos statikai vizsgálatot eredményezett.  </a:t>
            </a:r>
          </a:p>
          <a:p>
            <a:r>
              <a:rPr lang="hu-HU" sz="2400" dirty="0" smtClean="0"/>
              <a:t>A szerkezetét alap megerősítés, illetve a teljes kémény falazatának átvizsgálása és javítása tette stabillá, kerámia díszeit restaurátorok hozták rendbe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Loggi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1128</Words>
  <Application>Microsoft Office PowerPoint</Application>
  <PresentationFormat>Diavetítés a képernyőre (4:3 oldalarány)</PresentationFormat>
  <Paragraphs>266</Paragraphs>
  <Slides>100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100</vt:i4>
      </vt:variant>
    </vt:vector>
  </HeadingPairs>
  <TitlesOfParts>
    <vt:vector size="101" baseType="lpstr">
      <vt:lpstr>Office-téma</vt:lpstr>
      <vt:lpstr>ZSOLNAY GYÁR  PÉCS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ZSOLNAY- GYÁR, PÉCS</dc:title>
  <dc:creator>.Piroska</dc:creator>
  <cp:lastModifiedBy>Judit</cp:lastModifiedBy>
  <cp:revision>128</cp:revision>
  <dcterms:created xsi:type="dcterms:W3CDTF">2025-04-02T11:29:31Z</dcterms:created>
  <dcterms:modified xsi:type="dcterms:W3CDTF">2025-04-08T14:13:58Z</dcterms:modified>
</cp:coreProperties>
</file>