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257" r:id="rId3"/>
    <p:sldId id="260" r:id="rId4"/>
    <p:sldId id="258" r:id="rId5"/>
    <p:sldId id="283" r:id="rId6"/>
    <p:sldId id="261" r:id="rId7"/>
    <p:sldId id="262" r:id="rId8"/>
    <p:sldId id="263" r:id="rId9"/>
    <p:sldId id="264" r:id="rId10"/>
    <p:sldId id="265" r:id="rId11"/>
    <p:sldId id="266" r:id="rId12"/>
    <p:sldId id="267" r:id="rId13"/>
    <p:sldId id="268" r:id="rId14"/>
    <p:sldId id="269" r:id="rId15"/>
    <p:sldId id="270" r:id="rId16"/>
    <p:sldId id="271" r:id="rId17"/>
    <p:sldId id="285" r:id="rId18"/>
    <p:sldId id="272" r:id="rId19"/>
    <p:sldId id="273" r:id="rId20"/>
    <p:sldId id="274" r:id="rId21"/>
    <p:sldId id="275" r:id="rId22"/>
    <p:sldId id="276" r:id="rId23"/>
    <p:sldId id="277" r:id="rId24"/>
    <p:sldId id="280" r:id="rId25"/>
    <p:sldId id="284" r:id="rId26"/>
    <p:sldId id="286" r:id="rId27"/>
    <p:sldId id="278" r:id="rId28"/>
    <p:sldId id="279" r:id="rId29"/>
    <p:sldId id="281" r:id="rId30"/>
    <p:sldId id="282" r:id="rId31"/>
    <p:sldId id="31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5D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2" autoAdjust="0"/>
    <p:restoredTop sz="90291" autoAdjust="0"/>
  </p:normalViewPr>
  <p:slideViewPr>
    <p:cSldViewPr snapToGrid="0">
      <p:cViewPr varScale="1">
        <p:scale>
          <a:sx n="48" d="100"/>
          <a:sy n="48" d="100"/>
        </p:scale>
        <p:origin x="-140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098"/>
    </p:cViewPr>
  </p:sorterViewPr>
  <p:notesViewPr>
    <p:cSldViewPr snapToGrid="0">
      <p:cViewPr varScale="1">
        <p:scale>
          <a:sx n="41" d="100"/>
          <a:sy n="41" d="100"/>
        </p:scale>
        <p:origin x="-2333"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773634-DDCE-4FB2-80E8-6954110CBE22}" type="datetimeFigureOut">
              <a:rPr lang="hu-HU" smtClean="0"/>
              <a:t>2025. 05. 11.</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117BF4-D8E2-4FC3-BD36-59952E4BE940}" type="slidenum">
              <a:rPr lang="hu-HU" smtClean="0"/>
              <a:t>‹#›</a:t>
            </a:fld>
            <a:endParaRPr lang="hu-HU"/>
          </a:p>
        </p:txBody>
      </p:sp>
    </p:spTree>
    <p:extLst>
      <p:ext uri="{BB962C8B-B14F-4D97-AF65-F5344CB8AC3E}">
        <p14:creationId xmlns:p14="http://schemas.microsoft.com/office/powerpoint/2010/main" val="32968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47117BF4-D8E2-4FC3-BD36-59952E4BE940}" type="slidenum">
              <a:rPr lang="hu-HU" smtClean="0"/>
              <a:t>4</a:t>
            </a:fld>
            <a:endParaRPr lang="hu-HU"/>
          </a:p>
        </p:txBody>
      </p:sp>
    </p:spTree>
    <p:extLst>
      <p:ext uri="{BB962C8B-B14F-4D97-AF65-F5344CB8AC3E}">
        <p14:creationId xmlns:p14="http://schemas.microsoft.com/office/powerpoint/2010/main" val="2024715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u-HU"/>
              <a:t>Mintacím szerkesztése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43975491-F747-43FF-8D2A-4482B1469E26}" type="datetimeFigureOut">
              <a:rPr lang="hu-HU" smtClean="0"/>
              <a:t>2025. 05. 11.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B72D7225-A346-486D-AA1F-256B7D53D818}" type="slidenum">
              <a:rPr lang="hu-HU" smtClean="0"/>
              <a:t>‹#›</a:t>
            </a:fld>
            <a:endParaRPr lang="hu-HU"/>
          </a:p>
        </p:txBody>
      </p:sp>
    </p:spTree>
    <p:extLst>
      <p:ext uri="{BB962C8B-B14F-4D97-AF65-F5344CB8AC3E}">
        <p14:creationId xmlns:p14="http://schemas.microsoft.com/office/powerpoint/2010/main" val="21732724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43975491-F747-43FF-8D2A-4482B1469E26}" type="datetimeFigureOut">
              <a:rPr lang="hu-HU" smtClean="0"/>
              <a:t>2025. 05. 11.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B72D7225-A346-486D-AA1F-256B7D53D818}" type="slidenum">
              <a:rPr lang="hu-HU" smtClean="0"/>
              <a:t>‹#›</a:t>
            </a:fld>
            <a:endParaRPr lang="hu-HU"/>
          </a:p>
        </p:txBody>
      </p:sp>
    </p:spTree>
    <p:extLst>
      <p:ext uri="{BB962C8B-B14F-4D97-AF65-F5344CB8AC3E}">
        <p14:creationId xmlns:p14="http://schemas.microsoft.com/office/powerpoint/2010/main" val="19119024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43975491-F747-43FF-8D2A-4482B1469E26}" type="datetimeFigureOut">
              <a:rPr lang="hu-HU" smtClean="0"/>
              <a:t>2025. 05. 11.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B72D7225-A346-486D-AA1F-256B7D53D818}" type="slidenum">
              <a:rPr lang="hu-HU" smtClean="0"/>
              <a:t>‹#›</a:t>
            </a:fld>
            <a:endParaRPr lang="hu-HU"/>
          </a:p>
        </p:txBody>
      </p:sp>
    </p:spTree>
    <p:extLst>
      <p:ext uri="{BB962C8B-B14F-4D97-AF65-F5344CB8AC3E}">
        <p14:creationId xmlns:p14="http://schemas.microsoft.com/office/powerpoint/2010/main" val="35979767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43975491-F747-43FF-8D2A-4482B1469E26}" type="datetimeFigureOut">
              <a:rPr lang="hu-HU" smtClean="0"/>
              <a:t>2025. 05. 11.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B72D7225-A346-486D-AA1F-256B7D53D818}" type="slidenum">
              <a:rPr lang="hu-HU" smtClean="0"/>
              <a:t>‹#›</a:t>
            </a:fld>
            <a:endParaRPr lang="hu-HU"/>
          </a:p>
        </p:txBody>
      </p:sp>
    </p:spTree>
    <p:extLst>
      <p:ext uri="{BB962C8B-B14F-4D97-AF65-F5344CB8AC3E}">
        <p14:creationId xmlns:p14="http://schemas.microsoft.com/office/powerpoint/2010/main" val="11353621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u-HU"/>
              <a:t>Mintacím szerkesztése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43975491-F747-43FF-8D2A-4482B1469E26}" type="datetimeFigureOut">
              <a:rPr lang="hu-HU" smtClean="0"/>
              <a:t>2025. 05. 11.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B72D7225-A346-486D-AA1F-256B7D53D818}" type="slidenum">
              <a:rPr lang="hu-HU" smtClean="0"/>
              <a:t>‹#›</a:t>
            </a:fld>
            <a:endParaRPr lang="hu-HU"/>
          </a:p>
        </p:txBody>
      </p:sp>
    </p:spTree>
    <p:extLst>
      <p:ext uri="{BB962C8B-B14F-4D97-AF65-F5344CB8AC3E}">
        <p14:creationId xmlns:p14="http://schemas.microsoft.com/office/powerpoint/2010/main" val="34645742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43975491-F747-43FF-8D2A-4482B1469E26}" type="datetimeFigureOut">
              <a:rPr lang="hu-HU" smtClean="0"/>
              <a:t>2025. 05. 11.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B72D7225-A346-486D-AA1F-256B7D53D818}" type="slidenum">
              <a:rPr lang="hu-HU" smtClean="0"/>
              <a:t>‹#›</a:t>
            </a:fld>
            <a:endParaRPr lang="hu-HU"/>
          </a:p>
        </p:txBody>
      </p:sp>
    </p:spTree>
    <p:extLst>
      <p:ext uri="{BB962C8B-B14F-4D97-AF65-F5344CB8AC3E}">
        <p14:creationId xmlns:p14="http://schemas.microsoft.com/office/powerpoint/2010/main" val="12637487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u-HU"/>
              <a:t>Mintacím szerkesztése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29842" y="2505075"/>
            <a:ext cx="3868340"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4629150" y="2505075"/>
            <a:ext cx="3887391"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43975491-F747-43FF-8D2A-4482B1469E26}" type="datetimeFigureOut">
              <a:rPr lang="hu-HU" smtClean="0"/>
              <a:t>2025. 05. 11.</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B72D7225-A346-486D-AA1F-256B7D53D818}" type="slidenum">
              <a:rPr lang="hu-HU" smtClean="0"/>
              <a:t>‹#›</a:t>
            </a:fld>
            <a:endParaRPr lang="hu-HU"/>
          </a:p>
        </p:txBody>
      </p:sp>
    </p:spTree>
    <p:extLst>
      <p:ext uri="{BB962C8B-B14F-4D97-AF65-F5344CB8AC3E}">
        <p14:creationId xmlns:p14="http://schemas.microsoft.com/office/powerpoint/2010/main" val="6359516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43975491-F747-43FF-8D2A-4482B1469E26}" type="datetimeFigureOut">
              <a:rPr lang="hu-HU" smtClean="0"/>
              <a:t>2025. 05. 11.</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B72D7225-A346-486D-AA1F-256B7D53D818}" type="slidenum">
              <a:rPr lang="hu-HU" smtClean="0"/>
              <a:t>‹#›</a:t>
            </a:fld>
            <a:endParaRPr lang="hu-HU"/>
          </a:p>
        </p:txBody>
      </p:sp>
    </p:spTree>
    <p:extLst>
      <p:ext uri="{BB962C8B-B14F-4D97-AF65-F5344CB8AC3E}">
        <p14:creationId xmlns:p14="http://schemas.microsoft.com/office/powerpoint/2010/main" val="22415805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975491-F747-43FF-8D2A-4482B1469E26}" type="datetimeFigureOut">
              <a:rPr lang="hu-HU" smtClean="0"/>
              <a:t>2025. 05. 11.</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B72D7225-A346-486D-AA1F-256B7D53D818}" type="slidenum">
              <a:rPr lang="hu-HU" smtClean="0"/>
              <a:t>‹#›</a:t>
            </a:fld>
            <a:endParaRPr lang="hu-HU"/>
          </a:p>
        </p:txBody>
      </p:sp>
    </p:spTree>
    <p:extLst>
      <p:ext uri="{BB962C8B-B14F-4D97-AF65-F5344CB8AC3E}">
        <p14:creationId xmlns:p14="http://schemas.microsoft.com/office/powerpoint/2010/main" val="15844546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43975491-F747-43FF-8D2A-4482B1469E26}" type="datetimeFigureOut">
              <a:rPr lang="hu-HU" smtClean="0"/>
              <a:t>2025. 05. 11.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B72D7225-A346-486D-AA1F-256B7D53D818}" type="slidenum">
              <a:rPr lang="hu-HU" smtClean="0"/>
              <a:t>‹#›</a:t>
            </a:fld>
            <a:endParaRPr lang="hu-HU"/>
          </a:p>
        </p:txBody>
      </p:sp>
    </p:spTree>
    <p:extLst>
      <p:ext uri="{BB962C8B-B14F-4D97-AF65-F5344CB8AC3E}">
        <p14:creationId xmlns:p14="http://schemas.microsoft.com/office/powerpoint/2010/main" val="101424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43975491-F747-43FF-8D2A-4482B1469E26}" type="datetimeFigureOut">
              <a:rPr lang="hu-HU" smtClean="0"/>
              <a:t>2025. 05. 11.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B72D7225-A346-486D-AA1F-256B7D53D818}" type="slidenum">
              <a:rPr lang="hu-HU" smtClean="0"/>
              <a:t>‹#›</a:t>
            </a:fld>
            <a:endParaRPr lang="hu-HU"/>
          </a:p>
        </p:txBody>
      </p:sp>
    </p:spTree>
    <p:extLst>
      <p:ext uri="{BB962C8B-B14F-4D97-AF65-F5344CB8AC3E}">
        <p14:creationId xmlns:p14="http://schemas.microsoft.com/office/powerpoint/2010/main" val="32897487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975491-F747-43FF-8D2A-4482B1469E26}" type="datetimeFigureOut">
              <a:rPr lang="hu-HU" smtClean="0"/>
              <a:t>2025. 05. 11.</a:t>
            </a:fld>
            <a:endParaRPr lang="hu-H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u-H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2D7225-A346-486D-AA1F-256B7D53D818}" type="slidenum">
              <a:rPr lang="hu-HU" smtClean="0"/>
              <a:t>‹#›</a:t>
            </a:fld>
            <a:endParaRPr lang="hu-HU"/>
          </a:p>
        </p:txBody>
      </p:sp>
    </p:spTree>
    <p:extLst>
      <p:ext uri="{BB962C8B-B14F-4D97-AF65-F5344CB8AC3E}">
        <p14:creationId xmlns:p14="http://schemas.microsoft.com/office/powerpoint/2010/main" val="11749969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469DC857-DFA0-59D8-6805-17E4ACBFF496}"/>
              </a:ext>
            </a:extLst>
          </p:cNvPr>
          <p:cNvSpPr>
            <a:spLocks noGrp="1"/>
          </p:cNvSpPr>
          <p:nvPr>
            <p:ph type="ctrTitle"/>
          </p:nvPr>
        </p:nvSpPr>
        <p:spPr>
          <a:xfrm>
            <a:off x="743551" y="621850"/>
            <a:ext cx="7772400" cy="2387600"/>
          </a:xfrm>
        </p:spPr>
        <p:txBody>
          <a:bodyPr/>
          <a:lstStyle/>
          <a:p>
            <a:r>
              <a:rPr lang="hu-HU" dirty="0">
                <a:latin typeface="Arial" panose="020B0604020202020204" pitchFamily="34" charset="0"/>
                <a:cs typeface="Arial" panose="020B0604020202020204" pitchFamily="34" charset="0"/>
              </a:rPr>
              <a:t>László Fülöp,  </a:t>
            </a:r>
            <a:r>
              <a:rPr lang="hu-HU" sz="3600" dirty="0">
                <a:latin typeface="Arial" panose="020B0604020202020204" pitchFamily="34" charset="0"/>
                <a:cs typeface="Arial" panose="020B0604020202020204" pitchFamily="34" charset="0"/>
              </a:rPr>
              <a:t>(</a:t>
            </a:r>
            <a:r>
              <a:rPr lang="hu-HU" sz="3200" dirty="0">
                <a:latin typeface="Arial" panose="020B0604020202020204" pitchFamily="34" charset="0"/>
                <a:cs typeface="Arial" panose="020B0604020202020204" pitchFamily="34" charset="0"/>
              </a:rPr>
              <a:t>Philip </a:t>
            </a:r>
            <a:r>
              <a:rPr lang="hu-HU" sz="3200" dirty="0" err="1">
                <a:latin typeface="Arial" panose="020B0604020202020204" pitchFamily="34" charset="0"/>
                <a:cs typeface="Arial" panose="020B0604020202020204" pitchFamily="34" charset="0"/>
              </a:rPr>
              <a:t>Alexius</a:t>
            </a:r>
            <a:r>
              <a:rPr lang="hu-HU" sz="3200" dirty="0">
                <a:latin typeface="Arial" panose="020B0604020202020204" pitchFamily="34" charset="0"/>
                <a:cs typeface="Arial" panose="020B0604020202020204" pitchFamily="34" charset="0"/>
              </a:rPr>
              <a:t> de László </a:t>
            </a:r>
            <a:r>
              <a:rPr lang="hu-HU" sz="3200" dirty="0" err="1">
                <a:latin typeface="Arial" panose="020B0604020202020204" pitchFamily="34" charset="0"/>
                <a:cs typeface="Arial" panose="020B0604020202020204" pitchFamily="34" charset="0"/>
              </a:rPr>
              <a:t>Lombosi</a:t>
            </a:r>
            <a:r>
              <a:rPr lang="hu-HU" sz="3200" dirty="0">
                <a:latin typeface="Arial" panose="020B0604020202020204" pitchFamily="34" charset="0"/>
                <a:cs typeface="Arial" panose="020B0604020202020204" pitchFamily="34" charset="0"/>
              </a:rPr>
              <a:t>)</a:t>
            </a:r>
          </a:p>
        </p:txBody>
      </p:sp>
      <p:sp>
        <p:nvSpPr>
          <p:cNvPr id="3" name="Alcím 2">
            <a:extLst>
              <a:ext uri="{FF2B5EF4-FFF2-40B4-BE49-F238E27FC236}">
                <a16:creationId xmlns:a16="http://schemas.microsoft.com/office/drawing/2014/main" xmlns="" id="{CE4C218A-D846-B0E2-195D-0533A765D0F5}"/>
              </a:ext>
            </a:extLst>
          </p:cNvPr>
          <p:cNvSpPr>
            <a:spLocks noGrp="1"/>
          </p:cNvSpPr>
          <p:nvPr>
            <p:ph type="subTitle" idx="1"/>
          </p:nvPr>
        </p:nvSpPr>
        <p:spPr>
          <a:xfrm>
            <a:off x="1085248" y="2995646"/>
            <a:ext cx="7510112" cy="1655762"/>
          </a:xfrm>
        </p:spPr>
        <p:txBody>
          <a:bodyPr/>
          <a:lstStyle/>
          <a:p>
            <a:r>
              <a:rPr lang="hu-HU" dirty="0">
                <a:latin typeface="Arial" panose="020B0604020202020204" pitchFamily="34" charset="0"/>
                <a:cs typeface="Arial" panose="020B0604020202020204" pitchFamily="34" charset="0"/>
              </a:rPr>
              <a:t>(Pest, 1869. április 30. – London, 1937. november 22.) </a:t>
            </a:r>
          </a:p>
        </p:txBody>
      </p:sp>
      <p:sp>
        <p:nvSpPr>
          <p:cNvPr id="4" name="Szövegdoboz 3">
            <a:extLst>
              <a:ext uri="{FF2B5EF4-FFF2-40B4-BE49-F238E27FC236}">
                <a16:creationId xmlns:a16="http://schemas.microsoft.com/office/drawing/2014/main" xmlns="" id="{5B2AC3BC-9D18-92AE-8FD2-444B7C5EF28F}"/>
              </a:ext>
            </a:extLst>
          </p:cNvPr>
          <p:cNvSpPr txBox="1"/>
          <p:nvPr/>
        </p:nvSpPr>
        <p:spPr>
          <a:xfrm>
            <a:off x="308758" y="6258296"/>
            <a:ext cx="3562598" cy="369332"/>
          </a:xfrm>
          <a:prstGeom prst="rect">
            <a:avLst/>
          </a:prstGeom>
          <a:noFill/>
        </p:spPr>
        <p:txBody>
          <a:bodyPr wrap="square" rtlCol="0">
            <a:spAutoFit/>
          </a:bodyPr>
          <a:lstStyle/>
          <a:p>
            <a:r>
              <a:rPr lang="hu-HU" dirty="0">
                <a:latin typeface="Arial" panose="020B0604020202020204" pitchFamily="34" charset="0"/>
                <a:cs typeface="Arial" panose="020B0604020202020204" pitchFamily="34" charset="0"/>
              </a:rPr>
              <a:t>2025.04.27. </a:t>
            </a:r>
            <a:r>
              <a:rPr lang="hu-HU" dirty="0" err="1">
                <a:latin typeface="Arial" panose="020B0604020202020204" pitchFamily="34" charset="0"/>
                <a:cs typeface="Arial" panose="020B0604020202020204" pitchFamily="34" charset="0"/>
              </a:rPr>
              <a:t>k.nmeth</a:t>
            </a:r>
            <a:endParaRPr lang="hu-HU" dirty="0">
              <a:latin typeface="Arial" panose="020B0604020202020204" pitchFamily="34" charset="0"/>
              <a:cs typeface="Arial" panose="020B0604020202020204" pitchFamily="34" charset="0"/>
            </a:endParaRPr>
          </a:p>
        </p:txBody>
      </p:sp>
      <p:sp>
        <p:nvSpPr>
          <p:cNvPr id="6" name="Szövegdoboz 5">
            <a:extLst>
              <a:ext uri="{FF2B5EF4-FFF2-40B4-BE49-F238E27FC236}">
                <a16:creationId xmlns:a16="http://schemas.microsoft.com/office/drawing/2014/main" xmlns="" id="{35975533-EDC6-7288-D10D-87751735FDA8}"/>
              </a:ext>
            </a:extLst>
          </p:cNvPr>
          <p:cNvSpPr txBox="1"/>
          <p:nvPr/>
        </p:nvSpPr>
        <p:spPr>
          <a:xfrm>
            <a:off x="587141" y="3452570"/>
            <a:ext cx="8441356" cy="2862322"/>
          </a:xfrm>
          <a:prstGeom prst="rect">
            <a:avLst/>
          </a:prstGeom>
          <a:noFill/>
        </p:spPr>
        <p:txBody>
          <a:bodyPr wrap="square">
            <a:spAutoFit/>
          </a:bodyPr>
          <a:lstStyle/>
          <a:p>
            <a:r>
              <a:rPr lang="hu-HU" dirty="0">
                <a:latin typeface="Arial" panose="020B0604020202020204" pitchFamily="34" charset="0"/>
                <a:cs typeface="Arial" panose="020B0604020202020204" pitchFamily="34" charset="0"/>
              </a:rPr>
              <a:t>1917 szeptemberében az angol rendőrség letartóztatta, s a fenti tényeken alapuló, de lényegesen eltúlzott vádak alapján, bebörtönözték. Lászlót a börtönélet, az igazságtalanság, a család hiánya nagyon megviselte. A börtönben szinte semmit nem evett, csak a felesége által beküldött ételeket fogyasztotta. A börtönben saját költségén tartotta fenn magát, s ez - ahogy önéletrajzában hangsúlyozta - heti 2 font 10 shillinget tettek ki. Ha eljátszunk a gondolattal: egyetlen portréja ára akár 15 évi börtönélet fedezésére is elegendő lett volna. „Szerencsére" börtönélete csak 1918 májusáig tartott, ekkor azonban hosszabb szanatóriumi kezelésnek vetette alá magát. Majd' két év telt el letartóztatása után, amikor végre újra láthatta otthonát.</a:t>
            </a:r>
          </a:p>
        </p:txBody>
      </p:sp>
    </p:spTree>
    <p:extLst>
      <p:ext uri="{BB962C8B-B14F-4D97-AF65-F5344CB8AC3E}">
        <p14:creationId xmlns:p14="http://schemas.microsoft.com/office/powerpoint/2010/main" val="28673117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EE94F1DB-5B61-2FFA-A44C-692F91F86A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104" y="808522"/>
            <a:ext cx="4627546" cy="5907506"/>
          </a:xfrm>
          <a:prstGeom prst="rect">
            <a:avLst/>
          </a:prstGeom>
        </p:spPr>
      </p:pic>
      <p:sp>
        <p:nvSpPr>
          <p:cNvPr id="3" name="Szövegdoboz 2">
            <a:extLst>
              <a:ext uri="{FF2B5EF4-FFF2-40B4-BE49-F238E27FC236}">
                <a16:creationId xmlns:a16="http://schemas.microsoft.com/office/drawing/2014/main" xmlns="" id="{A383FE5F-4D90-62B5-78D8-486383ADC877}"/>
              </a:ext>
            </a:extLst>
          </p:cNvPr>
          <p:cNvSpPr txBox="1"/>
          <p:nvPr/>
        </p:nvSpPr>
        <p:spPr>
          <a:xfrm>
            <a:off x="288758" y="375385"/>
            <a:ext cx="4235116" cy="369332"/>
          </a:xfrm>
          <a:prstGeom prst="rect">
            <a:avLst/>
          </a:prstGeom>
          <a:noFill/>
        </p:spPr>
        <p:txBody>
          <a:bodyPr wrap="square" rtlCol="0">
            <a:spAutoFit/>
          </a:bodyPr>
          <a:lstStyle/>
          <a:p>
            <a:r>
              <a:rPr lang="hu-HU" dirty="0"/>
              <a:t>A művész legfiatalabb fia 1918</a:t>
            </a:r>
          </a:p>
        </p:txBody>
      </p:sp>
      <p:pic>
        <p:nvPicPr>
          <p:cNvPr id="4" name="Kép 3">
            <a:extLst>
              <a:ext uri="{FF2B5EF4-FFF2-40B4-BE49-F238E27FC236}">
                <a16:creationId xmlns:a16="http://schemas.microsoft.com/office/drawing/2014/main" xmlns="" id="{7E19A1BF-9DE3-1B18-6C02-8351742545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2720" y="625642"/>
            <a:ext cx="3424114" cy="6112042"/>
          </a:xfrm>
          <a:prstGeom prst="rect">
            <a:avLst/>
          </a:prstGeom>
        </p:spPr>
      </p:pic>
      <p:sp>
        <p:nvSpPr>
          <p:cNvPr id="5" name="Szövegdoboz 4">
            <a:extLst>
              <a:ext uri="{FF2B5EF4-FFF2-40B4-BE49-F238E27FC236}">
                <a16:creationId xmlns:a16="http://schemas.microsoft.com/office/drawing/2014/main" xmlns="" id="{C8B2144C-E06A-6BF5-3796-D8E8338F8F6E}"/>
              </a:ext>
            </a:extLst>
          </p:cNvPr>
          <p:cNvSpPr txBox="1"/>
          <p:nvPr/>
        </p:nvSpPr>
        <p:spPr>
          <a:xfrm>
            <a:off x="5120640" y="144379"/>
            <a:ext cx="2387065" cy="369332"/>
          </a:xfrm>
          <a:prstGeom prst="rect">
            <a:avLst/>
          </a:prstGeom>
          <a:noFill/>
        </p:spPr>
        <p:txBody>
          <a:bodyPr wrap="square" rtlCol="0">
            <a:spAutoFit/>
          </a:bodyPr>
          <a:lstStyle/>
          <a:p>
            <a:r>
              <a:rPr lang="hu-HU" dirty="0"/>
              <a:t>*48-as honvéd (1896) </a:t>
            </a:r>
          </a:p>
        </p:txBody>
      </p:sp>
      <p:sp>
        <p:nvSpPr>
          <p:cNvPr id="7" name="Szövegdoboz 6">
            <a:extLst>
              <a:ext uri="{FF2B5EF4-FFF2-40B4-BE49-F238E27FC236}">
                <a16:creationId xmlns:a16="http://schemas.microsoft.com/office/drawing/2014/main" xmlns="" id="{75816517-9D32-707C-DB6C-417D5B214EF0}"/>
              </a:ext>
            </a:extLst>
          </p:cNvPr>
          <p:cNvSpPr txBox="1"/>
          <p:nvPr/>
        </p:nvSpPr>
        <p:spPr>
          <a:xfrm>
            <a:off x="7454766" y="0"/>
            <a:ext cx="4572000" cy="646331"/>
          </a:xfrm>
          <a:prstGeom prst="rect">
            <a:avLst/>
          </a:prstGeom>
          <a:noFill/>
        </p:spPr>
        <p:txBody>
          <a:bodyPr wrap="square">
            <a:spAutoFit/>
          </a:bodyPr>
          <a:lstStyle/>
          <a:p>
            <a:r>
              <a:rPr lang="hu-HU" dirty="0"/>
              <a:t>54.5x32 cm</a:t>
            </a:r>
          </a:p>
          <a:p>
            <a:r>
              <a:rPr lang="hu-HU" dirty="0"/>
              <a:t>Olaj, vászon</a:t>
            </a:r>
          </a:p>
        </p:txBody>
      </p:sp>
    </p:spTree>
    <p:extLst>
      <p:ext uri="{BB962C8B-B14F-4D97-AF65-F5344CB8AC3E}">
        <p14:creationId xmlns:p14="http://schemas.microsoft.com/office/powerpoint/2010/main" val="400044915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D5D4456E-4B15-7463-66A8-31C0D1F163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643" y="150636"/>
            <a:ext cx="5014248" cy="6568664"/>
          </a:xfrm>
          <a:prstGeom prst="rect">
            <a:avLst/>
          </a:prstGeom>
        </p:spPr>
      </p:pic>
      <p:sp>
        <p:nvSpPr>
          <p:cNvPr id="4" name="Szövegdoboz 3">
            <a:extLst>
              <a:ext uri="{FF2B5EF4-FFF2-40B4-BE49-F238E27FC236}">
                <a16:creationId xmlns:a16="http://schemas.microsoft.com/office/drawing/2014/main" xmlns="" id="{F9907078-BC18-3969-6680-A769137A6C5F}"/>
              </a:ext>
            </a:extLst>
          </p:cNvPr>
          <p:cNvSpPr txBox="1"/>
          <p:nvPr/>
        </p:nvSpPr>
        <p:spPr>
          <a:xfrm>
            <a:off x="5212079" y="532416"/>
            <a:ext cx="3864544" cy="369332"/>
          </a:xfrm>
          <a:prstGeom prst="rect">
            <a:avLst/>
          </a:prstGeom>
          <a:noFill/>
        </p:spPr>
        <p:txBody>
          <a:bodyPr wrap="square">
            <a:spAutoFit/>
          </a:bodyPr>
          <a:lstStyle/>
          <a:p>
            <a:r>
              <a:rPr lang="hu-HU" dirty="0"/>
              <a:t>Mária Lujza bolgár </a:t>
            </a:r>
            <a:r>
              <a:rPr lang="hu-HU" dirty="0" err="1"/>
              <a:t>fejedelemné</a:t>
            </a:r>
            <a:r>
              <a:rPr lang="hu-HU" dirty="0"/>
              <a:t>, 1894</a:t>
            </a:r>
          </a:p>
        </p:txBody>
      </p:sp>
    </p:spTree>
    <p:extLst>
      <p:ext uri="{BB962C8B-B14F-4D97-AF65-F5344CB8AC3E}">
        <p14:creationId xmlns:p14="http://schemas.microsoft.com/office/powerpoint/2010/main" val="31393877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3EE046A5-AD2F-D484-B3D9-F737F14D4C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966" y="134754"/>
            <a:ext cx="4946423" cy="6577690"/>
          </a:xfrm>
          <a:prstGeom prst="rect">
            <a:avLst/>
          </a:prstGeom>
        </p:spPr>
      </p:pic>
      <p:sp>
        <p:nvSpPr>
          <p:cNvPr id="4" name="Szövegdoboz 3">
            <a:extLst>
              <a:ext uri="{FF2B5EF4-FFF2-40B4-BE49-F238E27FC236}">
                <a16:creationId xmlns:a16="http://schemas.microsoft.com/office/drawing/2014/main" xmlns="" id="{9077836B-CD79-A781-D258-2C1D9A33E9A8}"/>
              </a:ext>
            </a:extLst>
          </p:cNvPr>
          <p:cNvSpPr txBox="1"/>
          <p:nvPr/>
        </p:nvSpPr>
        <p:spPr>
          <a:xfrm>
            <a:off x="5226518" y="682675"/>
            <a:ext cx="3484345" cy="923330"/>
          </a:xfrm>
          <a:prstGeom prst="rect">
            <a:avLst/>
          </a:prstGeom>
          <a:noFill/>
        </p:spPr>
        <p:txBody>
          <a:bodyPr wrap="square">
            <a:spAutoFit/>
          </a:bodyPr>
          <a:lstStyle/>
          <a:p>
            <a:r>
              <a:rPr lang="hu-HU" dirty="0"/>
              <a:t>Erzsébet angol királyné, VI. György hitvese (York hercegnőjeként 1925-ben)</a:t>
            </a:r>
          </a:p>
        </p:txBody>
      </p:sp>
      <p:pic>
        <p:nvPicPr>
          <p:cNvPr id="5" name="Kép 4">
            <a:extLst>
              <a:ext uri="{FF2B5EF4-FFF2-40B4-BE49-F238E27FC236}">
                <a16:creationId xmlns:a16="http://schemas.microsoft.com/office/drawing/2014/main" xmlns="" id="{35B3D5D5-982E-7232-022A-0962DCFB6C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2103" y="1684421"/>
            <a:ext cx="3848370" cy="4987089"/>
          </a:xfrm>
          <a:prstGeom prst="rect">
            <a:avLst/>
          </a:prstGeom>
        </p:spPr>
      </p:pic>
    </p:spTree>
    <p:extLst>
      <p:ext uri="{BB962C8B-B14F-4D97-AF65-F5344CB8AC3E}">
        <p14:creationId xmlns:p14="http://schemas.microsoft.com/office/powerpoint/2010/main" val="30407695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050F6AF0-B59C-C9A7-FDC6-AA9E1977AC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9376" y="1521894"/>
            <a:ext cx="8763000" cy="5238750"/>
          </a:xfrm>
          <a:prstGeom prst="rect">
            <a:avLst/>
          </a:prstGeom>
          <a:ln>
            <a:solidFill>
              <a:schemeClr val="bg1"/>
            </a:solidFill>
          </a:ln>
        </p:spPr>
      </p:pic>
      <p:sp>
        <p:nvSpPr>
          <p:cNvPr id="4" name="Szövegdoboz 3">
            <a:extLst>
              <a:ext uri="{FF2B5EF4-FFF2-40B4-BE49-F238E27FC236}">
                <a16:creationId xmlns:a16="http://schemas.microsoft.com/office/drawing/2014/main" xmlns="" id="{B093F6B3-7ECC-6426-D5F3-874B298A7045}"/>
              </a:ext>
            </a:extLst>
          </p:cNvPr>
          <p:cNvSpPr txBox="1"/>
          <p:nvPr/>
        </p:nvSpPr>
        <p:spPr>
          <a:xfrm>
            <a:off x="312821" y="773048"/>
            <a:ext cx="8667550" cy="369332"/>
          </a:xfrm>
          <a:prstGeom prst="rect">
            <a:avLst/>
          </a:prstGeom>
          <a:noFill/>
        </p:spPr>
        <p:txBody>
          <a:bodyPr wrap="square">
            <a:spAutoFit/>
          </a:bodyPr>
          <a:lstStyle/>
          <a:p>
            <a:r>
              <a:rPr lang="hu-HU" dirty="0"/>
              <a:t>magasság: 78,5 cm; szélesség: 128,6 cm</a:t>
            </a:r>
          </a:p>
        </p:txBody>
      </p:sp>
      <p:sp>
        <p:nvSpPr>
          <p:cNvPr id="6" name="Szövegdoboz 5">
            <a:extLst>
              <a:ext uri="{FF2B5EF4-FFF2-40B4-BE49-F238E27FC236}">
                <a16:creationId xmlns:a16="http://schemas.microsoft.com/office/drawing/2014/main" xmlns="" id="{ACA87F33-7EE2-AB07-5749-44DF35F1B01B}"/>
              </a:ext>
            </a:extLst>
          </p:cNvPr>
          <p:cNvSpPr txBox="1"/>
          <p:nvPr/>
        </p:nvSpPr>
        <p:spPr>
          <a:xfrm>
            <a:off x="409073" y="493915"/>
            <a:ext cx="7897529" cy="369332"/>
          </a:xfrm>
          <a:prstGeom prst="rect">
            <a:avLst/>
          </a:prstGeom>
          <a:noFill/>
        </p:spPr>
        <p:txBody>
          <a:bodyPr wrap="square">
            <a:spAutoFit/>
          </a:bodyPr>
          <a:lstStyle/>
          <a:p>
            <a:r>
              <a:rPr lang="hu-HU" dirty="0"/>
              <a:t>A müncheni </a:t>
            </a:r>
            <a:r>
              <a:rPr lang="hu-HU" dirty="0" err="1"/>
              <a:t>Hofbrauhausban</a:t>
            </a:r>
            <a:r>
              <a:rPr lang="hu-HU" dirty="0"/>
              <a:t>, 1892. Müncheni sörözőben, olaj, vászon, MNG</a:t>
            </a:r>
          </a:p>
        </p:txBody>
      </p:sp>
      <p:sp>
        <p:nvSpPr>
          <p:cNvPr id="5" name="Szövegdoboz 4">
            <a:extLst>
              <a:ext uri="{FF2B5EF4-FFF2-40B4-BE49-F238E27FC236}">
                <a16:creationId xmlns:a16="http://schemas.microsoft.com/office/drawing/2014/main" xmlns="" id="{D794AFD3-BD24-D3A0-4C46-59847BB279EF}"/>
              </a:ext>
            </a:extLst>
          </p:cNvPr>
          <p:cNvSpPr txBox="1"/>
          <p:nvPr/>
        </p:nvSpPr>
        <p:spPr>
          <a:xfrm>
            <a:off x="2286000" y="2969741"/>
            <a:ext cx="4572000" cy="369332"/>
          </a:xfrm>
          <a:prstGeom prst="rect">
            <a:avLst/>
          </a:prstGeom>
          <a:noFill/>
        </p:spPr>
        <p:txBody>
          <a:bodyPr wrap="square">
            <a:spAutoFit/>
          </a:bodyPr>
          <a:lstStyle/>
          <a:p>
            <a:r>
              <a:rPr lang="hu-HU" dirty="0"/>
              <a:t> </a:t>
            </a:r>
          </a:p>
        </p:txBody>
      </p:sp>
    </p:spTree>
    <p:extLst>
      <p:ext uri="{BB962C8B-B14F-4D97-AF65-F5344CB8AC3E}">
        <p14:creationId xmlns:p14="http://schemas.microsoft.com/office/powerpoint/2010/main" val="30286907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16574415-E0CC-8D26-0448-7A495181AD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232" y="185816"/>
            <a:ext cx="4819332" cy="6542243"/>
          </a:xfrm>
          <a:prstGeom prst="rect">
            <a:avLst/>
          </a:prstGeom>
          <a:ln>
            <a:solidFill>
              <a:schemeClr val="bg1"/>
            </a:solidFill>
          </a:ln>
        </p:spPr>
      </p:pic>
      <p:sp>
        <p:nvSpPr>
          <p:cNvPr id="3" name="Szövegdoboz 2">
            <a:extLst>
              <a:ext uri="{FF2B5EF4-FFF2-40B4-BE49-F238E27FC236}">
                <a16:creationId xmlns:a16="http://schemas.microsoft.com/office/drawing/2014/main" xmlns="" id="{FBF5B25F-A9C1-D26F-13B7-23F650846CF2}"/>
              </a:ext>
            </a:extLst>
          </p:cNvPr>
          <p:cNvSpPr txBox="1"/>
          <p:nvPr/>
        </p:nvSpPr>
        <p:spPr>
          <a:xfrm>
            <a:off x="5505651" y="500514"/>
            <a:ext cx="3291840" cy="369332"/>
          </a:xfrm>
          <a:prstGeom prst="rect">
            <a:avLst/>
          </a:prstGeom>
          <a:noFill/>
        </p:spPr>
        <p:txBody>
          <a:bodyPr wrap="square" rtlCol="0">
            <a:spAutoFit/>
          </a:bodyPr>
          <a:lstStyle/>
          <a:p>
            <a:r>
              <a:rPr lang="hu-HU" dirty="0"/>
              <a:t>Gróf Apponyi Albert</a:t>
            </a:r>
          </a:p>
        </p:txBody>
      </p:sp>
      <p:pic>
        <p:nvPicPr>
          <p:cNvPr id="4" name="Kép 3">
            <a:extLst>
              <a:ext uri="{FF2B5EF4-FFF2-40B4-BE49-F238E27FC236}">
                <a16:creationId xmlns:a16="http://schemas.microsoft.com/office/drawing/2014/main" xmlns="" id="{DBBE6A3B-04CD-2E20-3BE5-314CB5EC740B}"/>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tretch>
            <a:fillRect/>
          </a:stretch>
        </p:blipFill>
        <p:spPr>
          <a:xfrm>
            <a:off x="5074424" y="1732547"/>
            <a:ext cx="3922676" cy="4942572"/>
          </a:xfrm>
          <a:prstGeom prst="rect">
            <a:avLst/>
          </a:prstGeom>
          <a:ln>
            <a:solidFill>
              <a:schemeClr val="bg1"/>
            </a:solidFill>
          </a:ln>
        </p:spPr>
      </p:pic>
    </p:spTree>
    <p:extLst>
      <p:ext uri="{BB962C8B-B14F-4D97-AF65-F5344CB8AC3E}">
        <p14:creationId xmlns:p14="http://schemas.microsoft.com/office/powerpoint/2010/main" val="33252328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3255E161-A3D6-A5B2-865E-34D8A94423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29963" y="162629"/>
            <a:ext cx="4491028" cy="5644405"/>
          </a:xfrm>
          <a:prstGeom prst="rect">
            <a:avLst/>
          </a:prstGeom>
          <a:ln>
            <a:solidFill>
              <a:schemeClr val="bg1"/>
            </a:solidFill>
          </a:ln>
        </p:spPr>
      </p:pic>
      <p:pic>
        <p:nvPicPr>
          <p:cNvPr id="3" name="Kép 2">
            <a:extLst>
              <a:ext uri="{FF2B5EF4-FFF2-40B4-BE49-F238E27FC236}">
                <a16:creationId xmlns:a16="http://schemas.microsoft.com/office/drawing/2014/main" xmlns="" id="{853D6EC0-C608-05F7-E6D9-C2B1A31E79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41" y="1222407"/>
            <a:ext cx="4358303" cy="5516839"/>
          </a:xfrm>
          <a:prstGeom prst="rect">
            <a:avLst/>
          </a:prstGeom>
          <a:ln>
            <a:solidFill>
              <a:schemeClr val="bg1"/>
            </a:solidFill>
          </a:ln>
        </p:spPr>
      </p:pic>
      <p:sp>
        <p:nvSpPr>
          <p:cNvPr id="4" name="Szövegdoboz 3">
            <a:extLst>
              <a:ext uri="{FF2B5EF4-FFF2-40B4-BE49-F238E27FC236}">
                <a16:creationId xmlns:a16="http://schemas.microsoft.com/office/drawing/2014/main" xmlns="" id="{B3992268-9245-3ABC-1F7A-2544FDA9F288}"/>
              </a:ext>
            </a:extLst>
          </p:cNvPr>
          <p:cNvSpPr txBox="1"/>
          <p:nvPr/>
        </p:nvSpPr>
        <p:spPr>
          <a:xfrm>
            <a:off x="394761" y="558016"/>
            <a:ext cx="4144488" cy="369332"/>
          </a:xfrm>
          <a:prstGeom prst="rect">
            <a:avLst/>
          </a:prstGeom>
          <a:noFill/>
        </p:spPr>
        <p:txBody>
          <a:bodyPr wrap="square" rtlCol="0">
            <a:spAutoFit/>
          </a:bodyPr>
          <a:lstStyle/>
          <a:p>
            <a:r>
              <a:rPr lang="hu-HU" dirty="0"/>
              <a:t>A festő felesége</a:t>
            </a:r>
          </a:p>
        </p:txBody>
      </p:sp>
    </p:spTree>
    <p:extLst>
      <p:ext uri="{BB962C8B-B14F-4D97-AF65-F5344CB8AC3E}">
        <p14:creationId xmlns:p14="http://schemas.microsoft.com/office/powerpoint/2010/main" val="28737521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17AE75F1-F030-DB40-4462-D379C29FAA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4" y="96252"/>
            <a:ext cx="4772343" cy="6593306"/>
          </a:xfrm>
          <a:prstGeom prst="rect">
            <a:avLst/>
          </a:prstGeom>
        </p:spPr>
      </p:pic>
      <p:sp>
        <p:nvSpPr>
          <p:cNvPr id="4" name="Szövegdoboz 3">
            <a:extLst>
              <a:ext uri="{FF2B5EF4-FFF2-40B4-BE49-F238E27FC236}">
                <a16:creationId xmlns:a16="http://schemas.microsoft.com/office/drawing/2014/main" xmlns="" id="{7EB7454E-CCAE-C82B-076F-F02C6E7A7F26}"/>
              </a:ext>
            </a:extLst>
          </p:cNvPr>
          <p:cNvSpPr txBox="1"/>
          <p:nvPr/>
        </p:nvSpPr>
        <p:spPr>
          <a:xfrm>
            <a:off x="5159140" y="1308317"/>
            <a:ext cx="3729789" cy="646331"/>
          </a:xfrm>
          <a:prstGeom prst="rect">
            <a:avLst/>
          </a:prstGeom>
          <a:noFill/>
        </p:spPr>
        <p:txBody>
          <a:bodyPr wrap="square">
            <a:spAutoFit/>
          </a:bodyPr>
          <a:lstStyle/>
          <a:p>
            <a:r>
              <a:rPr lang="hu-HU" dirty="0"/>
              <a:t>Wenckheim grófnő és gyermekei, Denise és Lajos Rudolf 1907</a:t>
            </a:r>
          </a:p>
        </p:txBody>
      </p:sp>
      <p:sp>
        <p:nvSpPr>
          <p:cNvPr id="6" name="Szövegdoboz 5">
            <a:extLst>
              <a:ext uri="{FF2B5EF4-FFF2-40B4-BE49-F238E27FC236}">
                <a16:creationId xmlns:a16="http://schemas.microsoft.com/office/drawing/2014/main" xmlns="" id="{7B521CA5-E644-5E87-A72A-693B07D53200}"/>
              </a:ext>
            </a:extLst>
          </p:cNvPr>
          <p:cNvSpPr txBox="1"/>
          <p:nvPr/>
        </p:nvSpPr>
        <p:spPr>
          <a:xfrm>
            <a:off x="4995511" y="2069234"/>
            <a:ext cx="3633537" cy="2585323"/>
          </a:xfrm>
          <a:prstGeom prst="rect">
            <a:avLst/>
          </a:prstGeom>
          <a:noFill/>
        </p:spPr>
        <p:txBody>
          <a:bodyPr wrap="square">
            <a:spAutoFit/>
          </a:bodyPr>
          <a:lstStyle/>
          <a:p>
            <a:r>
              <a:rPr lang="hu-HU" dirty="0"/>
              <a:t>egészen nagyméretűeket is. Ilyen például a Wenckheim grófnő és gyermekei, Denise és Lajos Rudolf portréja, 1907-ből. Az életnagyságú, többalakos festményen nem csak a gyerekek és az édesanyjuk kedves arca uralja a látványt; a kompozíció is mestermunka. </a:t>
            </a:r>
          </a:p>
        </p:txBody>
      </p:sp>
      <p:pic>
        <p:nvPicPr>
          <p:cNvPr id="7" name="Kép 6">
            <a:extLst>
              <a:ext uri="{FF2B5EF4-FFF2-40B4-BE49-F238E27FC236}">
                <a16:creationId xmlns:a16="http://schemas.microsoft.com/office/drawing/2014/main" xmlns="" id="{C5124D83-B2E9-03EB-B96E-0FD00878A16D}"/>
              </a:ext>
            </a:extLst>
          </p:cNvPr>
          <p:cNvPicPr>
            <a:picLocks noChangeAspect="1"/>
          </p:cNvPicPr>
          <p:nvPr/>
        </p:nvPicPr>
        <p:blipFill>
          <a:blip r:embed="rId3" cstate="email">
            <a:alphaModFix/>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4947385" y="1129375"/>
            <a:ext cx="4013460" cy="5540932"/>
          </a:xfrm>
          <a:prstGeom prst="rect">
            <a:avLst/>
          </a:prstGeom>
        </p:spPr>
      </p:pic>
      <p:pic>
        <p:nvPicPr>
          <p:cNvPr id="8" name="Kép 7">
            <a:extLst>
              <a:ext uri="{FF2B5EF4-FFF2-40B4-BE49-F238E27FC236}">
                <a16:creationId xmlns:a16="http://schemas.microsoft.com/office/drawing/2014/main" xmlns="" id="{62275A94-D781-04CD-9E5D-9B6734ECF6E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0639" y="284414"/>
            <a:ext cx="8372103" cy="6274152"/>
          </a:xfrm>
          <a:prstGeom prst="rect">
            <a:avLst/>
          </a:prstGeom>
        </p:spPr>
      </p:pic>
    </p:spTree>
    <p:extLst>
      <p:ext uri="{BB962C8B-B14F-4D97-AF65-F5344CB8AC3E}">
        <p14:creationId xmlns:p14="http://schemas.microsoft.com/office/powerpoint/2010/main" val="3663152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AA251805-638F-8F8B-74C5-F8FEBE5F2FC0}"/>
              </a:ext>
            </a:extLst>
          </p:cNvPr>
          <p:cNvSpPr txBox="1"/>
          <p:nvPr/>
        </p:nvSpPr>
        <p:spPr>
          <a:xfrm>
            <a:off x="245445" y="249538"/>
            <a:ext cx="3027144" cy="923330"/>
          </a:xfrm>
          <a:prstGeom prst="rect">
            <a:avLst/>
          </a:prstGeom>
          <a:noFill/>
        </p:spPr>
        <p:txBody>
          <a:bodyPr wrap="square">
            <a:spAutoFit/>
          </a:bodyPr>
          <a:lstStyle/>
          <a:p>
            <a:r>
              <a:rPr lang="hu-HU" dirty="0" err="1"/>
              <a:t>Majláth</a:t>
            </a:r>
            <a:r>
              <a:rPr lang="hu-HU" dirty="0"/>
              <a:t> Erzsébet, </a:t>
            </a:r>
            <a:r>
              <a:rPr lang="hu-HU" dirty="0" err="1"/>
              <a:t>Stefanie</a:t>
            </a:r>
            <a:r>
              <a:rPr lang="hu-HU" dirty="0"/>
              <a:t> grófnők kettős portréja, olaj, vászon</a:t>
            </a:r>
          </a:p>
        </p:txBody>
      </p:sp>
      <p:pic>
        <p:nvPicPr>
          <p:cNvPr id="5" name="Kép 4">
            <a:extLst>
              <a:ext uri="{FF2B5EF4-FFF2-40B4-BE49-F238E27FC236}">
                <a16:creationId xmlns:a16="http://schemas.microsoft.com/office/drawing/2014/main" xmlns="" id="{91B6FEDE-8A74-67DE-CD07-4A2C858A60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3479" y="88232"/>
            <a:ext cx="5245768" cy="6644639"/>
          </a:xfrm>
          <a:prstGeom prst="rect">
            <a:avLst/>
          </a:prstGeom>
          <a:ln>
            <a:solidFill>
              <a:schemeClr val="bg1"/>
            </a:solidFill>
          </a:ln>
        </p:spPr>
      </p:pic>
    </p:spTree>
    <p:extLst>
      <p:ext uri="{BB962C8B-B14F-4D97-AF65-F5344CB8AC3E}">
        <p14:creationId xmlns:p14="http://schemas.microsoft.com/office/powerpoint/2010/main" val="35345727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9E5930C3-3952-72F3-4F51-1801D6AE7D8B}"/>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50539" y="202131"/>
            <a:ext cx="5331870" cy="6497052"/>
          </a:xfrm>
          <a:prstGeom prst="rect">
            <a:avLst/>
          </a:prstGeom>
        </p:spPr>
      </p:pic>
      <p:sp>
        <p:nvSpPr>
          <p:cNvPr id="4" name="Szövegdoboz 3">
            <a:extLst>
              <a:ext uri="{FF2B5EF4-FFF2-40B4-BE49-F238E27FC236}">
                <a16:creationId xmlns:a16="http://schemas.microsoft.com/office/drawing/2014/main" xmlns="" id="{92D30267-E90A-831B-05CD-1C1905DA07BE}"/>
              </a:ext>
            </a:extLst>
          </p:cNvPr>
          <p:cNvSpPr txBox="1"/>
          <p:nvPr/>
        </p:nvSpPr>
        <p:spPr>
          <a:xfrm>
            <a:off x="5524900" y="840424"/>
            <a:ext cx="3787541" cy="646331"/>
          </a:xfrm>
          <a:prstGeom prst="rect">
            <a:avLst/>
          </a:prstGeom>
          <a:noFill/>
        </p:spPr>
        <p:txBody>
          <a:bodyPr wrap="square">
            <a:spAutoFit/>
          </a:bodyPr>
          <a:lstStyle/>
          <a:p>
            <a:r>
              <a:rPr lang="hu-HU" dirty="0"/>
              <a:t>Sarolta szász-</a:t>
            </a:r>
            <a:r>
              <a:rPr lang="hu-HU" dirty="0" err="1"/>
              <a:t>meiningeni</a:t>
            </a:r>
            <a:r>
              <a:rPr lang="hu-HU" dirty="0"/>
              <a:t> hercegné, 1899 </a:t>
            </a:r>
          </a:p>
        </p:txBody>
      </p:sp>
    </p:spTree>
    <p:extLst>
      <p:ext uri="{BB962C8B-B14F-4D97-AF65-F5344CB8AC3E}">
        <p14:creationId xmlns:p14="http://schemas.microsoft.com/office/powerpoint/2010/main" val="13701897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0BCDCFC0-D0F6-6DE1-B820-75AA3584DF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408" y="142504"/>
            <a:ext cx="5360225" cy="6555179"/>
          </a:xfrm>
          <a:prstGeom prst="rect">
            <a:avLst/>
          </a:prstGeom>
          <a:ln>
            <a:solidFill>
              <a:schemeClr val="bg1"/>
            </a:solidFill>
          </a:ln>
        </p:spPr>
      </p:pic>
      <p:sp>
        <p:nvSpPr>
          <p:cNvPr id="4" name="Szövegdoboz 3">
            <a:extLst>
              <a:ext uri="{FF2B5EF4-FFF2-40B4-BE49-F238E27FC236}">
                <a16:creationId xmlns:a16="http://schemas.microsoft.com/office/drawing/2014/main" xmlns="" id="{2D31B391-1D0D-3173-B798-1CEF29FB5C7F}"/>
              </a:ext>
            </a:extLst>
          </p:cNvPr>
          <p:cNvSpPr txBox="1"/>
          <p:nvPr/>
        </p:nvSpPr>
        <p:spPr>
          <a:xfrm>
            <a:off x="5581404" y="132240"/>
            <a:ext cx="3426030" cy="2308324"/>
          </a:xfrm>
          <a:prstGeom prst="rect">
            <a:avLst/>
          </a:prstGeom>
          <a:noFill/>
        </p:spPr>
        <p:txBody>
          <a:bodyPr wrap="square">
            <a:spAutoFit/>
          </a:bodyPr>
          <a:lstStyle/>
          <a:p>
            <a:r>
              <a:rPr lang="hu-HU" dirty="0"/>
              <a:t>Amikor Hatvany Lajos megkérdezte Görgeyt, hogy meg van-e elégedve a portréval, a tábornok a következőket mondta: „Jó kép, különösen a szemek kifejezése jó. Mint valami nagy kérdés az utókorhoz: Mit csináltatok velem?”</a:t>
            </a:r>
          </a:p>
        </p:txBody>
      </p:sp>
      <p:sp>
        <p:nvSpPr>
          <p:cNvPr id="6" name="Szövegdoboz 5">
            <a:extLst>
              <a:ext uri="{FF2B5EF4-FFF2-40B4-BE49-F238E27FC236}">
                <a16:creationId xmlns:a16="http://schemas.microsoft.com/office/drawing/2014/main" xmlns="" id="{3FE911E3-FC19-5019-B89E-8C262A928EC9}"/>
              </a:ext>
            </a:extLst>
          </p:cNvPr>
          <p:cNvSpPr txBox="1"/>
          <p:nvPr/>
        </p:nvSpPr>
        <p:spPr>
          <a:xfrm>
            <a:off x="5676404" y="5194810"/>
            <a:ext cx="3111335" cy="1569660"/>
          </a:xfrm>
          <a:prstGeom prst="rect">
            <a:avLst/>
          </a:prstGeom>
          <a:noFill/>
        </p:spPr>
        <p:txBody>
          <a:bodyPr wrap="square">
            <a:spAutoFit/>
          </a:bodyPr>
          <a:lstStyle/>
          <a:p>
            <a:r>
              <a:rPr lang="hu-HU" sz="1600" dirty="0"/>
              <a:t>»Történelmet festek, nem csak egyéneket« – mondta László Fülöp. Ezek a vásznakra festett arcok nem csupán portrék, hanem történelmi személyiségek ábrázolásai</a:t>
            </a:r>
          </a:p>
        </p:txBody>
      </p:sp>
      <p:sp>
        <p:nvSpPr>
          <p:cNvPr id="8" name="Szövegdoboz 7">
            <a:extLst>
              <a:ext uri="{FF2B5EF4-FFF2-40B4-BE49-F238E27FC236}">
                <a16:creationId xmlns:a16="http://schemas.microsoft.com/office/drawing/2014/main" xmlns="" id="{895012E6-F90B-AACF-7D51-29CFF9451D22}"/>
              </a:ext>
            </a:extLst>
          </p:cNvPr>
          <p:cNvSpPr txBox="1"/>
          <p:nvPr/>
        </p:nvSpPr>
        <p:spPr>
          <a:xfrm>
            <a:off x="5498275" y="2331245"/>
            <a:ext cx="3556660" cy="2862322"/>
          </a:xfrm>
          <a:prstGeom prst="rect">
            <a:avLst/>
          </a:prstGeom>
          <a:noFill/>
        </p:spPr>
        <p:txBody>
          <a:bodyPr wrap="square">
            <a:spAutoFit/>
          </a:bodyPr>
          <a:lstStyle/>
          <a:p>
            <a:r>
              <a:rPr lang="hu-HU" dirty="0" err="1"/>
              <a:t>Görgei</a:t>
            </a:r>
            <a:r>
              <a:rPr lang="hu-HU" dirty="0"/>
              <a:t> Artúr a XX. század hajnalán ritkán ült modellt művészeknek, bő tíz évvel később </a:t>
            </a:r>
            <a:r>
              <a:rPr lang="hu-HU" dirty="0" err="1"/>
              <a:t>Kisfaludi</a:t>
            </a:r>
            <a:r>
              <a:rPr lang="hu-HU" dirty="0"/>
              <a:t> </a:t>
            </a:r>
            <a:r>
              <a:rPr lang="hu-HU" dirty="0" err="1"/>
              <a:t>Strobl</a:t>
            </a:r>
            <a:r>
              <a:rPr lang="hu-HU" dirty="0"/>
              <a:t> Zsigmond készített szobrot az akkor már kilencvenöt esztendős egykori hadvezérről. A </a:t>
            </a:r>
            <a:r>
              <a:rPr lang="hu-HU" dirty="0" err="1"/>
              <a:t>Görgei</a:t>
            </a:r>
            <a:r>
              <a:rPr lang="hu-HU" dirty="0"/>
              <a:t> Artúrt ábrázoló festményt a magyar állam az akkor jelentős összegnek számító 6000 koronáért vásárolta meg.</a:t>
            </a:r>
          </a:p>
        </p:txBody>
      </p:sp>
      <p:pic>
        <p:nvPicPr>
          <p:cNvPr id="3" name="Kép 2">
            <a:extLst>
              <a:ext uri="{FF2B5EF4-FFF2-40B4-BE49-F238E27FC236}">
                <a16:creationId xmlns:a16="http://schemas.microsoft.com/office/drawing/2014/main" xmlns="" id="{0546146C-16A1-1EB1-FB33-311D5715E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3600" y="2156059"/>
            <a:ext cx="3407634" cy="4509436"/>
          </a:xfrm>
          <a:prstGeom prst="rect">
            <a:avLst/>
          </a:prstGeom>
          <a:ln>
            <a:solidFill>
              <a:schemeClr val="bg1"/>
            </a:solidFill>
          </a:ln>
        </p:spPr>
      </p:pic>
      <p:pic>
        <p:nvPicPr>
          <p:cNvPr id="5" name="Kép 4">
            <a:extLst>
              <a:ext uri="{FF2B5EF4-FFF2-40B4-BE49-F238E27FC236}">
                <a16:creationId xmlns:a16="http://schemas.microsoft.com/office/drawing/2014/main" xmlns="" id="{21C5D3A9-80E7-7F63-A9AA-B0248121DF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8614" y="2954956"/>
            <a:ext cx="3353562" cy="3726180"/>
          </a:xfrm>
          <a:prstGeom prst="rect">
            <a:avLst/>
          </a:prstGeom>
          <a:ln>
            <a:solidFill>
              <a:schemeClr val="bg1"/>
            </a:solidFill>
          </a:ln>
        </p:spPr>
      </p:pic>
    </p:spTree>
    <p:extLst>
      <p:ext uri="{BB962C8B-B14F-4D97-AF65-F5344CB8AC3E}">
        <p14:creationId xmlns:p14="http://schemas.microsoft.com/office/powerpoint/2010/main" val="10530322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a:extLst>
              <a:ext uri="{FF2B5EF4-FFF2-40B4-BE49-F238E27FC236}">
                <a16:creationId xmlns:a16="http://schemas.microsoft.com/office/drawing/2014/main" xmlns="" id="{760A7C53-B7F1-4FE2-65C2-5E0B2976493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06282" y="986912"/>
            <a:ext cx="3870265" cy="5481264"/>
          </a:xfrm>
          <a:prstGeom prst="rect">
            <a:avLst/>
          </a:prstGeom>
        </p:spPr>
      </p:pic>
      <p:pic>
        <p:nvPicPr>
          <p:cNvPr id="5" name="Kép 4">
            <a:extLst>
              <a:ext uri="{FF2B5EF4-FFF2-40B4-BE49-F238E27FC236}">
                <a16:creationId xmlns:a16="http://schemas.microsoft.com/office/drawing/2014/main" xmlns="" id="{E5EB6A36-E902-099A-E942-FA9B0C004F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382" y="949148"/>
            <a:ext cx="4563242" cy="5567156"/>
          </a:xfrm>
          <a:prstGeom prst="rect">
            <a:avLst/>
          </a:prstGeom>
        </p:spPr>
      </p:pic>
      <p:sp>
        <p:nvSpPr>
          <p:cNvPr id="6" name="Szövegdoboz 5">
            <a:extLst>
              <a:ext uri="{FF2B5EF4-FFF2-40B4-BE49-F238E27FC236}">
                <a16:creationId xmlns:a16="http://schemas.microsoft.com/office/drawing/2014/main" xmlns="" id="{5D7E8087-F510-797C-647A-1F2C47EBDA8D}"/>
              </a:ext>
            </a:extLst>
          </p:cNvPr>
          <p:cNvSpPr txBox="1"/>
          <p:nvPr/>
        </p:nvSpPr>
        <p:spPr>
          <a:xfrm>
            <a:off x="221381" y="356134"/>
            <a:ext cx="3243714" cy="369332"/>
          </a:xfrm>
          <a:prstGeom prst="rect">
            <a:avLst/>
          </a:prstGeom>
          <a:noFill/>
        </p:spPr>
        <p:txBody>
          <a:bodyPr wrap="square" rtlCol="0">
            <a:spAutoFit/>
          </a:bodyPr>
          <a:lstStyle/>
          <a:p>
            <a:r>
              <a:rPr lang="hu-HU" dirty="0">
                <a:latin typeface="Arial" panose="020B0604020202020204" pitchFamily="34" charset="0"/>
                <a:cs typeface="Arial" panose="020B0604020202020204" pitchFamily="34" charset="0"/>
              </a:rPr>
              <a:t>Önarckép 1911</a:t>
            </a:r>
          </a:p>
        </p:txBody>
      </p:sp>
      <p:pic>
        <p:nvPicPr>
          <p:cNvPr id="7" name="Kép 6">
            <a:extLst>
              <a:ext uri="{FF2B5EF4-FFF2-40B4-BE49-F238E27FC236}">
                <a16:creationId xmlns:a16="http://schemas.microsoft.com/office/drawing/2014/main" xmlns="" id="{E5EB6A36-E902-099A-E942-FA9B0C004F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49148"/>
            <a:ext cx="4563242" cy="5567156"/>
          </a:xfrm>
          <a:prstGeom prst="rect">
            <a:avLst/>
          </a:prstGeom>
        </p:spPr>
      </p:pic>
    </p:spTree>
    <p:extLst>
      <p:ext uri="{BB962C8B-B14F-4D97-AF65-F5344CB8AC3E}">
        <p14:creationId xmlns:p14="http://schemas.microsoft.com/office/powerpoint/2010/main" val="17071253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5EF4971B-69C0-BFD0-219F-02D7A6EA69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6987" y="410621"/>
            <a:ext cx="4869922" cy="6275185"/>
          </a:xfrm>
          <a:prstGeom prst="rect">
            <a:avLst/>
          </a:prstGeom>
          <a:ln>
            <a:solidFill>
              <a:schemeClr val="bg1"/>
            </a:solidFill>
          </a:ln>
        </p:spPr>
      </p:pic>
      <p:pic>
        <p:nvPicPr>
          <p:cNvPr id="4" name="Kép 3">
            <a:extLst>
              <a:ext uri="{FF2B5EF4-FFF2-40B4-BE49-F238E27FC236}">
                <a16:creationId xmlns:a16="http://schemas.microsoft.com/office/drawing/2014/main" xmlns="" id="{6537ED21-41BA-2402-587B-B6CF9F98CE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51" y="720722"/>
            <a:ext cx="3519401" cy="5965087"/>
          </a:xfrm>
          <a:prstGeom prst="rect">
            <a:avLst/>
          </a:prstGeom>
          <a:ln>
            <a:solidFill>
              <a:schemeClr val="bg1"/>
            </a:solidFill>
          </a:ln>
        </p:spPr>
      </p:pic>
      <p:sp>
        <p:nvSpPr>
          <p:cNvPr id="6" name="Szövegdoboz 5">
            <a:extLst>
              <a:ext uri="{FF2B5EF4-FFF2-40B4-BE49-F238E27FC236}">
                <a16:creationId xmlns:a16="http://schemas.microsoft.com/office/drawing/2014/main" xmlns="" id="{8126FA70-DEA0-FE23-A862-BDD30D398E75}"/>
              </a:ext>
            </a:extLst>
          </p:cNvPr>
          <p:cNvSpPr txBox="1"/>
          <p:nvPr/>
        </p:nvSpPr>
        <p:spPr>
          <a:xfrm>
            <a:off x="195943" y="0"/>
            <a:ext cx="4572000" cy="646331"/>
          </a:xfrm>
          <a:prstGeom prst="rect">
            <a:avLst/>
          </a:prstGeom>
          <a:noFill/>
        </p:spPr>
        <p:txBody>
          <a:bodyPr wrap="square">
            <a:spAutoFit/>
          </a:bodyPr>
          <a:lstStyle/>
          <a:p>
            <a:r>
              <a:rPr lang="hu-HU" dirty="0"/>
              <a:t>Lady </a:t>
            </a:r>
            <a:r>
              <a:rPr lang="hu-HU" dirty="0" err="1"/>
              <a:t>Ludlow</a:t>
            </a:r>
            <a:r>
              <a:rPr lang="hu-HU" dirty="0"/>
              <a:t>, született Alice </a:t>
            </a:r>
            <a:r>
              <a:rPr lang="hu-HU" dirty="0" err="1"/>
              <a:t>Sedgwick</a:t>
            </a:r>
            <a:r>
              <a:rPr lang="hu-HU" dirty="0"/>
              <a:t> </a:t>
            </a:r>
            <a:r>
              <a:rPr lang="hu-HU" dirty="0" err="1"/>
              <a:t>Mankiewicz</a:t>
            </a:r>
            <a:r>
              <a:rPr lang="hu-HU" dirty="0"/>
              <a:t> (1924)</a:t>
            </a:r>
          </a:p>
        </p:txBody>
      </p:sp>
    </p:spTree>
    <p:extLst>
      <p:ext uri="{BB962C8B-B14F-4D97-AF65-F5344CB8AC3E}">
        <p14:creationId xmlns:p14="http://schemas.microsoft.com/office/powerpoint/2010/main" val="32431121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BD413D10-4C9F-44DE-B459-7994E460E5E0}"/>
              </a:ext>
            </a:extLst>
          </p:cNvPr>
          <p:cNvPicPr>
            <a:picLocks noChangeAspect="1"/>
          </p:cNvPicPr>
          <p:nvPr/>
        </p:nvPicPr>
        <p:blipFill>
          <a:blip r:embed="rId2" cstate="email">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2544765" y="274861"/>
            <a:ext cx="6397355" cy="6488136"/>
          </a:xfrm>
          <a:prstGeom prst="rect">
            <a:avLst/>
          </a:prstGeom>
        </p:spPr>
      </p:pic>
      <p:sp>
        <p:nvSpPr>
          <p:cNvPr id="5" name="Szövegdoboz 4">
            <a:extLst>
              <a:ext uri="{FF2B5EF4-FFF2-40B4-BE49-F238E27FC236}">
                <a16:creationId xmlns:a16="http://schemas.microsoft.com/office/drawing/2014/main" xmlns="" id="{832267EE-D333-D17A-FE64-935713C80468}"/>
              </a:ext>
            </a:extLst>
          </p:cNvPr>
          <p:cNvSpPr txBox="1"/>
          <p:nvPr/>
        </p:nvSpPr>
        <p:spPr>
          <a:xfrm>
            <a:off x="211756" y="137473"/>
            <a:ext cx="3378467" cy="923330"/>
          </a:xfrm>
          <a:prstGeom prst="rect">
            <a:avLst/>
          </a:prstGeom>
          <a:noFill/>
        </p:spPr>
        <p:txBody>
          <a:bodyPr wrap="square">
            <a:spAutoFit/>
          </a:bodyPr>
          <a:lstStyle/>
          <a:p>
            <a:r>
              <a:rPr lang="hu-HU" dirty="0"/>
              <a:t>László Fülöp: </a:t>
            </a:r>
            <a:r>
              <a:rPr lang="hu-HU" dirty="0" err="1"/>
              <a:t>Agathe</a:t>
            </a:r>
            <a:r>
              <a:rPr lang="hu-HU" dirty="0"/>
              <a:t> von </a:t>
            </a:r>
            <a:r>
              <a:rPr lang="hu-HU" dirty="0" err="1"/>
              <a:t>Ratibor</a:t>
            </a:r>
            <a:r>
              <a:rPr lang="hu-HU" dirty="0"/>
              <a:t> und </a:t>
            </a:r>
            <a:r>
              <a:rPr lang="hu-HU" dirty="0" err="1"/>
              <a:t>Corvey</a:t>
            </a:r>
            <a:r>
              <a:rPr lang="hu-HU" dirty="0"/>
              <a:t> hercegnő, 1899 </a:t>
            </a:r>
          </a:p>
        </p:txBody>
      </p:sp>
      <p:pic>
        <p:nvPicPr>
          <p:cNvPr id="2" name="Kép 1">
            <a:extLst>
              <a:ext uri="{FF2B5EF4-FFF2-40B4-BE49-F238E27FC236}">
                <a16:creationId xmlns:a16="http://schemas.microsoft.com/office/drawing/2014/main" xmlns="" id="{EB6DF48E-47CE-85BB-8B65-C309D4502AFC}"/>
              </a:ext>
            </a:extLst>
          </p:cNvPr>
          <p:cNvPicPr>
            <a:picLocks noChangeAspect="1"/>
          </p:cNvPicPr>
          <p:nvPr/>
        </p:nvPicPr>
        <p:blipFill>
          <a:blip r:embed="rId3"/>
          <a:stretch>
            <a:fillRect/>
          </a:stretch>
        </p:blipFill>
        <p:spPr>
          <a:xfrm>
            <a:off x="1976625" y="1058779"/>
            <a:ext cx="7031419" cy="5695449"/>
          </a:xfrm>
          <a:prstGeom prst="rect">
            <a:avLst/>
          </a:prstGeom>
          <a:ln>
            <a:solidFill>
              <a:schemeClr val="bg1"/>
            </a:solidFill>
          </a:ln>
        </p:spPr>
      </p:pic>
      <p:sp>
        <p:nvSpPr>
          <p:cNvPr id="4" name="Szövegdoboz 3">
            <a:extLst>
              <a:ext uri="{FF2B5EF4-FFF2-40B4-BE49-F238E27FC236}">
                <a16:creationId xmlns:a16="http://schemas.microsoft.com/office/drawing/2014/main" xmlns="" id="{6902E3F0-53D6-42E5-E525-4501C2F83CFF}"/>
              </a:ext>
            </a:extLst>
          </p:cNvPr>
          <p:cNvSpPr txBox="1"/>
          <p:nvPr/>
        </p:nvSpPr>
        <p:spPr>
          <a:xfrm>
            <a:off x="202131" y="2213811"/>
            <a:ext cx="2059806" cy="369332"/>
          </a:xfrm>
          <a:prstGeom prst="rect">
            <a:avLst/>
          </a:prstGeom>
          <a:noFill/>
        </p:spPr>
        <p:txBody>
          <a:bodyPr wrap="square" rtlCol="0">
            <a:spAutoFit/>
          </a:bodyPr>
          <a:lstStyle/>
          <a:p>
            <a:r>
              <a:rPr lang="hu-HU" dirty="0"/>
              <a:t>Virágcsendélet</a:t>
            </a:r>
          </a:p>
        </p:txBody>
      </p:sp>
    </p:spTree>
    <p:extLst>
      <p:ext uri="{BB962C8B-B14F-4D97-AF65-F5344CB8AC3E}">
        <p14:creationId xmlns:p14="http://schemas.microsoft.com/office/powerpoint/2010/main" val="35214243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8B85BDF1-093F-D7D0-D521-F5E1816869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8181" y="154380"/>
            <a:ext cx="4514881" cy="5735782"/>
          </a:xfrm>
          <a:prstGeom prst="rect">
            <a:avLst/>
          </a:prstGeom>
          <a:ln>
            <a:solidFill>
              <a:schemeClr val="bg1"/>
            </a:solidFill>
          </a:ln>
        </p:spPr>
      </p:pic>
      <p:pic>
        <p:nvPicPr>
          <p:cNvPr id="3" name="Kép 2">
            <a:extLst>
              <a:ext uri="{FF2B5EF4-FFF2-40B4-BE49-F238E27FC236}">
                <a16:creationId xmlns:a16="http://schemas.microsoft.com/office/drawing/2014/main" xmlns="" id="{6A0D1C67-4D32-162E-20FF-26A6B79B0E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002" y="1235033"/>
            <a:ext cx="4368559" cy="5539839"/>
          </a:xfrm>
          <a:prstGeom prst="rect">
            <a:avLst/>
          </a:prstGeom>
          <a:ln>
            <a:solidFill>
              <a:schemeClr val="bg1"/>
            </a:solidFill>
          </a:ln>
        </p:spPr>
      </p:pic>
      <p:sp>
        <p:nvSpPr>
          <p:cNvPr id="5" name="Szövegdoboz 4">
            <a:extLst>
              <a:ext uri="{FF2B5EF4-FFF2-40B4-BE49-F238E27FC236}">
                <a16:creationId xmlns:a16="http://schemas.microsoft.com/office/drawing/2014/main" xmlns="" id="{496F938B-9073-186B-0E33-7F7E4254FF13}"/>
              </a:ext>
            </a:extLst>
          </p:cNvPr>
          <p:cNvSpPr txBox="1"/>
          <p:nvPr/>
        </p:nvSpPr>
        <p:spPr>
          <a:xfrm>
            <a:off x="457200" y="219095"/>
            <a:ext cx="4572000" cy="369332"/>
          </a:xfrm>
          <a:prstGeom prst="rect">
            <a:avLst/>
          </a:prstGeom>
          <a:noFill/>
        </p:spPr>
        <p:txBody>
          <a:bodyPr wrap="square">
            <a:spAutoFit/>
          </a:bodyPr>
          <a:lstStyle/>
          <a:p>
            <a:r>
              <a:rPr lang="hu-HU" dirty="0"/>
              <a:t>Hölgy portréja lányával</a:t>
            </a:r>
          </a:p>
        </p:txBody>
      </p:sp>
      <p:sp>
        <p:nvSpPr>
          <p:cNvPr id="7" name="Szövegdoboz 6">
            <a:extLst>
              <a:ext uri="{FF2B5EF4-FFF2-40B4-BE49-F238E27FC236}">
                <a16:creationId xmlns:a16="http://schemas.microsoft.com/office/drawing/2014/main" xmlns="" id="{57AB6149-F712-9761-9F95-37560EBF291C}"/>
              </a:ext>
            </a:extLst>
          </p:cNvPr>
          <p:cNvSpPr txBox="1"/>
          <p:nvPr/>
        </p:nvSpPr>
        <p:spPr>
          <a:xfrm>
            <a:off x="4922322" y="6334887"/>
            <a:ext cx="4572000" cy="369332"/>
          </a:xfrm>
          <a:prstGeom prst="rect">
            <a:avLst/>
          </a:prstGeom>
          <a:noFill/>
        </p:spPr>
        <p:txBody>
          <a:bodyPr wrap="square">
            <a:spAutoFit/>
          </a:bodyPr>
          <a:lstStyle/>
          <a:p>
            <a:r>
              <a:rPr lang="hu-HU" dirty="0"/>
              <a:t>Hölgy portréja lányával 2.</a:t>
            </a:r>
          </a:p>
        </p:txBody>
      </p:sp>
    </p:spTree>
    <p:extLst>
      <p:ext uri="{BB962C8B-B14F-4D97-AF65-F5344CB8AC3E}">
        <p14:creationId xmlns:p14="http://schemas.microsoft.com/office/powerpoint/2010/main" val="5740305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EF023E2E-98EB-7583-C243-8E385FF5BB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109" y="890649"/>
            <a:ext cx="4165567" cy="5866996"/>
          </a:xfrm>
          <a:prstGeom prst="rect">
            <a:avLst/>
          </a:prstGeom>
        </p:spPr>
      </p:pic>
      <p:sp>
        <p:nvSpPr>
          <p:cNvPr id="4" name="Szövegdoboz 3">
            <a:extLst>
              <a:ext uri="{FF2B5EF4-FFF2-40B4-BE49-F238E27FC236}">
                <a16:creationId xmlns:a16="http://schemas.microsoft.com/office/drawing/2014/main" xmlns="" id="{F473E135-B23A-60D3-01B6-EEE09991AD39}"/>
              </a:ext>
            </a:extLst>
          </p:cNvPr>
          <p:cNvSpPr txBox="1"/>
          <p:nvPr/>
        </p:nvSpPr>
        <p:spPr>
          <a:xfrm>
            <a:off x="374073" y="207219"/>
            <a:ext cx="4572000" cy="369332"/>
          </a:xfrm>
          <a:prstGeom prst="rect">
            <a:avLst/>
          </a:prstGeom>
          <a:noFill/>
        </p:spPr>
        <p:txBody>
          <a:bodyPr wrap="square">
            <a:spAutoFit/>
          </a:bodyPr>
          <a:lstStyle/>
          <a:p>
            <a:r>
              <a:rPr lang="hu-HU" dirty="0"/>
              <a:t>A munka befejezése után,1896</a:t>
            </a:r>
          </a:p>
        </p:txBody>
      </p:sp>
      <p:pic>
        <p:nvPicPr>
          <p:cNvPr id="5" name="Kép 4">
            <a:extLst>
              <a:ext uri="{FF2B5EF4-FFF2-40B4-BE49-F238E27FC236}">
                <a16:creationId xmlns:a16="http://schemas.microsoft.com/office/drawing/2014/main" xmlns="" id="{D7519BAA-1F9F-DDC7-C8ED-773946DFF5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750" y="130628"/>
            <a:ext cx="4548249" cy="5601926"/>
          </a:xfrm>
          <a:prstGeom prst="rect">
            <a:avLst/>
          </a:prstGeom>
        </p:spPr>
      </p:pic>
      <p:sp>
        <p:nvSpPr>
          <p:cNvPr id="3" name="Szövegdoboz 2">
            <a:extLst>
              <a:ext uri="{FF2B5EF4-FFF2-40B4-BE49-F238E27FC236}">
                <a16:creationId xmlns:a16="http://schemas.microsoft.com/office/drawing/2014/main" xmlns="" id="{DAB4E3F0-668C-A6EB-E4E6-692609ECD00B}"/>
              </a:ext>
            </a:extLst>
          </p:cNvPr>
          <p:cNvSpPr txBox="1"/>
          <p:nvPr/>
        </p:nvSpPr>
        <p:spPr>
          <a:xfrm>
            <a:off x="5573027" y="5996539"/>
            <a:ext cx="2916455" cy="369332"/>
          </a:xfrm>
          <a:prstGeom prst="rect">
            <a:avLst/>
          </a:prstGeom>
          <a:noFill/>
        </p:spPr>
        <p:txBody>
          <a:bodyPr wrap="square" rtlCol="0">
            <a:spAutoFit/>
          </a:bodyPr>
          <a:lstStyle/>
          <a:p>
            <a:r>
              <a:rPr lang="hu-HU" dirty="0"/>
              <a:t>Kalapos kisfiú</a:t>
            </a:r>
          </a:p>
        </p:txBody>
      </p:sp>
    </p:spTree>
    <p:extLst>
      <p:ext uri="{BB962C8B-B14F-4D97-AF65-F5344CB8AC3E}">
        <p14:creationId xmlns:p14="http://schemas.microsoft.com/office/powerpoint/2010/main" val="11550934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79357FD9-E59A-2826-E5BB-A6AA359DC8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9627" y="320634"/>
            <a:ext cx="3422763" cy="6394862"/>
          </a:xfrm>
          <a:prstGeom prst="rect">
            <a:avLst/>
          </a:prstGeom>
          <a:ln>
            <a:solidFill>
              <a:schemeClr val="bg1"/>
            </a:solidFill>
          </a:ln>
        </p:spPr>
      </p:pic>
      <p:pic>
        <p:nvPicPr>
          <p:cNvPr id="3" name="Kép 2">
            <a:extLst>
              <a:ext uri="{FF2B5EF4-FFF2-40B4-BE49-F238E27FC236}">
                <a16:creationId xmlns:a16="http://schemas.microsoft.com/office/drawing/2014/main" xmlns="" id="{CB0D356A-F448-5E1C-3CF6-8DCA903991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817" y="603678"/>
            <a:ext cx="4135052" cy="6147444"/>
          </a:xfrm>
          <a:prstGeom prst="rect">
            <a:avLst/>
          </a:prstGeom>
          <a:ln>
            <a:solidFill>
              <a:schemeClr val="bg1"/>
            </a:solidFill>
          </a:ln>
        </p:spPr>
      </p:pic>
      <p:sp>
        <p:nvSpPr>
          <p:cNvPr id="4" name="Szövegdoboz 3">
            <a:extLst>
              <a:ext uri="{FF2B5EF4-FFF2-40B4-BE49-F238E27FC236}">
                <a16:creationId xmlns:a16="http://schemas.microsoft.com/office/drawing/2014/main" xmlns="" id="{21754E6C-514C-6390-5BC0-FC036B33CB84}"/>
              </a:ext>
            </a:extLst>
          </p:cNvPr>
          <p:cNvSpPr txBox="1"/>
          <p:nvPr/>
        </p:nvSpPr>
        <p:spPr>
          <a:xfrm>
            <a:off x="5380522" y="0"/>
            <a:ext cx="2627697" cy="369332"/>
          </a:xfrm>
          <a:prstGeom prst="rect">
            <a:avLst/>
          </a:prstGeom>
          <a:noFill/>
        </p:spPr>
        <p:txBody>
          <a:bodyPr wrap="square" rtlCol="0">
            <a:spAutoFit/>
          </a:bodyPr>
          <a:lstStyle/>
          <a:p>
            <a:r>
              <a:rPr lang="hu-HU" dirty="0"/>
              <a:t>Fohászkodó</a:t>
            </a:r>
          </a:p>
        </p:txBody>
      </p:sp>
      <p:sp>
        <p:nvSpPr>
          <p:cNvPr id="6" name="Szövegdoboz 5">
            <a:extLst>
              <a:ext uri="{FF2B5EF4-FFF2-40B4-BE49-F238E27FC236}">
                <a16:creationId xmlns:a16="http://schemas.microsoft.com/office/drawing/2014/main" xmlns="" id="{7BE2852B-466A-51DE-6FEF-C0100E2E069D}"/>
              </a:ext>
            </a:extLst>
          </p:cNvPr>
          <p:cNvSpPr txBox="1"/>
          <p:nvPr/>
        </p:nvSpPr>
        <p:spPr>
          <a:xfrm>
            <a:off x="139566" y="0"/>
            <a:ext cx="4572000" cy="646331"/>
          </a:xfrm>
          <a:prstGeom prst="rect">
            <a:avLst/>
          </a:prstGeom>
          <a:noFill/>
        </p:spPr>
        <p:txBody>
          <a:bodyPr wrap="square">
            <a:spAutoFit/>
          </a:bodyPr>
          <a:lstStyle/>
          <a:p>
            <a:r>
              <a:rPr lang="hu-HU" dirty="0"/>
              <a:t>Öregasszony rokkával (előtanulmány a Mesemondó című alkotás főalakjához)</a:t>
            </a:r>
          </a:p>
        </p:txBody>
      </p:sp>
    </p:spTree>
    <p:extLst>
      <p:ext uri="{BB962C8B-B14F-4D97-AF65-F5344CB8AC3E}">
        <p14:creationId xmlns:p14="http://schemas.microsoft.com/office/powerpoint/2010/main" val="28840435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2574CAD5-5FA4-5B36-A513-C17A0F337D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137" y="375634"/>
            <a:ext cx="8257906" cy="6386114"/>
          </a:xfrm>
          <a:prstGeom prst="rect">
            <a:avLst/>
          </a:prstGeom>
        </p:spPr>
      </p:pic>
      <p:sp>
        <p:nvSpPr>
          <p:cNvPr id="4" name="Szövegdoboz 3">
            <a:extLst>
              <a:ext uri="{FF2B5EF4-FFF2-40B4-BE49-F238E27FC236}">
                <a16:creationId xmlns:a16="http://schemas.microsoft.com/office/drawing/2014/main" xmlns="" id="{5FF47854-A2DA-A632-4AD2-E0330182877D}"/>
              </a:ext>
            </a:extLst>
          </p:cNvPr>
          <p:cNvSpPr txBox="1"/>
          <p:nvPr/>
        </p:nvSpPr>
        <p:spPr>
          <a:xfrm>
            <a:off x="492826" y="0"/>
            <a:ext cx="4572000" cy="369332"/>
          </a:xfrm>
          <a:prstGeom prst="rect">
            <a:avLst/>
          </a:prstGeom>
          <a:noFill/>
        </p:spPr>
        <p:txBody>
          <a:bodyPr wrap="square">
            <a:spAutoFit/>
          </a:bodyPr>
          <a:lstStyle/>
          <a:p>
            <a:r>
              <a:rPr lang="hu-HU" dirty="0"/>
              <a:t>A regélő asszony</a:t>
            </a:r>
          </a:p>
        </p:txBody>
      </p:sp>
    </p:spTree>
    <p:extLst>
      <p:ext uri="{BB962C8B-B14F-4D97-AF65-F5344CB8AC3E}">
        <p14:creationId xmlns:p14="http://schemas.microsoft.com/office/powerpoint/2010/main" val="21830736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9F2C5FBB-FC69-D345-5EB5-CD13653723E1}"/>
              </a:ext>
            </a:extLst>
          </p:cNvPr>
          <p:cNvPicPr>
            <a:picLocks noChangeAspect="1"/>
          </p:cNvPicPr>
          <p:nvPr/>
        </p:nvPicPr>
        <p:blipFill>
          <a:blip r:embed="rId2"/>
          <a:stretch>
            <a:fillRect/>
          </a:stretch>
        </p:blipFill>
        <p:spPr>
          <a:xfrm>
            <a:off x="805113" y="896352"/>
            <a:ext cx="7419692" cy="5850957"/>
          </a:xfrm>
          <a:prstGeom prst="rect">
            <a:avLst/>
          </a:prstGeom>
          <a:ln>
            <a:solidFill>
              <a:schemeClr val="bg1"/>
            </a:solidFill>
          </a:ln>
        </p:spPr>
      </p:pic>
      <p:sp>
        <p:nvSpPr>
          <p:cNvPr id="4" name="Szövegdoboz 3">
            <a:extLst>
              <a:ext uri="{FF2B5EF4-FFF2-40B4-BE49-F238E27FC236}">
                <a16:creationId xmlns:a16="http://schemas.microsoft.com/office/drawing/2014/main" xmlns="" id="{6071C487-E834-DD89-3D63-5AE85511C1C8}"/>
              </a:ext>
            </a:extLst>
          </p:cNvPr>
          <p:cNvSpPr txBox="1"/>
          <p:nvPr/>
        </p:nvSpPr>
        <p:spPr>
          <a:xfrm>
            <a:off x="1265721" y="272534"/>
            <a:ext cx="6877251" cy="369332"/>
          </a:xfrm>
          <a:prstGeom prst="rect">
            <a:avLst/>
          </a:prstGeom>
          <a:noFill/>
        </p:spPr>
        <p:txBody>
          <a:bodyPr wrap="square">
            <a:spAutoFit/>
          </a:bodyPr>
          <a:lstStyle/>
          <a:p>
            <a:r>
              <a:rPr lang="hu-HU" dirty="0"/>
              <a:t>Hulló levelek, 1895 olaj, vászon 64x80 cm, magángy. </a:t>
            </a:r>
          </a:p>
        </p:txBody>
      </p:sp>
    </p:spTree>
    <p:extLst>
      <p:ext uri="{BB962C8B-B14F-4D97-AF65-F5344CB8AC3E}">
        <p14:creationId xmlns:p14="http://schemas.microsoft.com/office/powerpoint/2010/main" val="7624460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DE088055-93DD-508C-A1DE-1523D7CF47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062" y="134941"/>
            <a:ext cx="4888585" cy="6550868"/>
          </a:xfrm>
          <a:prstGeom prst="rect">
            <a:avLst/>
          </a:prstGeom>
          <a:ln>
            <a:solidFill>
              <a:schemeClr val="bg1"/>
            </a:solidFill>
          </a:ln>
        </p:spPr>
      </p:pic>
      <p:sp>
        <p:nvSpPr>
          <p:cNvPr id="4" name="Szövegdoboz 3">
            <a:extLst>
              <a:ext uri="{FF2B5EF4-FFF2-40B4-BE49-F238E27FC236}">
                <a16:creationId xmlns:a16="http://schemas.microsoft.com/office/drawing/2014/main" xmlns="" id="{CE84E92B-1BA0-0490-7780-74C77967FC57}"/>
              </a:ext>
            </a:extLst>
          </p:cNvPr>
          <p:cNvSpPr txBox="1"/>
          <p:nvPr/>
        </p:nvSpPr>
        <p:spPr>
          <a:xfrm>
            <a:off x="5219205" y="1125625"/>
            <a:ext cx="4572000" cy="646331"/>
          </a:xfrm>
          <a:prstGeom prst="rect">
            <a:avLst/>
          </a:prstGeom>
          <a:noFill/>
        </p:spPr>
        <p:txBody>
          <a:bodyPr wrap="square">
            <a:spAutoFit/>
          </a:bodyPr>
          <a:lstStyle/>
          <a:p>
            <a:r>
              <a:rPr lang="hu-HU" dirty="0"/>
              <a:t>Dáma vörösben (</a:t>
            </a:r>
            <a:r>
              <a:rPr lang="hu-HU" dirty="0" err="1"/>
              <a:t>Leféber</a:t>
            </a:r>
            <a:r>
              <a:rPr lang="hu-HU" dirty="0"/>
              <a:t> Ágostonné portréja), 1910 körül</a:t>
            </a:r>
          </a:p>
        </p:txBody>
      </p:sp>
    </p:spTree>
    <p:extLst>
      <p:ext uri="{BB962C8B-B14F-4D97-AF65-F5344CB8AC3E}">
        <p14:creationId xmlns:p14="http://schemas.microsoft.com/office/powerpoint/2010/main" val="23372183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CBEC6C80-8A2E-1D0D-6E6B-8C70F8D405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430" y="67376"/>
            <a:ext cx="4944571" cy="6718435"/>
          </a:xfrm>
          <a:prstGeom prst="rect">
            <a:avLst/>
          </a:prstGeom>
          <a:ln>
            <a:solidFill>
              <a:schemeClr val="bg1"/>
            </a:solidFill>
          </a:ln>
        </p:spPr>
      </p:pic>
      <p:sp>
        <p:nvSpPr>
          <p:cNvPr id="3" name="Szövegdoboz 2">
            <a:extLst>
              <a:ext uri="{FF2B5EF4-FFF2-40B4-BE49-F238E27FC236}">
                <a16:creationId xmlns:a16="http://schemas.microsoft.com/office/drawing/2014/main" xmlns="" id="{99834F54-424A-C409-EB38-7CA2DD0C3F5D}"/>
              </a:ext>
            </a:extLst>
          </p:cNvPr>
          <p:cNvSpPr txBox="1"/>
          <p:nvPr/>
        </p:nvSpPr>
        <p:spPr>
          <a:xfrm>
            <a:off x="5334396" y="406136"/>
            <a:ext cx="2897579" cy="369332"/>
          </a:xfrm>
          <a:prstGeom prst="rect">
            <a:avLst/>
          </a:prstGeom>
          <a:noFill/>
        </p:spPr>
        <p:txBody>
          <a:bodyPr wrap="square" rtlCol="0">
            <a:spAutoFit/>
          </a:bodyPr>
          <a:lstStyle/>
          <a:p>
            <a:r>
              <a:rPr lang="hu-HU" dirty="0"/>
              <a:t>Esti harangszó, 1895, MNG</a:t>
            </a:r>
          </a:p>
        </p:txBody>
      </p:sp>
      <p:sp>
        <p:nvSpPr>
          <p:cNvPr id="6" name="Szövegdoboz 5">
            <a:extLst>
              <a:ext uri="{FF2B5EF4-FFF2-40B4-BE49-F238E27FC236}">
                <a16:creationId xmlns:a16="http://schemas.microsoft.com/office/drawing/2014/main" xmlns="" id="{C33337A1-3D64-26CD-C9F9-4863752AA927}"/>
              </a:ext>
            </a:extLst>
          </p:cNvPr>
          <p:cNvSpPr txBox="1"/>
          <p:nvPr/>
        </p:nvSpPr>
        <p:spPr>
          <a:xfrm>
            <a:off x="5438273" y="2661733"/>
            <a:ext cx="3407343" cy="1200329"/>
          </a:xfrm>
          <a:prstGeom prst="rect">
            <a:avLst/>
          </a:prstGeom>
          <a:noFill/>
        </p:spPr>
        <p:txBody>
          <a:bodyPr wrap="square">
            <a:spAutoFit/>
          </a:bodyPr>
          <a:lstStyle/>
          <a:p>
            <a:r>
              <a:rPr lang="hu-HU" dirty="0"/>
              <a:t>https://hu.wikipedia.org/wiki/L%C3%A1szl%C3%B3_F%C3%BCl%C3%B6p_festm%C3%A9nyeinek_list%C3%A1ja</a:t>
            </a:r>
          </a:p>
        </p:txBody>
      </p:sp>
    </p:spTree>
    <p:extLst>
      <p:ext uri="{BB962C8B-B14F-4D97-AF65-F5344CB8AC3E}">
        <p14:creationId xmlns:p14="http://schemas.microsoft.com/office/powerpoint/2010/main" val="28975520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ACDE465A-0BA1-3D14-0B65-3DDBC551C09C}"/>
              </a:ext>
            </a:extLst>
          </p:cNvPr>
          <p:cNvSpPr txBox="1"/>
          <p:nvPr/>
        </p:nvSpPr>
        <p:spPr>
          <a:xfrm>
            <a:off x="264695" y="1408314"/>
            <a:ext cx="3229276" cy="646331"/>
          </a:xfrm>
          <a:prstGeom prst="rect">
            <a:avLst/>
          </a:prstGeom>
          <a:noFill/>
        </p:spPr>
        <p:txBody>
          <a:bodyPr wrap="square">
            <a:spAutoFit/>
          </a:bodyPr>
          <a:lstStyle/>
          <a:p>
            <a:r>
              <a:rPr lang="hu-HU" dirty="0"/>
              <a:t>II. Vilmos német császár, porosz király, 1908 </a:t>
            </a:r>
          </a:p>
        </p:txBody>
      </p:sp>
      <p:pic>
        <p:nvPicPr>
          <p:cNvPr id="4" name="Kép 3">
            <a:extLst>
              <a:ext uri="{FF2B5EF4-FFF2-40B4-BE49-F238E27FC236}">
                <a16:creationId xmlns:a16="http://schemas.microsoft.com/office/drawing/2014/main" xmlns="" id="{1AFD09FF-0D48-5108-F3AB-2BF912EEC8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5117" y="132473"/>
            <a:ext cx="4775238" cy="6590774"/>
          </a:xfrm>
          <a:prstGeom prst="rect">
            <a:avLst/>
          </a:prstGeom>
          <a:ln>
            <a:solidFill>
              <a:schemeClr val="bg1"/>
            </a:solidFill>
          </a:ln>
        </p:spPr>
      </p:pic>
      <p:sp>
        <p:nvSpPr>
          <p:cNvPr id="6" name="Szövegdoboz 5">
            <a:extLst>
              <a:ext uri="{FF2B5EF4-FFF2-40B4-BE49-F238E27FC236}">
                <a16:creationId xmlns:a16="http://schemas.microsoft.com/office/drawing/2014/main" xmlns="" id="{2B8124AD-9B8D-1620-8110-EFCA8B346D4B}"/>
              </a:ext>
            </a:extLst>
          </p:cNvPr>
          <p:cNvSpPr txBox="1"/>
          <p:nvPr/>
        </p:nvSpPr>
        <p:spPr>
          <a:xfrm>
            <a:off x="226194" y="2500759"/>
            <a:ext cx="3883793" cy="3139321"/>
          </a:xfrm>
          <a:prstGeom prst="rect">
            <a:avLst/>
          </a:prstGeom>
          <a:noFill/>
        </p:spPr>
        <p:txBody>
          <a:bodyPr wrap="square">
            <a:spAutoFit/>
          </a:bodyPr>
          <a:lstStyle/>
          <a:p>
            <a:r>
              <a:rPr lang="hu-HU" dirty="0"/>
              <a:t>kiemelt figyelmet érdemlő képmása II. Vilmos (1859–1941) porosz császár portréja, amely 1908-ban készült. A visszaemlékezések szerint az uralkodó kislánya, amikor meglátta, felkiáltott ezekkel a szavakkal: „Végre a papa, és nem a császár!” A mellkép az egész alakos császárábrázoláshoz készült, de önálló alkotásként is kiemelkedik a XX. század elejének reprezentatív vezérképmásai közül.</a:t>
            </a:r>
          </a:p>
        </p:txBody>
      </p:sp>
    </p:spTree>
    <p:extLst>
      <p:ext uri="{BB962C8B-B14F-4D97-AF65-F5344CB8AC3E}">
        <p14:creationId xmlns:p14="http://schemas.microsoft.com/office/powerpoint/2010/main" val="27023551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AD9CDEE5-05D0-CA1E-C422-DFEF3DB474DE}"/>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6251" y="96252"/>
            <a:ext cx="5864799" cy="6641431"/>
          </a:xfrm>
          <a:prstGeom prst="rect">
            <a:avLst/>
          </a:prstGeom>
        </p:spPr>
      </p:pic>
      <p:sp>
        <p:nvSpPr>
          <p:cNvPr id="4" name="Szövegdoboz 3">
            <a:extLst>
              <a:ext uri="{FF2B5EF4-FFF2-40B4-BE49-F238E27FC236}">
                <a16:creationId xmlns:a16="http://schemas.microsoft.com/office/drawing/2014/main" xmlns="" id="{4FCAC5F8-85C1-06C4-F156-1A700FC305E2}"/>
              </a:ext>
            </a:extLst>
          </p:cNvPr>
          <p:cNvSpPr txBox="1"/>
          <p:nvPr/>
        </p:nvSpPr>
        <p:spPr>
          <a:xfrm>
            <a:off x="6112041" y="788528"/>
            <a:ext cx="2873141" cy="5355312"/>
          </a:xfrm>
          <a:prstGeom prst="rect">
            <a:avLst/>
          </a:prstGeom>
          <a:noFill/>
        </p:spPr>
        <p:txBody>
          <a:bodyPr wrap="square">
            <a:spAutoFit/>
          </a:bodyPr>
          <a:lstStyle/>
          <a:p>
            <a:r>
              <a:rPr lang="hu-HU" dirty="0"/>
              <a:t>1900 elején Rómába hívták, hogy megfesse XIII. Leó pápa portréját. Az idős szentatyáról a festményt 1900 februárjában készítette el. A főpásztor és a festőművész a mű elkészítését egyaránt fontosnak tartotta. A pápa elégedettségét bizonyítja, hogy fehér sapkáját, a </a:t>
            </a:r>
            <a:r>
              <a:rPr lang="hu-HU" dirty="0" err="1"/>
              <a:t>pileólust</a:t>
            </a:r>
            <a:r>
              <a:rPr lang="hu-HU" dirty="0"/>
              <a:t> László Fülöpnek ajándékozta. László Fülöp az 1900-as párizsi világkiállításon a pápát megörökítő portréjával aranyérmet nyert. Ezt az alkotást a Magyar Nemzeti Galéria őrzi.</a:t>
            </a:r>
          </a:p>
        </p:txBody>
      </p:sp>
      <p:pic>
        <p:nvPicPr>
          <p:cNvPr id="5" name="Kép 4">
            <a:extLst>
              <a:ext uri="{FF2B5EF4-FFF2-40B4-BE49-F238E27FC236}">
                <a16:creationId xmlns:a16="http://schemas.microsoft.com/office/drawing/2014/main" xmlns="" id="{0079AADA-1961-4861-1812-A1F82801F7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7207" y="67377"/>
            <a:ext cx="8174665" cy="6631806"/>
          </a:xfrm>
          <a:prstGeom prst="rect">
            <a:avLst/>
          </a:prstGeom>
        </p:spPr>
      </p:pic>
    </p:spTree>
    <p:extLst>
      <p:ext uri="{BB962C8B-B14F-4D97-AF65-F5344CB8AC3E}">
        <p14:creationId xmlns:p14="http://schemas.microsoft.com/office/powerpoint/2010/main" val="19784938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1+#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4F830EFF-4626-2D02-56DF-F89B9E5C5A6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66176" y="0"/>
            <a:ext cx="5335727" cy="6760439"/>
          </a:xfrm>
          <a:prstGeom prst="rect">
            <a:avLst/>
          </a:prstGeom>
        </p:spPr>
      </p:pic>
      <p:sp>
        <p:nvSpPr>
          <p:cNvPr id="5" name="Szövegdoboz 4">
            <a:extLst>
              <a:ext uri="{FF2B5EF4-FFF2-40B4-BE49-F238E27FC236}">
                <a16:creationId xmlns:a16="http://schemas.microsoft.com/office/drawing/2014/main" xmlns="" id="{6232B191-2A29-424A-98CF-2CFD324DFF50}"/>
              </a:ext>
            </a:extLst>
          </p:cNvPr>
          <p:cNvSpPr txBox="1"/>
          <p:nvPr/>
        </p:nvSpPr>
        <p:spPr>
          <a:xfrm>
            <a:off x="5688530" y="2757985"/>
            <a:ext cx="3633537" cy="1200329"/>
          </a:xfrm>
          <a:prstGeom prst="rect">
            <a:avLst/>
          </a:prstGeom>
          <a:noFill/>
        </p:spPr>
        <p:txBody>
          <a:bodyPr wrap="square">
            <a:spAutoFit/>
          </a:bodyPr>
          <a:lstStyle/>
          <a:p>
            <a:r>
              <a:rPr lang="hu-HU" dirty="0"/>
              <a:t>László Fülöp műtermes villája Budapesten, a Városliget közelében (Vasárnapi </a:t>
            </a:r>
            <a:r>
              <a:rPr lang="hu-HU" dirty="0" err="1"/>
              <a:t>Ujság</a:t>
            </a:r>
            <a:r>
              <a:rPr lang="hu-HU" dirty="0"/>
              <a:t>, 1901. július 14.)</a:t>
            </a:r>
          </a:p>
        </p:txBody>
      </p:sp>
      <p:pic>
        <p:nvPicPr>
          <p:cNvPr id="3" name="Kép 2">
            <a:extLst>
              <a:ext uri="{FF2B5EF4-FFF2-40B4-BE49-F238E27FC236}">
                <a16:creationId xmlns:a16="http://schemas.microsoft.com/office/drawing/2014/main" xmlns="" id="{699CD6D9-E5F6-ABDE-634A-6CBFA83B57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002" y="2261936"/>
            <a:ext cx="8961120" cy="4480560"/>
          </a:xfrm>
          <a:prstGeom prst="rect">
            <a:avLst/>
          </a:prstGeom>
          <a:ln>
            <a:solidFill>
              <a:schemeClr val="bg1"/>
            </a:solidFill>
          </a:ln>
        </p:spPr>
      </p:pic>
    </p:spTree>
    <p:extLst>
      <p:ext uri="{BB962C8B-B14F-4D97-AF65-F5344CB8AC3E}">
        <p14:creationId xmlns:p14="http://schemas.microsoft.com/office/powerpoint/2010/main" val="10262137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xmlns="" id="{C86885ED-D173-E4DF-4C74-7D0EEA4E70EA}"/>
              </a:ext>
            </a:extLst>
          </p:cNvPr>
          <p:cNvSpPr txBox="1"/>
          <p:nvPr/>
        </p:nvSpPr>
        <p:spPr>
          <a:xfrm rot="19254813">
            <a:off x="-606391" y="856648"/>
            <a:ext cx="4889633" cy="1015663"/>
          </a:xfrm>
          <a:prstGeom prst="rect">
            <a:avLst/>
          </a:prstGeom>
          <a:noFill/>
        </p:spPr>
        <p:txBody>
          <a:bodyPr wrap="square" rtlCol="0">
            <a:prstTxWarp prst="textFadeUp">
              <a:avLst>
                <a:gd name="adj" fmla="val 20735"/>
              </a:avLst>
            </a:prstTxWarp>
            <a:spAutoFit/>
          </a:bodyPr>
          <a:lstStyle/>
          <a:p>
            <a:r>
              <a:rPr lang="hu-HU" sz="6000" b="1" spc="50" dirty="0">
                <a:ln w="0"/>
                <a:solidFill>
                  <a:srgbClr val="6D5D4B"/>
                </a:solidFill>
                <a:effectLst>
                  <a:innerShdw blurRad="63500" dist="50800" dir="13500000">
                    <a:srgbClr val="000000">
                      <a:alpha val="50000"/>
                    </a:srgbClr>
                  </a:innerShdw>
                </a:effectLst>
              </a:rPr>
              <a:t>László Fülöp</a:t>
            </a:r>
          </a:p>
        </p:txBody>
      </p:sp>
      <p:pic>
        <p:nvPicPr>
          <p:cNvPr id="3" name="Kép 2">
            <a:extLst>
              <a:ext uri="{FF2B5EF4-FFF2-40B4-BE49-F238E27FC236}">
                <a16:creationId xmlns:a16="http://schemas.microsoft.com/office/drawing/2014/main" xmlns="" id="{753708E7-8B87-20D8-87F4-02AFD6D1DABF}"/>
              </a:ext>
            </a:extLst>
          </p:cNvPr>
          <p:cNvPicPr>
            <a:picLocks noChangeAspect="1"/>
          </p:cNvPicPr>
          <p:nvPr/>
        </p:nvPicPr>
        <p:blipFill>
          <a:blip r:embed="rId3"/>
          <a:stretch>
            <a:fillRect/>
          </a:stretch>
        </p:blipFill>
        <p:spPr>
          <a:xfrm>
            <a:off x="2695072" y="1056597"/>
            <a:ext cx="6282715" cy="5089108"/>
          </a:xfrm>
          <a:prstGeom prst="rect">
            <a:avLst/>
          </a:prstGeom>
        </p:spPr>
      </p:pic>
      <p:pic>
        <p:nvPicPr>
          <p:cNvPr id="4" name="Kép 3">
            <a:extLst>
              <a:ext uri="{FF2B5EF4-FFF2-40B4-BE49-F238E27FC236}">
                <a16:creationId xmlns:a16="http://schemas.microsoft.com/office/drawing/2014/main" xmlns="" id="{F4C17969-2DCD-E575-94AB-71A4A007C598}"/>
              </a:ext>
            </a:extLst>
          </p:cNvPr>
          <p:cNvPicPr>
            <a:picLocks noChangeAspect="1"/>
          </p:cNvPicPr>
          <p:nvPr/>
        </p:nvPicPr>
        <p:blipFill>
          <a:blip r:embed="rId4">
            <a:duotone>
              <a:prstClr val="black"/>
              <a:srgbClr val="6D5D4B">
                <a:tint val="45000"/>
                <a:satMod val="400000"/>
              </a:srgbClr>
            </a:duotone>
          </a:blip>
          <a:stretch>
            <a:fillRect/>
          </a:stretch>
        </p:blipFill>
        <p:spPr>
          <a:xfrm>
            <a:off x="322045" y="5762725"/>
            <a:ext cx="838200" cy="838200"/>
          </a:xfrm>
          <a:prstGeom prst="rect">
            <a:avLst/>
          </a:prstGeom>
        </p:spPr>
      </p:pic>
      <p:sp>
        <p:nvSpPr>
          <p:cNvPr id="5" name="Szövegdoboz 4">
            <a:extLst>
              <a:ext uri="{FF2B5EF4-FFF2-40B4-BE49-F238E27FC236}">
                <a16:creationId xmlns:a16="http://schemas.microsoft.com/office/drawing/2014/main" xmlns="" id="{E3CFDF36-026D-A8B1-8A00-3B7F37FC9D9E}"/>
              </a:ext>
            </a:extLst>
          </p:cNvPr>
          <p:cNvSpPr txBox="1"/>
          <p:nvPr/>
        </p:nvSpPr>
        <p:spPr>
          <a:xfrm>
            <a:off x="1174282" y="6227544"/>
            <a:ext cx="2791327" cy="369332"/>
          </a:xfrm>
          <a:prstGeom prst="rect">
            <a:avLst/>
          </a:prstGeom>
          <a:noFill/>
        </p:spPr>
        <p:txBody>
          <a:bodyPr wrap="square" rtlCol="0">
            <a:spAutoFit/>
          </a:bodyPr>
          <a:lstStyle/>
          <a:p>
            <a:r>
              <a:rPr lang="hu-HU" dirty="0">
                <a:solidFill>
                  <a:srgbClr val="6D5D4B"/>
                </a:solidFill>
                <a:latin typeface="Baguet Script" panose="00000500000000000000" pitchFamily="2" charset="-18"/>
              </a:rPr>
              <a:t>Liszt F.: spanyol rapszódia</a:t>
            </a:r>
          </a:p>
        </p:txBody>
      </p:sp>
    </p:spTree>
    <p:extLst>
      <p:ext uri="{BB962C8B-B14F-4D97-AF65-F5344CB8AC3E}">
        <p14:creationId xmlns:p14="http://schemas.microsoft.com/office/powerpoint/2010/main" val="26611358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sndAc>
          <p:stSnd>
            <p:snd r:embed="rId5" name="Liszt Spanish Rhapsody (Crazy from 3_52).wav"/>
          </p:stSnd>
        </p:sndAc>
      </p:transition>
    </mc:Choice>
    <mc:Fallback>
      <p:transition spd="slow" advTm="10000">
        <p:fade/>
        <p:sndAc>
          <p:stSnd>
            <p:snd r:embed="rId2" name="Liszt Spanish Rhapsody (Crazy from 3_5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103D5EE-40DD-37F1-A041-E0AA276B68B7}"/>
            </a:ext>
          </a:extLst>
        </p:cNvPr>
        <p:cNvGrpSpPr/>
        <p:nvPr/>
      </p:nvGrpSpPr>
      <p:grpSpPr>
        <a:xfrm>
          <a:off x="0" y="0"/>
          <a:ext cx="0" cy="0"/>
          <a:chOff x="0" y="0"/>
          <a:chExt cx="0" cy="0"/>
        </a:xfrm>
      </p:grpSpPr>
      <p:pic>
        <p:nvPicPr>
          <p:cNvPr id="4" name="Tartalom helye 3">
            <a:extLst>
              <a:ext uri="{FF2B5EF4-FFF2-40B4-BE49-F238E27FC236}">
                <a16:creationId xmlns:a16="http://schemas.microsoft.com/office/drawing/2014/main" xmlns="" id="{0BCC06D5-F99A-5CE8-21B7-A30D8474D4D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06282" y="986912"/>
            <a:ext cx="3870265" cy="5481264"/>
          </a:xfrm>
          <a:prstGeom prst="rect">
            <a:avLst/>
          </a:prstGeom>
          <a:ln>
            <a:solidFill>
              <a:schemeClr val="bg1"/>
            </a:solidFill>
          </a:ln>
        </p:spPr>
      </p:pic>
      <p:pic>
        <p:nvPicPr>
          <p:cNvPr id="5" name="Kép 4">
            <a:extLst>
              <a:ext uri="{FF2B5EF4-FFF2-40B4-BE49-F238E27FC236}">
                <a16:creationId xmlns:a16="http://schemas.microsoft.com/office/drawing/2014/main" xmlns="" id="{233C275B-4F32-40A7-A4B4-69B8810254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382" y="949148"/>
            <a:ext cx="4563242" cy="5567156"/>
          </a:xfrm>
          <a:prstGeom prst="rect">
            <a:avLst/>
          </a:prstGeom>
          <a:ln>
            <a:solidFill>
              <a:schemeClr val="bg1"/>
            </a:solidFill>
          </a:ln>
        </p:spPr>
      </p:pic>
      <p:sp>
        <p:nvSpPr>
          <p:cNvPr id="6" name="Szövegdoboz 5">
            <a:extLst>
              <a:ext uri="{FF2B5EF4-FFF2-40B4-BE49-F238E27FC236}">
                <a16:creationId xmlns:a16="http://schemas.microsoft.com/office/drawing/2014/main" xmlns="" id="{5DCC3CB5-411E-8613-77BD-3B334BE518AC}"/>
              </a:ext>
            </a:extLst>
          </p:cNvPr>
          <p:cNvSpPr txBox="1"/>
          <p:nvPr/>
        </p:nvSpPr>
        <p:spPr>
          <a:xfrm>
            <a:off x="221381" y="356134"/>
            <a:ext cx="324371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Önarckép 1911</a:t>
            </a:r>
          </a:p>
        </p:txBody>
      </p:sp>
    </p:spTree>
    <p:extLst>
      <p:ext uri="{BB962C8B-B14F-4D97-AF65-F5344CB8AC3E}">
        <p14:creationId xmlns:p14="http://schemas.microsoft.com/office/powerpoint/2010/main" val="22335925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A823771-45E8-D755-4489-4429BAFC6CFD}"/>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07BB108E-FB06-C0A9-B838-F7F46B6DD089}"/>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6251" y="96252"/>
            <a:ext cx="5864799" cy="6641431"/>
          </a:xfrm>
          <a:prstGeom prst="rect">
            <a:avLst/>
          </a:prstGeom>
        </p:spPr>
      </p:pic>
      <p:sp>
        <p:nvSpPr>
          <p:cNvPr id="4" name="Szövegdoboz 3">
            <a:extLst>
              <a:ext uri="{FF2B5EF4-FFF2-40B4-BE49-F238E27FC236}">
                <a16:creationId xmlns:a16="http://schemas.microsoft.com/office/drawing/2014/main" xmlns="" id="{8FCFB3B2-C204-0336-A5C9-970839D86DC8}"/>
              </a:ext>
            </a:extLst>
          </p:cNvPr>
          <p:cNvSpPr txBox="1"/>
          <p:nvPr/>
        </p:nvSpPr>
        <p:spPr>
          <a:xfrm>
            <a:off x="6112041" y="788528"/>
            <a:ext cx="2873141" cy="535531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1900 elején Rómába hívták, hogy megfesse XIII. Leó pápa portréját. Az idős szentatyáról a festményt 1900 februárjában készítette el. A főpásztor és a festőművész a mű elkészítését egyaránt fontosnak tartotta. A pápa elégedettségét bizonyítja, hogy fehér sapkáját, a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pileólust</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László Fülöpnek ajándékozta. László Fülöp az 1900-as párizsi világkiállításon a pápát megörökítő portréjával aranyérmet nyert. Ezt az alkotást a Magyar Nemzeti Galéria őrzi.</a:t>
            </a:r>
          </a:p>
        </p:txBody>
      </p:sp>
      <p:pic>
        <p:nvPicPr>
          <p:cNvPr id="5" name="Kép 4">
            <a:extLst>
              <a:ext uri="{FF2B5EF4-FFF2-40B4-BE49-F238E27FC236}">
                <a16:creationId xmlns:a16="http://schemas.microsoft.com/office/drawing/2014/main" xmlns="" id="{D255798A-8ECC-588A-6FDC-AE653888B3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7207" y="67377"/>
            <a:ext cx="8174665" cy="6631806"/>
          </a:xfrm>
          <a:prstGeom prst="rect">
            <a:avLst/>
          </a:prstGeom>
        </p:spPr>
      </p:pic>
    </p:spTree>
    <p:extLst>
      <p:ext uri="{BB962C8B-B14F-4D97-AF65-F5344CB8AC3E}">
        <p14:creationId xmlns:p14="http://schemas.microsoft.com/office/powerpoint/2010/main" val="22978081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5000">
        <p15:prstTrans prst="peelOff" invX="1"/>
      </p:transition>
    </mc:Choice>
    <mc:Fallback>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7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9145E71-7EC7-A460-7F09-29902C9A17C8}"/>
            </a:ext>
          </a:extLst>
        </p:cNvPr>
        <p:cNvGrpSpPr/>
        <p:nvPr/>
      </p:nvGrpSpPr>
      <p:grpSpPr>
        <a:xfrm>
          <a:off x="0" y="0"/>
          <a:ext cx="0" cy="0"/>
          <a:chOff x="0" y="0"/>
          <a:chExt cx="0" cy="0"/>
        </a:xfrm>
      </p:grpSpPr>
      <p:pic>
        <p:nvPicPr>
          <p:cNvPr id="4" name="Kép 3">
            <a:extLst>
              <a:ext uri="{FF2B5EF4-FFF2-40B4-BE49-F238E27FC236}">
                <a16:creationId xmlns:a16="http://schemas.microsoft.com/office/drawing/2014/main" xmlns="" id="{A9C325D8-D0F5-DD47-B4E9-4AB3F40D60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9697" y="1709204"/>
            <a:ext cx="3782603" cy="4893727"/>
          </a:xfrm>
          <a:prstGeom prst="rect">
            <a:avLst/>
          </a:prstGeom>
          <a:ln>
            <a:solidFill>
              <a:schemeClr val="bg1"/>
            </a:solidFill>
          </a:ln>
        </p:spPr>
      </p:pic>
      <p:sp>
        <p:nvSpPr>
          <p:cNvPr id="6" name="Szövegdoboz 5">
            <a:extLst>
              <a:ext uri="{FF2B5EF4-FFF2-40B4-BE49-F238E27FC236}">
                <a16:creationId xmlns:a16="http://schemas.microsoft.com/office/drawing/2014/main" xmlns="" id="{589E7942-73DA-3C3C-8528-0929F5EBAE58}"/>
              </a:ext>
            </a:extLst>
          </p:cNvPr>
          <p:cNvSpPr txBox="1"/>
          <p:nvPr/>
        </p:nvSpPr>
        <p:spPr>
          <a:xfrm>
            <a:off x="158816" y="0"/>
            <a:ext cx="886005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Őeminenciás</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Rampolla</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bíboros vázlat-portréja, 1900 (1901-1902). </a:t>
            </a:r>
          </a:p>
        </p:txBody>
      </p:sp>
      <p:sp>
        <p:nvSpPr>
          <p:cNvPr id="8" name="Szövegdoboz 7">
            <a:extLst>
              <a:ext uri="{FF2B5EF4-FFF2-40B4-BE49-F238E27FC236}">
                <a16:creationId xmlns:a16="http://schemas.microsoft.com/office/drawing/2014/main" xmlns="" id="{8A131D9A-3F7F-47E6-FF29-C2BCDFEE60A0}"/>
              </a:ext>
            </a:extLst>
          </p:cNvPr>
          <p:cNvSpPr txBox="1"/>
          <p:nvPr/>
        </p:nvSpPr>
        <p:spPr>
          <a:xfrm>
            <a:off x="178067" y="273601"/>
            <a:ext cx="888893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Mariano</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Rampolla</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del</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Tindaro</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(1843-1913), a római katolikus egyház olasz bíborosa.</a:t>
            </a:r>
          </a:p>
        </p:txBody>
      </p:sp>
      <p:pic>
        <p:nvPicPr>
          <p:cNvPr id="11" name="Kép 10">
            <a:extLst>
              <a:ext uri="{FF2B5EF4-FFF2-40B4-BE49-F238E27FC236}">
                <a16:creationId xmlns:a16="http://schemas.microsoft.com/office/drawing/2014/main" xmlns="" id="{98F9A280-ED0D-9307-9E3E-D8B93BD720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7297" y="1493284"/>
            <a:ext cx="4362566" cy="5119271"/>
          </a:xfrm>
          <a:prstGeom prst="rect">
            <a:avLst/>
          </a:prstGeom>
          <a:ln>
            <a:solidFill>
              <a:schemeClr val="bg1"/>
            </a:solidFill>
          </a:ln>
        </p:spPr>
      </p:pic>
      <p:sp>
        <p:nvSpPr>
          <p:cNvPr id="13" name="Szövegdoboz 12">
            <a:extLst>
              <a:ext uri="{FF2B5EF4-FFF2-40B4-BE49-F238E27FC236}">
                <a16:creationId xmlns:a16="http://schemas.microsoft.com/office/drawing/2014/main" xmlns="" id="{97CFC895-AE87-F4A8-04A4-7E40EEBD7841}"/>
              </a:ext>
            </a:extLst>
          </p:cNvPr>
          <p:cNvSpPr txBox="1"/>
          <p:nvPr/>
        </p:nvSpPr>
        <p:spPr>
          <a:xfrm>
            <a:off x="187693" y="508875"/>
            <a:ext cx="8686800" cy="17543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Aptos" panose="02110004020202020204"/>
                <a:ea typeface="+mn-ea"/>
                <a:cs typeface="+mn-cs"/>
              </a:rPr>
              <a:t>                       </a:t>
            </a:r>
            <a:r>
              <a:rPr kumimoji="0" lang="hu-HU" sz="1800" b="0" i="0" u="none" strike="noStrike" kern="1200" cap="none" spc="0" normalizeH="0" baseline="0" noProof="0" dirty="0" err="1" smtClean="0">
                <a:ln>
                  <a:noFill/>
                </a:ln>
                <a:solidFill>
                  <a:prstClr val="black"/>
                </a:solidFill>
                <a:effectLst/>
                <a:uLnTx/>
                <a:uFillTx/>
                <a:latin typeface="Aptos" panose="02110004020202020204"/>
                <a:ea typeface="+mn-ea"/>
                <a:cs typeface="+mn-cs"/>
              </a:rPr>
              <a:t>Rampolla</a:t>
            </a:r>
            <a:r>
              <a:rPr kumimoji="0" lang="hu-HU" sz="1800" b="0" i="0" u="none" strike="noStrike" kern="1200" cap="none" spc="0" normalizeH="0" baseline="0" noProof="0" dirty="0" smtClean="0">
                <a:ln>
                  <a:noFill/>
                </a:ln>
                <a:solidFill>
                  <a:prstClr val="black"/>
                </a:solidFill>
                <a:effectLst/>
                <a:uLnTx/>
                <a:uFillTx/>
                <a:latin typeface="Aptos" panose="02110004020202020204"/>
                <a:ea typeface="+mn-ea"/>
                <a:cs typeface="+mn-cs"/>
              </a:rPr>
              <a:t> </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(1843- 1913) </a:t>
            </a:r>
            <a:endParaRPr kumimoji="0" lang="hu-HU" sz="1800" b="0" i="0" u="none" strike="noStrike" kern="1200" cap="none" spc="0" normalizeH="0" baseline="0" noProof="0" dirty="0" smtClean="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Aptos" panose="02110004020202020204"/>
                <a:ea typeface="+mn-ea"/>
                <a:cs typeface="+mn-cs"/>
              </a:rPr>
              <a:t>bíborosról </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is készült portré, ő XIII. Leó pápa államtitkára volt, ez a kép a pápáról készített festménnyel egyidőben készült.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41102800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eelOff" invX="1"/>
      </p:transition>
    </mc:Choice>
    <mc:Fallback>
      <p:transition spd="slow" advClick="0"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3C58F2-808B-7EA5-36DE-C525227A69F1}"/>
            </a:ext>
          </a:extLst>
        </p:cNvPr>
        <p:cNvGrpSpPr/>
        <p:nvPr/>
      </p:nvGrpSpPr>
      <p:grpSpPr>
        <a:xfrm>
          <a:off x="0" y="0"/>
          <a:ext cx="0" cy="0"/>
          <a:chOff x="0" y="0"/>
          <a:chExt cx="0" cy="0"/>
        </a:xfrm>
      </p:grpSpPr>
      <p:pic>
        <p:nvPicPr>
          <p:cNvPr id="4" name="Kép 3">
            <a:extLst>
              <a:ext uri="{FF2B5EF4-FFF2-40B4-BE49-F238E27FC236}">
                <a16:creationId xmlns:a16="http://schemas.microsoft.com/office/drawing/2014/main" xmlns="" id="{FE980BB5-6513-B5AF-D1BB-7475C69489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3135" y="107354"/>
            <a:ext cx="4788221" cy="6668831"/>
          </a:xfrm>
          <a:prstGeom prst="rect">
            <a:avLst/>
          </a:prstGeom>
          <a:ln>
            <a:solidFill>
              <a:schemeClr val="bg1"/>
            </a:solidFill>
          </a:ln>
        </p:spPr>
      </p:pic>
      <p:sp>
        <p:nvSpPr>
          <p:cNvPr id="6" name="Szövegdoboz 5">
            <a:extLst>
              <a:ext uri="{FF2B5EF4-FFF2-40B4-BE49-F238E27FC236}">
                <a16:creationId xmlns:a16="http://schemas.microsoft.com/office/drawing/2014/main" xmlns="" id="{D192DD7D-6E17-5E45-C800-034761F4B50D}"/>
              </a:ext>
            </a:extLst>
          </p:cNvPr>
          <p:cNvSpPr txBox="1"/>
          <p:nvPr/>
        </p:nvSpPr>
        <p:spPr>
          <a:xfrm>
            <a:off x="421574" y="848487"/>
            <a:ext cx="3057896"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XIII. Leó portréja, Vatikán, 57,5x42,5 cm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29284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eelOff" invX="1"/>
      </p:transition>
    </mc:Choice>
    <mc:Fallback>
      <p:transition spd="slow" advClick="0" advTm="1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1360DA5-A806-9DD1-8D63-F770666A503F}"/>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6D95D289-5031-3620-D150-C9264F82E8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415" y="51414"/>
            <a:ext cx="3220553" cy="6686269"/>
          </a:xfrm>
          <a:prstGeom prst="rect">
            <a:avLst/>
          </a:prstGeom>
          <a:ln>
            <a:solidFill>
              <a:schemeClr val="bg1"/>
            </a:solidFill>
          </a:ln>
        </p:spPr>
      </p:pic>
      <p:sp>
        <p:nvSpPr>
          <p:cNvPr id="5" name="Szövegdoboz 4">
            <a:extLst>
              <a:ext uri="{FF2B5EF4-FFF2-40B4-BE49-F238E27FC236}">
                <a16:creationId xmlns:a16="http://schemas.microsoft.com/office/drawing/2014/main" xmlns="" id="{0388ABA6-9073-0F59-EC28-C229A32772B4}"/>
              </a:ext>
            </a:extLst>
          </p:cNvPr>
          <p:cNvSpPr txBox="1"/>
          <p:nvPr/>
        </p:nvSpPr>
        <p:spPr>
          <a:xfrm>
            <a:off x="3720164" y="1024870"/>
            <a:ext cx="457200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A festmény a múzeumalapító hölgyet ábrázolja, s az ujján levő gyémánt gyűrűből következtetnek arra, hogy eljegyzésre készült. Nagyon romantikus a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Blanceflor</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kisasszony házasságának története, mivel kerek tíz évet várt türelmesen a hercegére. A hercegi család nem engedélyezte a házasságukat, s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Boncompagni-Ludovisi</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hercegnek egy rangban hozzáillő hölgyet kellett feleségül vennie, de a házassági szerződésben kikötötték, hogyha tíz évig nem születik gyermekük, a házasfelek elválhatnak. Így történt, hogy tíz év után a gyermektelen házaspár elvált, s a herceg végül feleségül vehette szíve választottját, akivel aztán boldog házasságban éltek.</a:t>
            </a:r>
          </a:p>
        </p:txBody>
      </p:sp>
      <p:pic>
        <p:nvPicPr>
          <p:cNvPr id="3" name="Kép 2">
            <a:extLst>
              <a:ext uri="{FF2B5EF4-FFF2-40B4-BE49-F238E27FC236}">
                <a16:creationId xmlns:a16="http://schemas.microsoft.com/office/drawing/2014/main" xmlns="" id="{7BE75EC1-442A-6206-18E6-0BDB6742C7D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3765352" y="895150"/>
            <a:ext cx="5233224" cy="5871410"/>
          </a:xfrm>
          <a:prstGeom prst="rect">
            <a:avLst/>
          </a:prstGeom>
          <a:ln>
            <a:solidFill>
              <a:schemeClr val="bg1"/>
            </a:solidFill>
          </a:ln>
        </p:spPr>
      </p:pic>
    </p:spTree>
    <p:extLst>
      <p:ext uri="{BB962C8B-B14F-4D97-AF65-F5344CB8AC3E}">
        <p14:creationId xmlns:p14="http://schemas.microsoft.com/office/powerpoint/2010/main" val="23174641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4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61BEEF2-3909-6050-AB6A-C5906C843349}"/>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BDA3E497-2E43-983E-C2B3-95E0A7597F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3736768" cy="5211339"/>
          </a:xfrm>
          <a:prstGeom prst="rect">
            <a:avLst/>
          </a:prstGeom>
          <a:ln>
            <a:solidFill>
              <a:schemeClr val="bg1"/>
            </a:solidFill>
          </a:ln>
        </p:spPr>
      </p:pic>
      <p:sp>
        <p:nvSpPr>
          <p:cNvPr id="4" name="Szövegdoboz 3">
            <a:extLst>
              <a:ext uri="{FF2B5EF4-FFF2-40B4-BE49-F238E27FC236}">
                <a16:creationId xmlns:a16="http://schemas.microsoft.com/office/drawing/2014/main" xmlns="" id="{4100CC96-1A0C-9F90-3C23-C67C772CBE44}"/>
              </a:ext>
            </a:extLst>
          </p:cNvPr>
          <p:cNvSpPr txBox="1"/>
          <p:nvPr/>
        </p:nvSpPr>
        <p:spPr>
          <a:xfrm>
            <a:off x="3736769" y="0"/>
            <a:ext cx="5407232" cy="6740307"/>
          </a:xfrm>
          <a:prstGeom prst="rect">
            <a:avLst/>
          </a:prstGeom>
          <a:noFill/>
        </p:spPr>
        <p:txBody>
          <a:bodyPr wrap="square">
            <a:spAutoFit/>
          </a:bodyPr>
          <a:lstStyle/>
          <a:p>
            <a:pPr lvl="0">
              <a:defRPr/>
            </a:pPr>
            <a:r>
              <a:rPr kumimoji="0" lang="hu-HU" sz="1800" b="0" i="0" u="none" strike="noStrike" kern="1200" cap="none" spc="0" normalizeH="0" baseline="0" noProof="0" dirty="0" smtClean="0">
                <a:ln>
                  <a:noFill/>
                </a:ln>
                <a:solidFill>
                  <a:prstClr val="black"/>
                </a:solidFill>
                <a:effectLst/>
                <a:uLnTx/>
                <a:uFillTx/>
                <a:latin typeface="Aptos" panose="02110004020202020204"/>
                <a:ea typeface="+mn-ea"/>
                <a:cs typeface="+mn-cs"/>
              </a:rPr>
              <a:t>A </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művész feleségéről, amint hegedül. Hivatalosan a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Mrs</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Philip de László,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née</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Lucy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Madeleine</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Guinness 1905 festmény Rómában a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Galleria</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Nazionale</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d'</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Arte</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Moderna e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Contemporanea</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di Roma múzeum tulajdona, mindazonáltal a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Boncompagni</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Ludovisi</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múzeumban </a:t>
            </a:r>
            <a:r>
              <a:rPr lang="hu-HU" dirty="0">
                <a:solidFill>
                  <a:prstClr val="black"/>
                </a:solidFill>
                <a:latin typeface="Aptos" panose="02110004020202020204"/>
              </a:rPr>
              <a:t>látható. László Fülöp 1900-ban vette el az írországi </a:t>
            </a:r>
            <a:r>
              <a:rPr lang="hu-HU" dirty="0" err="1">
                <a:solidFill>
                  <a:prstClr val="black"/>
                </a:solidFill>
                <a:latin typeface="Aptos" panose="02110004020202020204"/>
              </a:rPr>
              <a:t>Stillorganból</a:t>
            </a:r>
            <a:r>
              <a:rPr lang="hu-HU" dirty="0">
                <a:solidFill>
                  <a:prstClr val="black"/>
                </a:solidFill>
                <a:latin typeface="Aptos" panose="02110004020202020204"/>
              </a:rPr>
              <a:t> származó </a:t>
            </a:r>
            <a:r>
              <a:rPr lang="hu-HU" dirty="0" err="1">
                <a:solidFill>
                  <a:prstClr val="black"/>
                </a:solidFill>
                <a:latin typeface="Aptos" panose="02110004020202020204"/>
              </a:rPr>
              <a:t>Lucy</a:t>
            </a:r>
            <a:r>
              <a:rPr lang="hu-HU" dirty="0">
                <a:solidFill>
                  <a:prstClr val="black"/>
                </a:solidFill>
                <a:latin typeface="Aptos" panose="02110004020202020204"/>
              </a:rPr>
              <a:t> </a:t>
            </a:r>
            <a:r>
              <a:rPr lang="hu-HU" dirty="0" err="1">
                <a:solidFill>
                  <a:prstClr val="black"/>
                </a:solidFill>
                <a:latin typeface="Aptos" panose="02110004020202020204"/>
              </a:rPr>
              <a:t>Madeleine</a:t>
            </a:r>
            <a:r>
              <a:rPr lang="hu-HU" dirty="0">
                <a:solidFill>
                  <a:prstClr val="black"/>
                </a:solidFill>
                <a:latin typeface="Aptos" panose="02110004020202020204"/>
              </a:rPr>
              <a:t> Guinnesst, akivel 1892-ben ismerkedett meg Münchenben. Hat gyerekük született. Már harmincévesen az egyik legvagyonosabb magyar festő volt, és egy műteremvillában lakott a Zichy Géza utca 11-ben. 1903-tól Bécsben és Párizsban élt családjával,1907-ben Londonban telepedett le. László 1914-ben felvette az angol állampolgárságot, ennek ellenére az első világháború alatt őrizetbe vették és egy évre internálták. 1937. november 22-én hunyt el londoni otthonában szívinfarktus következtében.</a:t>
            </a:r>
            <a:endPar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59918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eelOff" invX="1"/>
      </p:transition>
    </mc:Choice>
    <mc:Fallback>
      <p:transition spd="slow" advClick="0"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2D5FE3D-1B3C-CAE4-B5DD-6A7C834D527F}"/>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D73B8167-200F-4A5A-5EDF-3884A78423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754" y="940204"/>
            <a:ext cx="4642615" cy="5758979"/>
          </a:xfrm>
          <a:prstGeom prst="rect">
            <a:avLst/>
          </a:prstGeom>
          <a:ln>
            <a:solidFill>
              <a:schemeClr val="bg1"/>
            </a:solidFill>
          </a:ln>
        </p:spPr>
      </p:pic>
      <p:pic>
        <p:nvPicPr>
          <p:cNvPr id="3" name="Kép 2">
            <a:extLst>
              <a:ext uri="{FF2B5EF4-FFF2-40B4-BE49-F238E27FC236}">
                <a16:creationId xmlns:a16="http://schemas.microsoft.com/office/drawing/2014/main" xmlns="" id="{07C95273-2840-E989-4C96-A312907628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6393" y="1056290"/>
            <a:ext cx="4044808" cy="5642893"/>
          </a:xfrm>
          <a:prstGeom prst="rect">
            <a:avLst/>
          </a:prstGeom>
          <a:ln>
            <a:solidFill>
              <a:schemeClr val="bg1"/>
            </a:solidFill>
          </a:ln>
        </p:spPr>
      </p:pic>
      <p:sp>
        <p:nvSpPr>
          <p:cNvPr id="5" name="Szövegdoboz 4">
            <a:extLst>
              <a:ext uri="{FF2B5EF4-FFF2-40B4-BE49-F238E27FC236}">
                <a16:creationId xmlns:a16="http://schemas.microsoft.com/office/drawing/2014/main" xmlns="" id="{2E15FBDE-2C62-F5A9-6761-824EF0154BAA}"/>
              </a:ext>
            </a:extLst>
          </p:cNvPr>
          <p:cNvSpPr txBox="1"/>
          <p:nvPr/>
        </p:nvSpPr>
        <p:spPr>
          <a:xfrm>
            <a:off x="274320" y="320660"/>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ptos" panose="02110004020202020204"/>
                <a:ea typeface="+mn-ea"/>
                <a:cs typeface="+mn-cs"/>
              </a:rPr>
              <a:t>Lucy de Laszlo, a művész felesége 1919</a:t>
            </a:r>
            <a:endPar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Szövegdoboz 6">
            <a:extLst>
              <a:ext uri="{FF2B5EF4-FFF2-40B4-BE49-F238E27FC236}">
                <a16:creationId xmlns:a16="http://schemas.microsoft.com/office/drawing/2014/main" xmlns="" id="{46651F03-ABF4-EDC1-0D87-95915E15A268}"/>
              </a:ext>
            </a:extLst>
          </p:cNvPr>
          <p:cNvSpPr txBox="1"/>
          <p:nvPr/>
        </p:nvSpPr>
        <p:spPr>
          <a:xfrm>
            <a:off x="4788568" y="349536"/>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Ő kegyelme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Portland</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hercegnője, 1923.</a:t>
            </a:r>
          </a:p>
        </p:txBody>
      </p:sp>
    </p:spTree>
    <p:extLst>
      <p:ext uri="{BB962C8B-B14F-4D97-AF65-F5344CB8AC3E}">
        <p14:creationId xmlns:p14="http://schemas.microsoft.com/office/powerpoint/2010/main" val="29148313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eelOff" invX="1"/>
      </p:transition>
    </mc:Choice>
    <mc:Fallback>
      <p:transition spd="slow" advClick="0"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B36FC1F-BBC3-F64F-395D-74EC37052944}"/>
            </a:ext>
          </a:extLst>
        </p:cNvPr>
        <p:cNvGrpSpPr/>
        <p:nvPr/>
      </p:nvGrpSpPr>
      <p:grpSpPr>
        <a:xfrm>
          <a:off x="0" y="0"/>
          <a:ext cx="0" cy="0"/>
          <a:chOff x="0" y="0"/>
          <a:chExt cx="0" cy="0"/>
        </a:xfrm>
      </p:grpSpPr>
      <p:sp>
        <p:nvSpPr>
          <p:cNvPr id="3" name="Szövegdoboz 2">
            <a:extLst>
              <a:ext uri="{FF2B5EF4-FFF2-40B4-BE49-F238E27FC236}">
                <a16:creationId xmlns:a16="http://schemas.microsoft.com/office/drawing/2014/main" xmlns="" id="{CA64FA76-5FB8-4ECA-A8D0-332801DFD221}"/>
              </a:ext>
            </a:extLst>
          </p:cNvPr>
          <p:cNvSpPr txBox="1"/>
          <p:nvPr/>
        </p:nvSpPr>
        <p:spPr>
          <a:xfrm>
            <a:off x="4750067" y="647919"/>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Gyermekeim, Stephen és Paul', 1910 körül. </a:t>
            </a:r>
          </a:p>
        </p:txBody>
      </p:sp>
      <p:pic>
        <p:nvPicPr>
          <p:cNvPr id="4" name="Kép 3">
            <a:extLst>
              <a:ext uri="{FF2B5EF4-FFF2-40B4-BE49-F238E27FC236}">
                <a16:creationId xmlns:a16="http://schemas.microsoft.com/office/drawing/2014/main" xmlns="" id="{854CDB1D-7BFD-6128-69BB-188A44E2A2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268" y="288757"/>
            <a:ext cx="4672844" cy="6405613"/>
          </a:xfrm>
          <a:prstGeom prst="rect">
            <a:avLst/>
          </a:prstGeom>
          <a:ln>
            <a:solidFill>
              <a:schemeClr val="bg1"/>
            </a:solidFill>
          </a:ln>
        </p:spPr>
      </p:pic>
      <p:sp>
        <p:nvSpPr>
          <p:cNvPr id="6" name="Szövegdoboz 5">
            <a:extLst>
              <a:ext uri="{FF2B5EF4-FFF2-40B4-BE49-F238E27FC236}">
                <a16:creationId xmlns:a16="http://schemas.microsoft.com/office/drawing/2014/main" xmlns="" id="{DD540839-9E40-5684-3A73-DF0631CAF67A}"/>
              </a:ext>
            </a:extLst>
          </p:cNvPr>
          <p:cNvSpPr txBox="1"/>
          <p:nvPr/>
        </p:nvSpPr>
        <p:spPr>
          <a:xfrm>
            <a:off x="4803007" y="1029184"/>
            <a:ext cx="4658626"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(London Offices of the Studio, London, 1911).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Művész</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Philip A de Laszlo</a:t>
            </a:r>
            <a:endPar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2466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eelOff" invX="1"/>
      </p:transition>
    </mc:Choice>
    <mc:Fallback>
      <p:transition spd="slow"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xmlns="" id="{1755FF6E-4F05-3646-FA02-5362BF23F4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887" y="1292862"/>
            <a:ext cx="4104414" cy="5310069"/>
          </a:xfrm>
          <a:prstGeom prst="rect">
            <a:avLst/>
          </a:prstGeom>
          <a:ln>
            <a:solidFill>
              <a:schemeClr val="bg1"/>
            </a:solidFill>
          </a:ln>
        </p:spPr>
      </p:pic>
      <p:sp>
        <p:nvSpPr>
          <p:cNvPr id="6" name="Szövegdoboz 5">
            <a:extLst>
              <a:ext uri="{FF2B5EF4-FFF2-40B4-BE49-F238E27FC236}">
                <a16:creationId xmlns:a16="http://schemas.microsoft.com/office/drawing/2014/main" xmlns="" id="{6655DC0B-3D97-F7B8-4617-7C39DAD07BAA}"/>
              </a:ext>
            </a:extLst>
          </p:cNvPr>
          <p:cNvSpPr txBox="1"/>
          <p:nvPr/>
        </p:nvSpPr>
        <p:spPr>
          <a:xfrm>
            <a:off x="158816" y="0"/>
            <a:ext cx="8860055" cy="369332"/>
          </a:xfrm>
          <a:prstGeom prst="rect">
            <a:avLst/>
          </a:prstGeom>
          <a:noFill/>
        </p:spPr>
        <p:txBody>
          <a:bodyPr wrap="square">
            <a:spAutoFit/>
          </a:bodyPr>
          <a:lstStyle/>
          <a:p>
            <a:r>
              <a:rPr lang="hu-HU" dirty="0" err="1"/>
              <a:t>Őeminenciás</a:t>
            </a:r>
            <a:r>
              <a:rPr lang="hu-HU" dirty="0"/>
              <a:t> </a:t>
            </a:r>
            <a:r>
              <a:rPr lang="hu-HU" dirty="0" err="1"/>
              <a:t>Rampolla</a:t>
            </a:r>
            <a:r>
              <a:rPr lang="hu-HU" dirty="0"/>
              <a:t> bíboros vázlat-portréja, 1900 (1901-1902). </a:t>
            </a:r>
          </a:p>
        </p:txBody>
      </p:sp>
      <p:sp>
        <p:nvSpPr>
          <p:cNvPr id="8" name="Szövegdoboz 7">
            <a:extLst>
              <a:ext uri="{FF2B5EF4-FFF2-40B4-BE49-F238E27FC236}">
                <a16:creationId xmlns:a16="http://schemas.microsoft.com/office/drawing/2014/main" xmlns="" id="{31B9217F-110B-F5BF-838A-B6529CB037EB}"/>
              </a:ext>
            </a:extLst>
          </p:cNvPr>
          <p:cNvSpPr txBox="1"/>
          <p:nvPr/>
        </p:nvSpPr>
        <p:spPr>
          <a:xfrm>
            <a:off x="178067" y="273601"/>
            <a:ext cx="8888931" cy="646331"/>
          </a:xfrm>
          <a:prstGeom prst="rect">
            <a:avLst/>
          </a:prstGeom>
          <a:noFill/>
        </p:spPr>
        <p:txBody>
          <a:bodyPr wrap="square">
            <a:spAutoFit/>
          </a:bodyPr>
          <a:lstStyle/>
          <a:p>
            <a:r>
              <a:rPr lang="hu-HU" dirty="0" err="1"/>
              <a:t>Mariano</a:t>
            </a:r>
            <a:r>
              <a:rPr lang="hu-HU" dirty="0"/>
              <a:t> </a:t>
            </a:r>
            <a:r>
              <a:rPr lang="hu-HU" dirty="0" err="1"/>
              <a:t>Rampolla</a:t>
            </a:r>
            <a:r>
              <a:rPr lang="hu-HU" dirty="0"/>
              <a:t> </a:t>
            </a:r>
            <a:r>
              <a:rPr lang="hu-HU" dirty="0" err="1"/>
              <a:t>del</a:t>
            </a:r>
            <a:r>
              <a:rPr lang="hu-HU" dirty="0"/>
              <a:t> </a:t>
            </a:r>
            <a:r>
              <a:rPr lang="hu-HU" dirty="0" err="1">
                <a:latin typeface="Arial" panose="020B0604020202020204" pitchFamily="34" charset="0"/>
                <a:cs typeface="Arial" panose="020B0604020202020204" pitchFamily="34" charset="0"/>
              </a:rPr>
              <a:t>Tindaro</a:t>
            </a:r>
            <a:r>
              <a:rPr lang="hu-HU" dirty="0"/>
              <a:t> (1843-1913), a római katolikus egyház olasz bíborosa.</a:t>
            </a:r>
          </a:p>
        </p:txBody>
      </p:sp>
      <p:pic>
        <p:nvPicPr>
          <p:cNvPr id="11" name="Kép 10">
            <a:extLst>
              <a:ext uri="{FF2B5EF4-FFF2-40B4-BE49-F238E27FC236}">
                <a16:creationId xmlns:a16="http://schemas.microsoft.com/office/drawing/2014/main" xmlns="" id="{2F8A37E0-30CC-6F4C-A7E4-8F0E71F5A6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87296" y="1193531"/>
            <a:ext cx="4618012" cy="5419025"/>
          </a:xfrm>
          <a:prstGeom prst="rect">
            <a:avLst/>
          </a:prstGeom>
          <a:ln>
            <a:solidFill>
              <a:schemeClr val="bg1"/>
            </a:solidFill>
          </a:ln>
        </p:spPr>
      </p:pic>
      <p:sp>
        <p:nvSpPr>
          <p:cNvPr id="13" name="Szövegdoboz 12">
            <a:extLst>
              <a:ext uri="{FF2B5EF4-FFF2-40B4-BE49-F238E27FC236}">
                <a16:creationId xmlns:a16="http://schemas.microsoft.com/office/drawing/2014/main" xmlns="" id="{F9A18A29-E4B8-AA05-F381-A6E29AE6936B}"/>
              </a:ext>
            </a:extLst>
          </p:cNvPr>
          <p:cNvSpPr txBox="1"/>
          <p:nvPr/>
        </p:nvSpPr>
        <p:spPr>
          <a:xfrm>
            <a:off x="187693" y="508875"/>
            <a:ext cx="8686800" cy="1200329"/>
          </a:xfrm>
          <a:prstGeom prst="rect">
            <a:avLst/>
          </a:prstGeom>
          <a:noFill/>
        </p:spPr>
        <p:txBody>
          <a:bodyPr wrap="square">
            <a:spAutoFit/>
          </a:bodyPr>
          <a:lstStyle/>
          <a:p>
            <a:r>
              <a:rPr lang="hu-HU" dirty="0" err="1"/>
              <a:t>Rampolla</a:t>
            </a:r>
            <a:r>
              <a:rPr lang="hu-HU" dirty="0"/>
              <a:t> (1843- 1913) bíborosról is készült portré, ő XIII. Leó pápa államtitkára volt, ez a kép a pápáról készített festménnyel egyidőben készült.</a:t>
            </a:r>
          </a:p>
          <a:p>
            <a:endParaRPr lang="hu-HU" dirty="0"/>
          </a:p>
          <a:p>
            <a:r>
              <a:rPr lang="hu-HU" dirty="0"/>
              <a:t>-</a:t>
            </a:r>
          </a:p>
        </p:txBody>
      </p:sp>
    </p:spTree>
    <p:extLst>
      <p:ext uri="{BB962C8B-B14F-4D97-AF65-F5344CB8AC3E}">
        <p14:creationId xmlns:p14="http://schemas.microsoft.com/office/powerpoint/2010/main" val="37659652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DABCC3D-0D97-64C2-6115-78CD53C45402}"/>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9492A9B2-79CA-D06B-060E-A312942DEC6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104" y="808522"/>
            <a:ext cx="4627546" cy="5907506"/>
          </a:xfrm>
          <a:prstGeom prst="rect">
            <a:avLst/>
          </a:prstGeom>
          <a:ln>
            <a:solidFill>
              <a:schemeClr val="bg1"/>
            </a:solidFill>
          </a:ln>
        </p:spPr>
      </p:pic>
      <p:sp>
        <p:nvSpPr>
          <p:cNvPr id="3" name="Szövegdoboz 2">
            <a:extLst>
              <a:ext uri="{FF2B5EF4-FFF2-40B4-BE49-F238E27FC236}">
                <a16:creationId xmlns:a16="http://schemas.microsoft.com/office/drawing/2014/main" xmlns="" id="{E29434EB-E339-4083-90ED-A64C1C0CC754}"/>
              </a:ext>
            </a:extLst>
          </p:cNvPr>
          <p:cNvSpPr txBox="1"/>
          <p:nvPr/>
        </p:nvSpPr>
        <p:spPr>
          <a:xfrm>
            <a:off x="288758" y="375385"/>
            <a:ext cx="42351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A művész legfiatalabb fia 1918</a:t>
            </a:r>
          </a:p>
        </p:txBody>
      </p:sp>
      <p:sp>
        <p:nvSpPr>
          <p:cNvPr id="5" name="Szövegdoboz 4">
            <a:extLst>
              <a:ext uri="{FF2B5EF4-FFF2-40B4-BE49-F238E27FC236}">
                <a16:creationId xmlns:a16="http://schemas.microsoft.com/office/drawing/2014/main" xmlns="" id="{8102D72A-2E5D-1E20-5F3E-5140D9DFFC50}"/>
              </a:ext>
            </a:extLst>
          </p:cNvPr>
          <p:cNvSpPr txBox="1"/>
          <p:nvPr/>
        </p:nvSpPr>
        <p:spPr>
          <a:xfrm>
            <a:off x="5159141" y="1029903"/>
            <a:ext cx="23870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lang="hu-HU" dirty="0">
                <a:solidFill>
                  <a:prstClr val="black"/>
                </a:solidFill>
                <a:latin typeface="Aptos" panose="02110004020202020204"/>
              </a:rPr>
              <a:t>C</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sendélet</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Kép 5">
            <a:extLst>
              <a:ext uri="{FF2B5EF4-FFF2-40B4-BE49-F238E27FC236}">
                <a16:creationId xmlns:a16="http://schemas.microsoft.com/office/drawing/2014/main" xmlns="" id="{A12D84B2-99FA-3905-C6CD-3AF4E6E5DC79}"/>
              </a:ext>
            </a:extLst>
          </p:cNvPr>
          <p:cNvPicPr>
            <a:picLocks noChangeAspect="1"/>
          </p:cNvPicPr>
          <p:nvPr/>
        </p:nvPicPr>
        <p:blipFill>
          <a:blip r:embed="rId3"/>
          <a:stretch>
            <a:fillRect/>
          </a:stretch>
        </p:blipFill>
        <p:spPr>
          <a:xfrm>
            <a:off x="5012667" y="1743561"/>
            <a:ext cx="3950550" cy="4968671"/>
          </a:xfrm>
          <a:prstGeom prst="rect">
            <a:avLst/>
          </a:prstGeom>
        </p:spPr>
      </p:pic>
    </p:spTree>
    <p:extLst>
      <p:ext uri="{BB962C8B-B14F-4D97-AF65-F5344CB8AC3E}">
        <p14:creationId xmlns:p14="http://schemas.microsoft.com/office/powerpoint/2010/main" val="40007744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eelOff" invX="1"/>
      </p:transition>
    </mc:Choice>
    <mc:Fallback>
      <p:transition spd="slow" advClick="0"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7A6AF54-C415-BC7B-F0AE-6092EC82B849}"/>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5D303B9C-5A04-904C-8B9A-382D4F7FE3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643" y="150636"/>
            <a:ext cx="5014248" cy="6568664"/>
          </a:xfrm>
          <a:prstGeom prst="rect">
            <a:avLst/>
          </a:prstGeom>
        </p:spPr>
      </p:pic>
      <p:sp>
        <p:nvSpPr>
          <p:cNvPr id="4" name="Szövegdoboz 3">
            <a:extLst>
              <a:ext uri="{FF2B5EF4-FFF2-40B4-BE49-F238E27FC236}">
                <a16:creationId xmlns:a16="http://schemas.microsoft.com/office/drawing/2014/main" xmlns="" id="{18AD85ED-D366-34B5-B65F-C2B616D3A29F}"/>
              </a:ext>
            </a:extLst>
          </p:cNvPr>
          <p:cNvSpPr txBox="1"/>
          <p:nvPr/>
        </p:nvSpPr>
        <p:spPr>
          <a:xfrm>
            <a:off x="5212079" y="532416"/>
            <a:ext cx="386454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Mária Lujza bolgár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fejedelemné</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1894</a:t>
            </a:r>
          </a:p>
        </p:txBody>
      </p:sp>
    </p:spTree>
    <p:extLst>
      <p:ext uri="{BB962C8B-B14F-4D97-AF65-F5344CB8AC3E}">
        <p14:creationId xmlns:p14="http://schemas.microsoft.com/office/powerpoint/2010/main" val="37507149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AE2B828-56A7-59C8-588E-31FB2EDA0041}"/>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70F03403-6BBC-28BA-C951-9806F96D43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966" y="134754"/>
            <a:ext cx="4946423" cy="6577690"/>
          </a:xfrm>
          <a:prstGeom prst="rect">
            <a:avLst/>
          </a:prstGeom>
        </p:spPr>
      </p:pic>
      <p:sp>
        <p:nvSpPr>
          <p:cNvPr id="4" name="Szövegdoboz 3">
            <a:extLst>
              <a:ext uri="{FF2B5EF4-FFF2-40B4-BE49-F238E27FC236}">
                <a16:creationId xmlns:a16="http://schemas.microsoft.com/office/drawing/2014/main" xmlns="" id="{AF173E95-0D98-5FDA-9E49-924CC79B2278}"/>
              </a:ext>
            </a:extLst>
          </p:cNvPr>
          <p:cNvSpPr txBox="1"/>
          <p:nvPr/>
        </p:nvSpPr>
        <p:spPr>
          <a:xfrm>
            <a:off x="5226518" y="682675"/>
            <a:ext cx="3484345"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Erzsébet angol királyné, VI. György hitvese (York hercegnőjeként 1925-ben)</a:t>
            </a:r>
          </a:p>
        </p:txBody>
      </p:sp>
      <p:pic>
        <p:nvPicPr>
          <p:cNvPr id="5" name="Kép 4">
            <a:extLst>
              <a:ext uri="{FF2B5EF4-FFF2-40B4-BE49-F238E27FC236}">
                <a16:creationId xmlns:a16="http://schemas.microsoft.com/office/drawing/2014/main" xmlns="" id="{6F93237F-C4DC-3F8A-4F96-15037978DC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2103" y="1684421"/>
            <a:ext cx="3848370" cy="4987089"/>
          </a:xfrm>
          <a:prstGeom prst="rect">
            <a:avLst/>
          </a:prstGeom>
        </p:spPr>
      </p:pic>
    </p:spTree>
    <p:extLst>
      <p:ext uri="{BB962C8B-B14F-4D97-AF65-F5344CB8AC3E}">
        <p14:creationId xmlns:p14="http://schemas.microsoft.com/office/powerpoint/2010/main" val="39793404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0669740-746E-880D-0E23-4B673331B288}"/>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EF722206-E4B5-1A1E-84B3-0A8A206AC1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9376" y="1521894"/>
            <a:ext cx="8763000" cy="5238750"/>
          </a:xfrm>
          <a:prstGeom prst="rect">
            <a:avLst/>
          </a:prstGeom>
          <a:ln>
            <a:solidFill>
              <a:schemeClr val="bg1"/>
            </a:solidFill>
          </a:ln>
        </p:spPr>
      </p:pic>
      <p:sp>
        <p:nvSpPr>
          <p:cNvPr id="4" name="Szövegdoboz 3">
            <a:extLst>
              <a:ext uri="{FF2B5EF4-FFF2-40B4-BE49-F238E27FC236}">
                <a16:creationId xmlns:a16="http://schemas.microsoft.com/office/drawing/2014/main" xmlns="" id="{AB4C68D6-F54D-47BC-D941-FDDC93752006}"/>
              </a:ext>
            </a:extLst>
          </p:cNvPr>
          <p:cNvSpPr txBox="1"/>
          <p:nvPr/>
        </p:nvSpPr>
        <p:spPr>
          <a:xfrm>
            <a:off x="312821" y="773048"/>
            <a:ext cx="866755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Aptos" panose="02110004020202020204"/>
                <a:ea typeface="+mn-ea"/>
                <a:cs typeface="+mn-cs"/>
              </a:rPr>
              <a:t>                     magasság</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78,5 cm; szélesség: 128,6 cm</a:t>
            </a:r>
          </a:p>
        </p:txBody>
      </p:sp>
      <p:sp>
        <p:nvSpPr>
          <p:cNvPr id="6" name="Szövegdoboz 5">
            <a:extLst>
              <a:ext uri="{FF2B5EF4-FFF2-40B4-BE49-F238E27FC236}">
                <a16:creationId xmlns:a16="http://schemas.microsoft.com/office/drawing/2014/main" xmlns="" id="{3379F985-A820-E536-9A61-65AFA52C0D25}"/>
              </a:ext>
            </a:extLst>
          </p:cNvPr>
          <p:cNvSpPr txBox="1"/>
          <p:nvPr/>
        </p:nvSpPr>
        <p:spPr>
          <a:xfrm>
            <a:off x="409073" y="493915"/>
            <a:ext cx="789752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A müncheni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Hofbrauhausban</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1892. Müncheni sörözőben, olaj, vászon, MNG</a:t>
            </a:r>
          </a:p>
        </p:txBody>
      </p:sp>
      <p:sp>
        <p:nvSpPr>
          <p:cNvPr id="5" name="Szövegdoboz 4">
            <a:extLst>
              <a:ext uri="{FF2B5EF4-FFF2-40B4-BE49-F238E27FC236}">
                <a16:creationId xmlns:a16="http://schemas.microsoft.com/office/drawing/2014/main" xmlns="" id="{74060DAB-92C9-2B9A-8F81-BB9D70FAA4D9}"/>
              </a:ext>
            </a:extLst>
          </p:cNvPr>
          <p:cNvSpPr txBox="1"/>
          <p:nvPr/>
        </p:nvSpPr>
        <p:spPr>
          <a:xfrm>
            <a:off x="2286000" y="2969741"/>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3784454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C72ADC-EEAF-76F7-B2ED-CE43AE1339C6}"/>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00328B5F-2702-B59C-CF7B-FBBA1A57B1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232" y="185816"/>
            <a:ext cx="4819332" cy="6542243"/>
          </a:xfrm>
          <a:prstGeom prst="rect">
            <a:avLst/>
          </a:prstGeom>
          <a:ln>
            <a:solidFill>
              <a:schemeClr val="bg1"/>
            </a:solidFill>
          </a:ln>
        </p:spPr>
      </p:pic>
      <p:sp>
        <p:nvSpPr>
          <p:cNvPr id="3" name="Szövegdoboz 2">
            <a:extLst>
              <a:ext uri="{FF2B5EF4-FFF2-40B4-BE49-F238E27FC236}">
                <a16:creationId xmlns:a16="http://schemas.microsoft.com/office/drawing/2014/main" xmlns="" id="{67A56D77-B5F5-81AA-4A23-BCB7E35B4F0A}"/>
              </a:ext>
            </a:extLst>
          </p:cNvPr>
          <p:cNvSpPr txBox="1"/>
          <p:nvPr/>
        </p:nvSpPr>
        <p:spPr>
          <a:xfrm>
            <a:off x="202131" y="182880"/>
            <a:ext cx="329184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Gróf Apponyi Albert</a:t>
            </a:r>
          </a:p>
        </p:txBody>
      </p:sp>
      <p:pic>
        <p:nvPicPr>
          <p:cNvPr id="5" name="Kép 4">
            <a:extLst>
              <a:ext uri="{FF2B5EF4-FFF2-40B4-BE49-F238E27FC236}">
                <a16:creationId xmlns:a16="http://schemas.microsoft.com/office/drawing/2014/main" xmlns="" id="{DCA29855-7E2D-522F-95CF-88B99DE34223}"/>
              </a:ext>
            </a:extLst>
          </p:cNvPr>
          <p:cNvPicPr>
            <a:picLocks noChangeAspect="1"/>
          </p:cNvPicPr>
          <p:nvPr/>
        </p:nvPicPr>
        <p:blipFill>
          <a:blip r:embed="rId3"/>
          <a:stretch>
            <a:fillRect/>
          </a:stretch>
        </p:blipFill>
        <p:spPr>
          <a:xfrm>
            <a:off x="5390800" y="622328"/>
            <a:ext cx="3444539" cy="6133108"/>
          </a:xfrm>
          <a:prstGeom prst="rect">
            <a:avLst/>
          </a:prstGeom>
        </p:spPr>
      </p:pic>
      <p:sp>
        <p:nvSpPr>
          <p:cNvPr id="7" name="Szövegdoboz 6">
            <a:extLst>
              <a:ext uri="{FF2B5EF4-FFF2-40B4-BE49-F238E27FC236}">
                <a16:creationId xmlns:a16="http://schemas.microsoft.com/office/drawing/2014/main" xmlns="" id="{AADF4E84-FECC-2EB0-F444-5F68D98F0A0D}"/>
              </a:ext>
            </a:extLst>
          </p:cNvPr>
          <p:cNvSpPr txBox="1"/>
          <p:nvPr/>
        </p:nvSpPr>
        <p:spPr>
          <a:xfrm>
            <a:off x="5096577" y="118529"/>
            <a:ext cx="4572000" cy="646331"/>
          </a:xfrm>
          <a:prstGeom prst="rect">
            <a:avLst/>
          </a:prstGeom>
          <a:noFill/>
        </p:spPr>
        <p:txBody>
          <a:bodyPr wrap="square">
            <a:spAutoFit/>
          </a:bodyPr>
          <a:lstStyle/>
          <a:p>
            <a:r>
              <a:rPr lang="hu-HU" dirty="0"/>
              <a:t>*48-as honvéd (1896) 54.5x32 cm</a:t>
            </a:r>
          </a:p>
          <a:p>
            <a:r>
              <a:rPr lang="hu-HU" dirty="0"/>
              <a:t>Olaj, vászon</a:t>
            </a:r>
          </a:p>
        </p:txBody>
      </p:sp>
    </p:spTree>
    <p:extLst>
      <p:ext uri="{BB962C8B-B14F-4D97-AF65-F5344CB8AC3E}">
        <p14:creationId xmlns:p14="http://schemas.microsoft.com/office/powerpoint/2010/main" val="20581328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B7838B5-CD9D-F745-5CDE-A5D0FB798F4C}"/>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94781FC7-2418-7391-379C-A047A50D1A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29963" y="162629"/>
            <a:ext cx="4491028" cy="5644405"/>
          </a:xfrm>
          <a:prstGeom prst="rect">
            <a:avLst/>
          </a:prstGeom>
          <a:ln>
            <a:solidFill>
              <a:schemeClr val="bg1"/>
            </a:solidFill>
          </a:ln>
        </p:spPr>
      </p:pic>
      <p:pic>
        <p:nvPicPr>
          <p:cNvPr id="3" name="Kép 2">
            <a:extLst>
              <a:ext uri="{FF2B5EF4-FFF2-40B4-BE49-F238E27FC236}">
                <a16:creationId xmlns:a16="http://schemas.microsoft.com/office/drawing/2014/main" xmlns="" id="{C11A2041-E5B9-9132-8FD1-45B046C969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41" y="1222407"/>
            <a:ext cx="4358303" cy="5516839"/>
          </a:xfrm>
          <a:prstGeom prst="rect">
            <a:avLst/>
          </a:prstGeom>
          <a:ln>
            <a:solidFill>
              <a:schemeClr val="bg1"/>
            </a:solidFill>
          </a:ln>
        </p:spPr>
      </p:pic>
      <p:sp>
        <p:nvSpPr>
          <p:cNvPr id="4" name="Szövegdoboz 3">
            <a:extLst>
              <a:ext uri="{FF2B5EF4-FFF2-40B4-BE49-F238E27FC236}">
                <a16:creationId xmlns:a16="http://schemas.microsoft.com/office/drawing/2014/main" xmlns="" id="{83B65C40-B710-5A40-907D-F0B3949AFC84}"/>
              </a:ext>
            </a:extLst>
          </p:cNvPr>
          <p:cNvSpPr txBox="1"/>
          <p:nvPr/>
        </p:nvSpPr>
        <p:spPr>
          <a:xfrm>
            <a:off x="394761" y="558016"/>
            <a:ext cx="41444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A festő felesége</a:t>
            </a:r>
          </a:p>
        </p:txBody>
      </p:sp>
    </p:spTree>
    <p:extLst>
      <p:ext uri="{BB962C8B-B14F-4D97-AF65-F5344CB8AC3E}">
        <p14:creationId xmlns:p14="http://schemas.microsoft.com/office/powerpoint/2010/main" val="30454005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3000">
        <p15:prstTrans prst="peelOff" invX="1"/>
      </p:transition>
    </mc:Choice>
    <mc:Fallback>
      <p:transition spd="slow"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4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D8E6C7F-21B5-2E43-DF60-AC364CC0CDC4}"/>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72C27E50-AA95-15AF-022A-476A891AB7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4" y="96252"/>
            <a:ext cx="4772343" cy="6593306"/>
          </a:xfrm>
          <a:prstGeom prst="rect">
            <a:avLst/>
          </a:prstGeom>
        </p:spPr>
      </p:pic>
      <p:sp>
        <p:nvSpPr>
          <p:cNvPr id="4" name="Szövegdoboz 3">
            <a:extLst>
              <a:ext uri="{FF2B5EF4-FFF2-40B4-BE49-F238E27FC236}">
                <a16:creationId xmlns:a16="http://schemas.microsoft.com/office/drawing/2014/main" xmlns="" id="{90F488C8-E4E4-92FC-8B99-0A657E273DF1}"/>
              </a:ext>
            </a:extLst>
          </p:cNvPr>
          <p:cNvSpPr txBox="1"/>
          <p:nvPr/>
        </p:nvSpPr>
        <p:spPr>
          <a:xfrm>
            <a:off x="5159140" y="1308317"/>
            <a:ext cx="3729789"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Wenckheim grófnő és gyermekei, Denise és Lajos Rudolf 1907</a:t>
            </a:r>
          </a:p>
        </p:txBody>
      </p:sp>
      <p:sp>
        <p:nvSpPr>
          <p:cNvPr id="6" name="Szövegdoboz 5">
            <a:extLst>
              <a:ext uri="{FF2B5EF4-FFF2-40B4-BE49-F238E27FC236}">
                <a16:creationId xmlns:a16="http://schemas.microsoft.com/office/drawing/2014/main" xmlns="" id="{69178E71-B091-7F41-BDCA-7C1104439E14}"/>
              </a:ext>
            </a:extLst>
          </p:cNvPr>
          <p:cNvSpPr txBox="1"/>
          <p:nvPr/>
        </p:nvSpPr>
        <p:spPr>
          <a:xfrm>
            <a:off x="4995511" y="2069234"/>
            <a:ext cx="3633537" cy="258532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egészen nagyméretűeket is. Ilyen például a Wenckheim grófnő és gyermekei, Denise és Lajos Rudolf portréja, 1907-ből. Az életnagyságú, többalakos festményen nem csak a gyerekek és az édesanyjuk kedves arca uralja a látványt; a kompozíció is mestermunka. </a:t>
            </a:r>
          </a:p>
        </p:txBody>
      </p:sp>
      <p:pic>
        <p:nvPicPr>
          <p:cNvPr id="7" name="Kép 6">
            <a:extLst>
              <a:ext uri="{FF2B5EF4-FFF2-40B4-BE49-F238E27FC236}">
                <a16:creationId xmlns:a16="http://schemas.microsoft.com/office/drawing/2014/main" xmlns="" id="{C74A00B3-D4CE-7B33-FDFB-C702577DDE95}"/>
              </a:ext>
            </a:extLst>
          </p:cNvPr>
          <p:cNvPicPr>
            <a:picLocks noChangeAspect="1"/>
          </p:cNvPicPr>
          <p:nvPr/>
        </p:nvPicPr>
        <p:blipFill>
          <a:blip r:embed="rId3" cstate="email">
            <a:alphaModFix/>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4947385" y="1129375"/>
            <a:ext cx="4013460" cy="5540932"/>
          </a:xfrm>
          <a:prstGeom prst="rect">
            <a:avLst/>
          </a:prstGeom>
        </p:spPr>
      </p:pic>
      <p:pic>
        <p:nvPicPr>
          <p:cNvPr id="8" name="Kép 7">
            <a:extLst>
              <a:ext uri="{FF2B5EF4-FFF2-40B4-BE49-F238E27FC236}">
                <a16:creationId xmlns:a16="http://schemas.microsoft.com/office/drawing/2014/main" xmlns="" id="{86A4B02F-7645-FA2F-23C7-B48458DCAC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0639" y="284414"/>
            <a:ext cx="8372103" cy="6274152"/>
          </a:xfrm>
          <a:prstGeom prst="rect">
            <a:avLst/>
          </a:prstGeom>
        </p:spPr>
      </p:pic>
    </p:spTree>
    <p:extLst>
      <p:ext uri="{BB962C8B-B14F-4D97-AF65-F5344CB8AC3E}">
        <p14:creationId xmlns:p14="http://schemas.microsoft.com/office/powerpoint/2010/main" val="16153787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8000">
        <p15:prstTrans prst="peelOff" invX="1"/>
      </p:transition>
    </mc:Choice>
    <mc:Fallback>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3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53" presetClass="entr" presetSubtype="16" fill="hold" nodeType="afterEffect">
                                  <p:stCondLst>
                                    <p:cond delay="700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animEffect transition="in" filter="fade">
                                      <p:cBhvr>
                                        <p:cTn id="14" dur="2000"/>
                                        <p:tgtEl>
                                          <p:spTgt spid="8"/>
                                        </p:tgtEl>
                                      </p:cBhvr>
                                    </p:animEffect>
                                  </p:childTnLst>
                                </p:cTn>
                              </p:par>
                            </p:childTnLst>
                          </p:cTn>
                        </p:par>
                        <p:par>
                          <p:cTn id="15" fill="hold">
                            <p:stCondLst>
                              <p:cond delay="14000"/>
                            </p:stCondLst>
                            <p:childTnLst>
                              <p:par>
                                <p:cTn id="16" presetID="10" presetClass="exit" presetSubtype="0" fill="hold" nodeType="after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7EB0F0C-FCA8-4273-D15E-A53EDBD94980}"/>
            </a:ext>
          </a:extLst>
        </p:cNvPr>
        <p:cNvGrpSpPr/>
        <p:nvPr/>
      </p:nvGrpSpPr>
      <p:grpSpPr>
        <a:xfrm>
          <a:off x="0" y="0"/>
          <a:ext cx="0" cy="0"/>
          <a:chOff x="0" y="0"/>
          <a:chExt cx="0" cy="0"/>
        </a:xfrm>
      </p:grpSpPr>
      <p:sp>
        <p:nvSpPr>
          <p:cNvPr id="3" name="Szövegdoboz 2">
            <a:extLst>
              <a:ext uri="{FF2B5EF4-FFF2-40B4-BE49-F238E27FC236}">
                <a16:creationId xmlns:a16="http://schemas.microsoft.com/office/drawing/2014/main" xmlns="" id="{2BC53B20-4EE1-E36D-B72C-B2245F284968}"/>
              </a:ext>
            </a:extLst>
          </p:cNvPr>
          <p:cNvSpPr txBox="1"/>
          <p:nvPr/>
        </p:nvSpPr>
        <p:spPr>
          <a:xfrm>
            <a:off x="245445" y="249538"/>
            <a:ext cx="3027144"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Majláth</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Erzsébet,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Stefanie</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grófnők kettős portréja, olaj, vászon</a:t>
            </a:r>
          </a:p>
        </p:txBody>
      </p:sp>
      <p:pic>
        <p:nvPicPr>
          <p:cNvPr id="5" name="Kép 4">
            <a:extLst>
              <a:ext uri="{FF2B5EF4-FFF2-40B4-BE49-F238E27FC236}">
                <a16:creationId xmlns:a16="http://schemas.microsoft.com/office/drawing/2014/main" xmlns="" id="{8CF30A1C-4C9B-90CC-1FA4-5B0C8FAA10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3479" y="88232"/>
            <a:ext cx="5245768" cy="6644639"/>
          </a:xfrm>
          <a:prstGeom prst="rect">
            <a:avLst/>
          </a:prstGeom>
          <a:ln>
            <a:solidFill>
              <a:schemeClr val="bg1"/>
            </a:solidFill>
          </a:ln>
        </p:spPr>
      </p:pic>
    </p:spTree>
    <p:extLst>
      <p:ext uri="{BB962C8B-B14F-4D97-AF65-F5344CB8AC3E}">
        <p14:creationId xmlns:p14="http://schemas.microsoft.com/office/powerpoint/2010/main" val="13828694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7027382-6D2F-9BF6-01C9-4C50ECE67785}"/>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2CAAB5E3-B80E-41A1-1572-B84F016458D7}"/>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50539" y="202131"/>
            <a:ext cx="5331870" cy="6497052"/>
          </a:xfrm>
          <a:prstGeom prst="rect">
            <a:avLst/>
          </a:prstGeom>
        </p:spPr>
      </p:pic>
      <p:sp>
        <p:nvSpPr>
          <p:cNvPr id="4" name="Szövegdoboz 3">
            <a:extLst>
              <a:ext uri="{FF2B5EF4-FFF2-40B4-BE49-F238E27FC236}">
                <a16:creationId xmlns:a16="http://schemas.microsoft.com/office/drawing/2014/main" xmlns="" id="{629DFC22-621E-59F7-CA4E-397CD0DDC063}"/>
              </a:ext>
            </a:extLst>
          </p:cNvPr>
          <p:cNvSpPr txBox="1"/>
          <p:nvPr/>
        </p:nvSpPr>
        <p:spPr>
          <a:xfrm>
            <a:off x="5524900" y="840424"/>
            <a:ext cx="3787541"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Sarolta szász-</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meiningeni</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hercegné, 1899 </a:t>
            </a:r>
          </a:p>
        </p:txBody>
      </p:sp>
    </p:spTree>
    <p:extLst>
      <p:ext uri="{BB962C8B-B14F-4D97-AF65-F5344CB8AC3E}">
        <p14:creationId xmlns:p14="http://schemas.microsoft.com/office/powerpoint/2010/main" val="38010219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FF137D3-470A-ACB3-45C8-CA9F7DB8CFC8}"/>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5272341D-E99B-1BBA-79B8-835E6A7C5C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408" y="142504"/>
            <a:ext cx="5360225" cy="6555179"/>
          </a:xfrm>
          <a:prstGeom prst="rect">
            <a:avLst/>
          </a:prstGeom>
          <a:ln>
            <a:solidFill>
              <a:schemeClr val="bg1"/>
            </a:solidFill>
          </a:ln>
        </p:spPr>
      </p:pic>
      <p:sp>
        <p:nvSpPr>
          <p:cNvPr id="4" name="Szövegdoboz 3">
            <a:extLst>
              <a:ext uri="{FF2B5EF4-FFF2-40B4-BE49-F238E27FC236}">
                <a16:creationId xmlns:a16="http://schemas.microsoft.com/office/drawing/2014/main" xmlns="" id="{E1A4D5DE-7568-FF16-4614-691BBB86F2B8}"/>
              </a:ext>
            </a:extLst>
          </p:cNvPr>
          <p:cNvSpPr txBox="1"/>
          <p:nvPr/>
        </p:nvSpPr>
        <p:spPr>
          <a:xfrm>
            <a:off x="5581404" y="132240"/>
            <a:ext cx="3426030"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Amikor Hatvany Lajos megkérdezte Görgeyt, hogy meg van-e elégedve a portréval, a tábornok a következőket mondta: „Jó kép, különösen a szemek kifejezése jó. Mint valami nagy kérdés az utókorhoz: Mit csináltatok velem?”</a:t>
            </a:r>
          </a:p>
        </p:txBody>
      </p:sp>
      <p:sp>
        <p:nvSpPr>
          <p:cNvPr id="6" name="Szövegdoboz 5">
            <a:extLst>
              <a:ext uri="{FF2B5EF4-FFF2-40B4-BE49-F238E27FC236}">
                <a16:creationId xmlns:a16="http://schemas.microsoft.com/office/drawing/2014/main" xmlns="" id="{DC96EEB9-BA78-0635-34D8-A399039511FE}"/>
              </a:ext>
            </a:extLst>
          </p:cNvPr>
          <p:cNvSpPr txBox="1"/>
          <p:nvPr/>
        </p:nvSpPr>
        <p:spPr>
          <a:xfrm>
            <a:off x="5676404" y="5194810"/>
            <a:ext cx="3111335"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600" b="0" i="0" u="none" strike="noStrike" kern="1200" cap="none" spc="0" normalizeH="0" baseline="0" noProof="0" dirty="0">
                <a:ln>
                  <a:noFill/>
                </a:ln>
                <a:solidFill>
                  <a:prstClr val="black"/>
                </a:solidFill>
                <a:effectLst/>
                <a:uLnTx/>
                <a:uFillTx/>
                <a:latin typeface="Aptos" panose="02110004020202020204"/>
                <a:ea typeface="+mn-ea"/>
                <a:cs typeface="+mn-cs"/>
              </a:rPr>
              <a:t>»Történelmet festek, nem csak egyéneket« – mondta László Fülöp. Ezek a vásznakra festett arcok nem csupán portrék, hanem történelmi személyiségek ábrázolásai</a:t>
            </a:r>
          </a:p>
        </p:txBody>
      </p:sp>
      <p:sp>
        <p:nvSpPr>
          <p:cNvPr id="8" name="Szövegdoboz 7">
            <a:extLst>
              <a:ext uri="{FF2B5EF4-FFF2-40B4-BE49-F238E27FC236}">
                <a16:creationId xmlns:a16="http://schemas.microsoft.com/office/drawing/2014/main" xmlns="" id="{7879B123-CBB3-5C93-D262-43A412D38D48}"/>
              </a:ext>
            </a:extLst>
          </p:cNvPr>
          <p:cNvSpPr txBox="1"/>
          <p:nvPr/>
        </p:nvSpPr>
        <p:spPr>
          <a:xfrm>
            <a:off x="5498275" y="2331245"/>
            <a:ext cx="3556660" cy="286232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Görgei</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Artúr a XX. század hajnalán ritkán ült modellt művészeknek, bő tíz évvel később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Kisfaludi</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Strobl</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Zsigmond készített szobrot az akkor már kilencvenöt esztendős egykori hadvezérről. A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Görgei</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Artúrt ábrázoló festményt a magyar állam az akkor jelentős összegnek számító 6000 koronáért vásárolta meg.</a:t>
            </a:r>
          </a:p>
        </p:txBody>
      </p:sp>
      <p:pic>
        <p:nvPicPr>
          <p:cNvPr id="3" name="Kép 2">
            <a:extLst>
              <a:ext uri="{FF2B5EF4-FFF2-40B4-BE49-F238E27FC236}">
                <a16:creationId xmlns:a16="http://schemas.microsoft.com/office/drawing/2014/main" xmlns="" id="{105C2340-3CD5-3DC8-7468-E07CD50A7E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3600" y="2156059"/>
            <a:ext cx="3407634" cy="4509436"/>
          </a:xfrm>
          <a:prstGeom prst="rect">
            <a:avLst/>
          </a:prstGeom>
          <a:ln>
            <a:solidFill>
              <a:schemeClr val="bg1"/>
            </a:solidFill>
          </a:ln>
        </p:spPr>
      </p:pic>
      <p:pic>
        <p:nvPicPr>
          <p:cNvPr id="5" name="Kép 4">
            <a:extLst>
              <a:ext uri="{FF2B5EF4-FFF2-40B4-BE49-F238E27FC236}">
                <a16:creationId xmlns:a16="http://schemas.microsoft.com/office/drawing/2014/main" xmlns="" id="{2A268886-956A-106F-D875-B5690F3422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8614" y="2954956"/>
            <a:ext cx="3353562" cy="3726180"/>
          </a:xfrm>
          <a:prstGeom prst="rect">
            <a:avLst/>
          </a:prstGeom>
          <a:ln>
            <a:solidFill>
              <a:schemeClr val="bg1"/>
            </a:solidFill>
          </a:ln>
        </p:spPr>
      </p:pic>
    </p:spTree>
    <p:extLst>
      <p:ext uri="{BB962C8B-B14F-4D97-AF65-F5344CB8AC3E}">
        <p14:creationId xmlns:p14="http://schemas.microsoft.com/office/powerpoint/2010/main" val="38336540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xmlns="" id="{8117BCB2-CFDC-6957-86E4-5A42974882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3135" y="107354"/>
            <a:ext cx="4788221" cy="6668831"/>
          </a:xfrm>
          <a:prstGeom prst="rect">
            <a:avLst/>
          </a:prstGeom>
          <a:ln>
            <a:solidFill>
              <a:schemeClr val="bg1"/>
            </a:solidFill>
          </a:ln>
        </p:spPr>
      </p:pic>
      <p:sp>
        <p:nvSpPr>
          <p:cNvPr id="6" name="Szövegdoboz 5">
            <a:extLst>
              <a:ext uri="{FF2B5EF4-FFF2-40B4-BE49-F238E27FC236}">
                <a16:creationId xmlns:a16="http://schemas.microsoft.com/office/drawing/2014/main" xmlns="" id="{0BF9C484-9C3F-AC07-3A2C-ACFA647DD463}"/>
              </a:ext>
            </a:extLst>
          </p:cNvPr>
          <p:cNvSpPr txBox="1"/>
          <p:nvPr/>
        </p:nvSpPr>
        <p:spPr>
          <a:xfrm>
            <a:off x="421574" y="848487"/>
            <a:ext cx="3057896" cy="923330"/>
          </a:xfrm>
          <a:prstGeom prst="rect">
            <a:avLst/>
          </a:prstGeom>
          <a:noFill/>
        </p:spPr>
        <p:txBody>
          <a:bodyPr wrap="square">
            <a:spAutoFit/>
          </a:bodyPr>
          <a:lstStyle/>
          <a:p>
            <a:r>
              <a:rPr lang="hu-HU" dirty="0"/>
              <a:t>XIII. Leó portréja, Vatikán, 57,5x42,5 cm</a:t>
            </a:r>
          </a:p>
          <a:p>
            <a:endParaRPr lang="hu-HU" dirty="0"/>
          </a:p>
        </p:txBody>
      </p:sp>
    </p:spTree>
    <p:extLst>
      <p:ext uri="{BB962C8B-B14F-4D97-AF65-F5344CB8AC3E}">
        <p14:creationId xmlns:p14="http://schemas.microsoft.com/office/powerpoint/2010/main" val="39212822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0895616-C912-4315-C98B-582A53926488}"/>
            </a:ext>
          </a:extLst>
        </p:cNvPr>
        <p:cNvGrpSpPr/>
        <p:nvPr/>
      </p:nvGrpSpPr>
      <p:grpSpPr>
        <a:xfrm>
          <a:off x="0" y="0"/>
          <a:ext cx="0" cy="0"/>
          <a:chOff x="0" y="0"/>
          <a:chExt cx="0" cy="0"/>
        </a:xfrm>
      </p:grpSpPr>
      <p:pic>
        <p:nvPicPr>
          <p:cNvPr id="3" name="Kép 2">
            <a:extLst>
              <a:ext uri="{FF2B5EF4-FFF2-40B4-BE49-F238E27FC236}">
                <a16:creationId xmlns:a16="http://schemas.microsoft.com/office/drawing/2014/main" xmlns="" id="{BC4367BB-4705-5B50-2A74-A2C618106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6987" y="410621"/>
            <a:ext cx="4869922" cy="6275185"/>
          </a:xfrm>
          <a:prstGeom prst="rect">
            <a:avLst/>
          </a:prstGeom>
          <a:ln>
            <a:solidFill>
              <a:schemeClr val="bg1"/>
            </a:solidFill>
          </a:ln>
        </p:spPr>
      </p:pic>
      <p:pic>
        <p:nvPicPr>
          <p:cNvPr id="4" name="Kép 3">
            <a:extLst>
              <a:ext uri="{FF2B5EF4-FFF2-40B4-BE49-F238E27FC236}">
                <a16:creationId xmlns:a16="http://schemas.microsoft.com/office/drawing/2014/main" xmlns="" id="{16111057-705C-C978-B88C-2FB803C8C4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451" y="720722"/>
            <a:ext cx="3519401" cy="5965087"/>
          </a:xfrm>
          <a:prstGeom prst="rect">
            <a:avLst/>
          </a:prstGeom>
          <a:ln>
            <a:solidFill>
              <a:schemeClr val="bg1"/>
            </a:solidFill>
          </a:ln>
        </p:spPr>
      </p:pic>
      <p:sp>
        <p:nvSpPr>
          <p:cNvPr id="6" name="Szövegdoboz 5">
            <a:extLst>
              <a:ext uri="{FF2B5EF4-FFF2-40B4-BE49-F238E27FC236}">
                <a16:creationId xmlns:a16="http://schemas.microsoft.com/office/drawing/2014/main" xmlns="" id="{042AED36-F6DC-A651-0A9D-1FD3565DA8B8}"/>
              </a:ext>
            </a:extLst>
          </p:cNvPr>
          <p:cNvSpPr txBox="1"/>
          <p:nvPr/>
        </p:nvSpPr>
        <p:spPr>
          <a:xfrm>
            <a:off x="195943" y="0"/>
            <a:ext cx="45720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Lady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Ludlow</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született Alice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Sedgwick</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Mankiewicz</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(1924)</a:t>
            </a:r>
          </a:p>
        </p:txBody>
      </p:sp>
    </p:spTree>
    <p:extLst>
      <p:ext uri="{BB962C8B-B14F-4D97-AF65-F5344CB8AC3E}">
        <p14:creationId xmlns:p14="http://schemas.microsoft.com/office/powerpoint/2010/main" val="2317331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10000">
        <p15:prstTrans prst="peelOff" invX="1"/>
      </p:transition>
    </mc:Choice>
    <mc:Fallback>
      <p:transition spd="slow" advTm="1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A40908-FB98-0875-385C-C869E62586E8}"/>
            </a:ext>
          </a:extLst>
        </p:cNvPr>
        <p:cNvGrpSpPr/>
        <p:nvPr/>
      </p:nvGrpSpPr>
      <p:grpSpPr>
        <a:xfrm>
          <a:off x="0" y="0"/>
          <a:ext cx="0" cy="0"/>
          <a:chOff x="0" y="0"/>
          <a:chExt cx="0" cy="0"/>
        </a:xfrm>
      </p:grpSpPr>
      <p:pic>
        <p:nvPicPr>
          <p:cNvPr id="3" name="Kép 2">
            <a:extLst>
              <a:ext uri="{FF2B5EF4-FFF2-40B4-BE49-F238E27FC236}">
                <a16:creationId xmlns:a16="http://schemas.microsoft.com/office/drawing/2014/main" xmlns="" id="{5BFF3877-54F5-B067-8CCF-46E38356A17A}"/>
              </a:ext>
            </a:extLst>
          </p:cNvPr>
          <p:cNvPicPr>
            <a:picLocks noChangeAspect="1"/>
          </p:cNvPicPr>
          <p:nvPr/>
        </p:nvPicPr>
        <p:blipFill>
          <a:blip r:embed="rId2" cstate="email">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2544765" y="274861"/>
            <a:ext cx="6397355" cy="6488136"/>
          </a:xfrm>
          <a:prstGeom prst="rect">
            <a:avLst/>
          </a:prstGeom>
        </p:spPr>
      </p:pic>
      <p:sp>
        <p:nvSpPr>
          <p:cNvPr id="5" name="Szövegdoboz 4">
            <a:extLst>
              <a:ext uri="{FF2B5EF4-FFF2-40B4-BE49-F238E27FC236}">
                <a16:creationId xmlns:a16="http://schemas.microsoft.com/office/drawing/2014/main" xmlns="" id="{51013654-2B27-6244-E1C3-118674045064}"/>
              </a:ext>
            </a:extLst>
          </p:cNvPr>
          <p:cNvSpPr txBox="1"/>
          <p:nvPr/>
        </p:nvSpPr>
        <p:spPr>
          <a:xfrm>
            <a:off x="211756" y="137473"/>
            <a:ext cx="3378467"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László Fülöp: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Agathe</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von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Ratibor</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und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Corvey</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hercegnő, 1899 </a:t>
            </a:r>
          </a:p>
        </p:txBody>
      </p:sp>
      <p:pic>
        <p:nvPicPr>
          <p:cNvPr id="2" name="Kép 1">
            <a:extLst>
              <a:ext uri="{FF2B5EF4-FFF2-40B4-BE49-F238E27FC236}">
                <a16:creationId xmlns:a16="http://schemas.microsoft.com/office/drawing/2014/main" xmlns="" id="{775DD56A-C613-8CAD-3D96-E985C87119B4}"/>
              </a:ext>
            </a:extLst>
          </p:cNvPr>
          <p:cNvPicPr>
            <a:picLocks noChangeAspect="1"/>
          </p:cNvPicPr>
          <p:nvPr/>
        </p:nvPicPr>
        <p:blipFill>
          <a:blip r:embed="rId3"/>
          <a:stretch>
            <a:fillRect/>
          </a:stretch>
        </p:blipFill>
        <p:spPr>
          <a:xfrm>
            <a:off x="1976625" y="1058779"/>
            <a:ext cx="7031419" cy="5695449"/>
          </a:xfrm>
          <a:prstGeom prst="rect">
            <a:avLst/>
          </a:prstGeom>
          <a:ln>
            <a:solidFill>
              <a:schemeClr val="bg1"/>
            </a:solidFill>
          </a:ln>
        </p:spPr>
      </p:pic>
      <p:sp>
        <p:nvSpPr>
          <p:cNvPr id="4" name="Szövegdoboz 3">
            <a:extLst>
              <a:ext uri="{FF2B5EF4-FFF2-40B4-BE49-F238E27FC236}">
                <a16:creationId xmlns:a16="http://schemas.microsoft.com/office/drawing/2014/main" xmlns="" id="{B3AC3DF9-8C52-EADA-D01D-E6A878B89D6B}"/>
              </a:ext>
            </a:extLst>
          </p:cNvPr>
          <p:cNvSpPr txBox="1"/>
          <p:nvPr/>
        </p:nvSpPr>
        <p:spPr>
          <a:xfrm>
            <a:off x="202131" y="2213811"/>
            <a:ext cx="20598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Virágcsendélet</a:t>
            </a:r>
          </a:p>
        </p:txBody>
      </p:sp>
    </p:spTree>
    <p:extLst>
      <p:ext uri="{BB962C8B-B14F-4D97-AF65-F5344CB8AC3E}">
        <p14:creationId xmlns:p14="http://schemas.microsoft.com/office/powerpoint/2010/main" val="28923039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6000">
        <p15:prstTrans prst="peelOff" invX="1"/>
      </p:transition>
    </mc:Choice>
    <mc:Fallback>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800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49D803E-DC35-2414-A705-4666419E1F06}"/>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655F2EB4-6DCC-60C8-1268-7DF2B66DF8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8181" y="154380"/>
            <a:ext cx="4514881" cy="5735782"/>
          </a:xfrm>
          <a:prstGeom prst="rect">
            <a:avLst/>
          </a:prstGeom>
          <a:ln>
            <a:solidFill>
              <a:schemeClr val="bg1"/>
            </a:solidFill>
          </a:ln>
        </p:spPr>
      </p:pic>
      <p:pic>
        <p:nvPicPr>
          <p:cNvPr id="3" name="Kép 2">
            <a:extLst>
              <a:ext uri="{FF2B5EF4-FFF2-40B4-BE49-F238E27FC236}">
                <a16:creationId xmlns:a16="http://schemas.microsoft.com/office/drawing/2014/main" xmlns="" id="{72BDCD4D-1641-C6B7-4D6E-CAFAEFC8BA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002" y="1235033"/>
            <a:ext cx="4368559" cy="5539839"/>
          </a:xfrm>
          <a:prstGeom prst="rect">
            <a:avLst/>
          </a:prstGeom>
          <a:ln>
            <a:solidFill>
              <a:schemeClr val="bg1"/>
            </a:solidFill>
          </a:ln>
        </p:spPr>
      </p:pic>
      <p:sp>
        <p:nvSpPr>
          <p:cNvPr id="5" name="Szövegdoboz 4">
            <a:extLst>
              <a:ext uri="{FF2B5EF4-FFF2-40B4-BE49-F238E27FC236}">
                <a16:creationId xmlns:a16="http://schemas.microsoft.com/office/drawing/2014/main" xmlns="" id="{43D159F6-09A0-0595-7E6A-C106C3BEE94E}"/>
              </a:ext>
            </a:extLst>
          </p:cNvPr>
          <p:cNvSpPr txBox="1"/>
          <p:nvPr/>
        </p:nvSpPr>
        <p:spPr>
          <a:xfrm>
            <a:off x="457200" y="219095"/>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Hölgy portréja lányával</a:t>
            </a:r>
          </a:p>
        </p:txBody>
      </p:sp>
      <p:sp>
        <p:nvSpPr>
          <p:cNvPr id="7" name="Szövegdoboz 6">
            <a:extLst>
              <a:ext uri="{FF2B5EF4-FFF2-40B4-BE49-F238E27FC236}">
                <a16:creationId xmlns:a16="http://schemas.microsoft.com/office/drawing/2014/main" xmlns="" id="{3689B1CC-0FAF-1538-CDCB-BA60A7202379}"/>
              </a:ext>
            </a:extLst>
          </p:cNvPr>
          <p:cNvSpPr txBox="1"/>
          <p:nvPr/>
        </p:nvSpPr>
        <p:spPr>
          <a:xfrm>
            <a:off x="4922322" y="6334887"/>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Hölgy portréja lányával 2.</a:t>
            </a:r>
          </a:p>
        </p:txBody>
      </p:sp>
    </p:spTree>
    <p:extLst>
      <p:ext uri="{BB962C8B-B14F-4D97-AF65-F5344CB8AC3E}">
        <p14:creationId xmlns:p14="http://schemas.microsoft.com/office/powerpoint/2010/main" val="37143308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2000">
        <p15:prstTrans prst="peelOff" invX="1"/>
      </p:transition>
    </mc:Choice>
    <mc:Fallback>
      <p:transition spd="slow" advClick="0" advTm="12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726E2C0-9F63-871B-4415-871BB5F203C8}"/>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37009289-C47E-6649-1007-6A3A822D2B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109" y="890649"/>
            <a:ext cx="4165567" cy="5866996"/>
          </a:xfrm>
          <a:prstGeom prst="rect">
            <a:avLst/>
          </a:prstGeom>
        </p:spPr>
      </p:pic>
      <p:sp>
        <p:nvSpPr>
          <p:cNvPr id="4" name="Szövegdoboz 3">
            <a:extLst>
              <a:ext uri="{FF2B5EF4-FFF2-40B4-BE49-F238E27FC236}">
                <a16:creationId xmlns:a16="http://schemas.microsoft.com/office/drawing/2014/main" xmlns="" id="{0971F951-0529-6ADA-F986-DE95C665B68A}"/>
              </a:ext>
            </a:extLst>
          </p:cNvPr>
          <p:cNvSpPr txBox="1"/>
          <p:nvPr/>
        </p:nvSpPr>
        <p:spPr>
          <a:xfrm>
            <a:off x="374073" y="207219"/>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A munka befejezése után,1896</a:t>
            </a:r>
          </a:p>
        </p:txBody>
      </p:sp>
      <p:pic>
        <p:nvPicPr>
          <p:cNvPr id="5" name="Kép 4">
            <a:extLst>
              <a:ext uri="{FF2B5EF4-FFF2-40B4-BE49-F238E27FC236}">
                <a16:creationId xmlns:a16="http://schemas.microsoft.com/office/drawing/2014/main" xmlns="" id="{D552EFE8-D62D-1092-30B4-CCB469328F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750" y="130628"/>
            <a:ext cx="4548249" cy="5601926"/>
          </a:xfrm>
          <a:prstGeom prst="rect">
            <a:avLst/>
          </a:prstGeom>
        </p:spPr>
      </p:pic>
      <p:sp>
        <p:nvSpPr>
          <p:cNvPr id="3" name="Szövegdoboz 2">
            <a:extLst>
              <a:ext uri="{FF2B5EF4-FFF2-40B4-BE49-F238E27FC236}">
                <a16:creationId xmlns:a16="http://schemas.microsoft.com/office/drawing/2014/main" xmlns="" id="{08B0870F-F4D1-7B16-38DB-005B2193B267}"/>
              </a:ext>
            </a:extLst>
          </p:cNvPr>
          <p:cNvSpPr txBox="1"/>
          <p:nvPr/>
        </p:nvSpPr>
        <p:spPr>
          <a:xfrm>
            <a:off x="5573027" y="5996539"/>
            <a:ext cx="29164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Kalapos kisfiú</a:t>
            </a:r>
          </a:p>
        </p:txBody>
      </p:sp>
    </p:spTree>
    <p:extLst>
      <p:ext uri="{BB962C8B-B14F-4D97-AF65-F5344CB8AC3E}">
        <p14:creationId xmlns:p14="http://schemas.microsoft.com/office/powerpoint/2010/main" val="20000601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2000">
        <p15:prstTrans prst="peelOff" invX="1"/>
      </p:transition>
    </mc:Choice>
    <mc:Fallback>
      <p:transition spd="slow" advClick="0" advTm="12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060BA93-B478-921E-DC6D-6A4F3DB7B06E}"/>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9CE617BE-B4BA-4689-1284-AD2D5DF218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9627" y="320634"/>
            <a:ext cx="3422763" cy="6394862"/>
          </a:xfrm>
          <a:prstGeom prst="rect">
            <a:avLst/>
          </a:prstGeom>
          <a:ln>
            <a:solidFill>
              <a:schemeClr val="bg1"/>
            </a:solidFill>
          </a:ln>
        </p:spPr>
      </p:pic>
      <p:pic>
        <p:nvPicPr>
          <p:cNvPr id="3" name="Kép 2">
            <a:extLst>
              <a:ext uri="{FF2B5EF4-FFF2-40B4-BE49-F238E27FC236}">
                <a16:creationId xmlns:a16="http://schemas.microsoft.com/office/drawing/2014/main" xmlns="" id="{52E2ACA2-AC9B-4EC8-3947-9339662B10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4817" y="603678"/>
            <a:ext cx="4135052" cy="6147444"/>
          </a:xfrm>
          <a:prstGeom prst="rect">
            <a:avLst/>
          </a:prstGeom>
          <a:ln>
            <a:solidFill>
              <a:schemeClr val="bg1"/>
            </a:solidFill>
          </a:ln>
        </p:spPr>
      </p:pic>
      <p:sp>
        <p:nvSpPr>
          <p:cNvPr id="4" name="Szövegdoboz 3">
            <a:extLst>
              <a:ext uri="{FF2B5EF4-FFF2-40B4-BE49-F238E27FC236}">
                <a16:creationId xmlns:a16="http://schemas.microsoft.com/office/drawing/2014/main" xmlns="" id="{BD9332DC-7EE9-5B29-D87B-5A550898489E}"/>
              </a:ext>
            </a:extLst>
          </p:cNvPr>
          <p:cNvSpPr txBox="1"/>
          <p:nvPr/>
        </p:nvSpPr>
        <p:spPr>
          <a:xfrm>
            <a:off x="5380522" y="0"/>
            <a:ext cx="26276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Fohászkodó</a:t>
            </a:r>
          </a:p>
        </p:txBody>
      </p:sp>
      <p:sp>
        <p:nvSpPr>
          <p:cNvPr id="6" name="Szövegdoboz 5">
            <a:extLst>
              <a:ext uri="{FF2B5EF4-FFF2-40B4-BE49-F238E27FC236}">
                <a16:creationId xmlns:a16="http://schemas.microsoft.com/office/drawing/2014/main" xmlns="" id="{37B51C79-0DFF-D344-8F05-1B36650EDBB6}"/>
              </a:ext>
            </a:extLst>
          </p:cNvPr>
          <p:cNvSpPr txBox="1"/>
          <p:nvPr/>
        </p:nvSpPr>
        <p:spPr>
          <a:xfrm>
            <a:off x="139566" y="0"/>
            <a:ext cx="45720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Öregasszony rokkával (előtanulmány a Mesemondó című alkotás főalakjához)</a:t>
            </a:r>
          </a:p>
        </p:txBody>
      </p:sp>
    </p:spTree>
    <p:extLst>
      <p:ext uri="{BB962C8B-B14F-4D97-AF65-F5344CB8AC3E}">
        <p14:creationId xmlns:p14="http://schemas.microsoft.com/office/powerpoint/2010/main" val="755379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2000">
        <p15:prstTrans prst="peelOff" invX="1"/>
      </p:transition>
    </mc:Choice>
    <mc:Fallback>
      <p:transition spd="slow" advClick="0" advTm="12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9E35915-509F-A8C6-CF81-AF00367F4F87}"/>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2617E2CC-DDA1-4F09-1C80-81C5F263C1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137" y="375634"/>
            <a:ext cx="8257906" cy="6386114"/>
          </a:xfrm>
          <a:prstGeom prst="rect">
            <a:avLst/>
          </a:prstGeom>
        </p:spPr>
      </p:pic>
      <p:sp>
        <p:nvSpPr>
          <p:cNvPr id="4" name="Szövegdoboz 3">
            <a:extLst>
              <a:ext uri="{FF2B5EF4-FFF2-40B4-BE49-F238E27FC236}">
                <a16:creationId xmlns:a16="http://schemas.microsoft.com/office/drawing/2014/main" xmlns="" id="{B5F44B7C-56F2-9AF7-3BD9-D22E36571405}"/>
              </a:ext>
            </a:extLst>
          </p:cNvPr>
          <p:cNvSpPr txBox="1"/>
          <p:nvPr/>
        </p:nvSpPr>
        <p:spPr>
          <a:xfrm>
            <a:off x="492826" y="0"/>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A regélő asszony</a:t>
            </a:r>
          </a:p>
        </p:txBody>
      </p:sp>
    </p:spTree>
    <p:extLst>
      <p:ext uri="{BB962C8B-B14F-4D97-AF65-F5344CB8AC3E}">
        <p14:creationId xmlns:p14="http://schemas.microsoft.com/office/powerpoint/2010/main" val="5382581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eelOff" invX="1"/>
      </p:transition>
    </mc:Choice>
    <mc:Fallback>
      <p:transition spd="slow" advClick="0" advTm="10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A93A86D-C0C5-ECE7-9B9C-B028F55E61A9}"/>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ABED4E2E-6FF0-BB43-FF37-02F915C21C06}"/>
              </a:ext>
            </a:extLst>
          </p:cNvPr>
          <p:cNvPicPr>
            <a:picLocks noChangeAspect="1"/>
          </p:cNvPicPr>
          <p:nvPr/>
        </p:nvPicPr>
        <p:blipFill>
          <a:blip r:embed="rId2"/>
          <a:stretch>
            <a:fillRect/>
          </a:stretch>
        </p:blipFill>
        <p:spPr>
          <a:xfrm>
            <a:off x="805113" y="896352"/>
            <a:ext cx="7419692" cy="5850957"/>
          </a:xfrm>
          <a:prstGeom prst="rect">
            <a:avLst/>
          </a:prstGeom>
          <a:ln>
            <a:solidFill>
              <a:schemeClr val="bg1"/>
            </a:solidFill>
          </a:ln>
        </p:spPr>
      </p:pic>
      <p:sp>
        <p:nvSpPr>
          <p:cNvPr id="4" name="Szövegdoboz 3">
            <a:extLst>
              <a:ext uri="{FF2B5EF4-FFF2-40B4-BE49-F238E27FC236}">
                <a16:creationId xmlns:a16="http://schemas.microsoft.com/office/drawing/2014/main" xmlns="" id="{178F07E2-84B9-B56D-40BE-3775E1E3F565}"/>
              </a:ext>
            </a:extLst>
          </p:cNvPr>
          <p:cNvSpPr txBox="1"/>
          <p:nvPr/>
        </p:nvSpPr>
        <p:spPr>
          <a:xfrm>
            <a:off x="1265721" y="272534"/>
            <a:ext cx="687725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Hulló levelek, 1895 olaj, vászon 64x80 cm, magángy. </a:t>
            </a:r>
          </a:p>
        </p:txBody>
      </p:sp>
    </p:spTree>
    <p:extLst>
      <p:ext uri="{BB962C8B-B14F-4D97-AF65-F5344CB8AC3E}">
        <p14:creationId xmlns:p14="http://schemas.microsoft.com/office/powerpoint/2010/main" val="25125487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eelOff" invX="1"/>
      </p:transition>
    </mc:Choice>
    <mc:Fallback>
      <p:transition spd="slow" advClick="0" advTm="10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3554106-D823-EFFE-2A95-A9168EDB3BE1}"/>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1A7BEB16-3A36-08CB-3A7D-C9BED06232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062" y="134941"/>
            <a:ext cx="4888585" cy="6550868"/>
          </a:xfrm>
          <a:prstGeom prst="rect">
            <a:avLst/>
          </a:prstGeom>
          <a:ln>
            <a:solidFill>
              <a:schemeClr val="bg1"/>
            </a:solidFill>
          </a:ln>
        </p:spPr>
      </p:pic>
      <p:sp>
        <p:nvSpPr>
          <p:cNvPr id="4" name="Szövegdoboz 3">
            <a:extLst>
              <a:ext uri="{FF2B5EF4-FFF2-40B4-BE49-F238E27FC236}">
                <a16:creationId xmlns:a16="http://schemas.microsoft.com/office/drawing/2014/main" xmlns="" id="{2D03D21F-DC64-92AC-4D33-778738D53A08}"/>
              </a:ext>
            </a:extLst>
          </p:cNvPr>
          <p:cNvSpPr txBox="1"/>
          <p:nvPr/>
        </p:nvSpPr>
        <p:spPr>
          <a:xfrm>
            <a:off x="5219205" y="1125625"/>
            <a:ext cx="457200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Dáma vörösben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Leféber</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Ágostonné portréja), 1910 körül</a:t>
            </a:r>
          </a:p>
        </p:txBody>
      </p:sp>
    </p:spTree>
    <p:extLst>
      <p:ext uri="{BB962C8B-B14F-4D97-AF65-F5344CB8AC3E}">
        <p14:creationId xmlns:p14="http://schemas.microsoft.com/office/powerpoint/2010/main" val="41202758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eelOff" invX="1"/>
      </p:transition>
    </mc:Choice>
    <mc:Fallback>
      <p:transition spd="slow" advClick="0" advTm="10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9F91AA-4DE4-FCA7-D40F-853A1E8C53A0}"/>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E023224A-8D39-6921-E7CC-79316B8A93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430" y="67376"/>
            <a:ext cx="4944571" cy="6718435"/>
          </a:xfrm>
          <a:prstGeom prst="rect">
            <a:avLst/>
          </a:prstGeom>
          <a:ln>
            <a:solidFill>
              <a:schemeClr val="bg1"/>
            </a:solidFill>
          </a:ln>
        </p:spPr>
      </p:pic>
      <p:sp>
        <p:nvSpPr>
          <p:cNvPr id="3" name="Szövegdoboz 2">
            <a:extLst>
              <a:ext uri="{FF2B5EF4-FFF2-40B4-BE49-F238E27FC236}">
                <a16:creationId xmlns:a16="http://schemas.microsoft.com/office/drawing/2014/main" xmlns="" id="{5C59A699-4D05-9652-97C1-26E04F2FD3EB}"/>
              </a:ext>
            </a:extLst>
          </p:cNvPr>
          <p:cNvSpPr txBox="1"/>
          <p:nvPr/>
        </p:nvSpPr>
        <p:spPr>
          <a:xfrm>
            <a:off x="5334396" y="406136"/>
            <a:ext cx="289757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Esti harangszó, 1895, MNG</a:t>
            </a:r>
          </a:p>
        </p:txBody>
      </p:sp>
      <p:sp>
        <p:nvSpPr>
          <p:cNvPr id="6" name="Szövegdoboz 5">
            <a:extLst>
              <a:ext uri="{FF2B5EF4-FFF2-40B4-BE49-F238E27FC236}">
                <a16:creationId xmlns:a16="http://schemas.microsoft.com/office/drawing/2014/main" xmlns="" id="{A6335770-827B-3F45-1E31-7A03472E7881}"/>
              </a:ext>
            </a:extLst>
          </p:cNvPr>
          <p:cNvSpPr txBox="1"/>
          <p:nvPr/>
        </p:nvSpPr>
        <p:spPr>
          <a:xfrm>
            <a:off x="5438273" y="2661733"/>
            <a:ext cx="3407343"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https://hu.wikipedia.org/wiki/L%C3%A1szl%C3%B3_F%C3%BCl%C3%B6p_festm%C3%A9nyeinek_list%C3%A1ja</a:t>
            </a:r>
          </a:p>
        </p:txBody>
      </p:sp>
    </p:spTree>
    <p:extLst>
      <p:ext uri="{BB962C8B-B14F-4D97-AF65-F5344CB8AC3E}">
        <p14:creationId xmlns:p14="http://schemas.microsoft.com/office/powerpoint/2010/main" val="34968660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eelOff" invX="1"/>
      </p:transition>
    </mc:Choice>
    <mc:Fallback>
      <p:transition spd="slow" advClick="0" advTm="10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7CEA410-446A-B0A1-725D-5C9D9DFC65FF}"/>
            </a:ext>
          </a:extLst>
        </p:cNvPr>
        <p:cNvGrpSpPr/>
        <p:nvPr/>
      </p:nvGrpSpPr>
      <p:grpSpPr>
        <a:xfrm>
          <a:off x="0" y="0"/>
          <a:ext cx="0" cy="0"/>
          <a:chOff x="0" y="0"/>
          <a:chExt cx="0" cy="0"/>
        </a:xfrm>
      </p:grpSpPr>
      <p:sp>
        <p:nvSpPr>
          <p:cNvPr id="3" name="Szövegdoboz 2">
            <a:extLst>
              <a:ext uri="{FF2B5EF4-FFF2-40B4-BE49-F238E27FC236}">
                <a16:creationId xmlns:a16="http://schemas.microsoft.com/office/drawing/2014/main" xmlns="" id="{E003BB15-C9C1-723F-BF91-F4B1720329DA}"/>
              </a:ext>
            </a:extLst>
          </p:cNvPr>
          <p:cNvSpPr txBox="1"/>
          <p:nvPr/>
        </p:nvSpPr>
        <p:spPr>
          <a:xfrm>
            <a:off x="226193" y="536938"/>
            <a:ext cx="3841309" cy="61863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II. Vilmos német császár, porosz király, </a:t>
            </a:r>
            <a:r>
              <a:rPr kumimoji="0" lang="hu-HU" sz="1800" b="0" i="0" u="none" strike="noStrike" kern="1200" cap="none" spc="0" normalizeH="0" baseline="0" noProof="0" dirty="0" smtClean="0">
                <a:ln>
                  <a:noFill/>
                </a:ln>
                <a:solidFill>
                  <a:prstClr val="black"/>
                </a:solidFill>
                <a:effectLst/>
                <a:uLnTx/>
                <a:uFillTx/>
                <a:latin typeface="Aptos" panose="02110004020202020204"/>
                <a:ea typeface="+mn-ea"/>
                <a:cs typeface="+mn-cs"/>
              </a:rPr>
              <a:t>1908</a:t>
            </a:r>
          </a:p>
          <a:p>
            <a:pPr>
              <a:defRPr/>
            </a:pPr>
            <a:r>
              <a:rPr lang="hu-HU" dirty="0">
                <a:solidFill>
                  <a:prstClr val="black"/>
                </a:solidFill>
                <a:latin typeface="Aptos" panose="02110004020202020204"/>
              </a:rPr>
              <a:t>kiemelt figyelmet érdemlő képmása II. Vilmos (1859–1941) porosz császár portréja, amely 1908-ban készült. A visszaemlékezések szerint az uralkodó kislánya, amikor meglátta, felkiáltott ezekkel a szavakkal: „Végre a papa, és nem a császár!” A mellkép az egész alakos császárábrázoláshoz készült, de önálló alkotásként is kiemelkedik a XX. század elejének reprezentatív vezérképmásai közül.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smtClean="0">
              <a:ln>
                <a:noFill/>
              </a:ln>
              <a:solidFill>
                <a:prstClr val="black"/>
              </a:solidFill>
              <a:effectLst/>
              <a:uLnTx/>
              <a:uFillTx/>
              <a:latin typeface="Aptos" panose="021100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Aptos" panose="02110004020202020204"/>
                <a:ea typeface="+mn-ea"/>
                <a:cs typeface="+mn-cs"/>
              </a:rPr>
              <a:t> </a:t>
            </a:r>
            <a:endPar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Kép 3">
            <a:extLst>
              <a:ext uri="{FF2B5EF4-FFF2-40B4-BE49-F238E27FC236}">
                <a16:creationId xmlns:a16="http://schemas.microsoft.com/office/drawing/2014/main" xmlns="" id="{E9462725-9009-F361-AC33-D8DF20BD90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5117" y="132473"/>
            <a:ext cx="4775238" cy="6590774"/>
          </a:xfrm>
          <a:prstGeom prst="rect">
            <a:avLst/>
          </a:prstGeom>
          <a:ln>
            <a:solidFill>
              <a:schemeClr val="bg1"/>
            </a:solidFill>
          </a:ln>
        </p:spPr>
      </p:pic>
    </p:spTree>
    <p:extLst>
      <p:ext uri="{BB962C8B-B14F-4D97-AF65-F5344CB8AC3E}">
        <p14:creationId xmlns:p14="http://schemas.microsoft.com/office/powerpoint/2010/main" val="27244609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10000">
        <p15:prstTrans prst="peelOff" invX="1"/>
      </p:transition>
    </mc:Choice>
    <mc:Fallback>
      <p:transition spd="slow"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0D680B3A-B607-BF1A-9D0A-5B4A320178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415" y="51414"/>
            <a:ext cx="3220553" cy="6686269"/>
          </a:xfrm>
          <a:prstGeom prst="rect">
            <a:avLst/>
          </a:prstGeom>
          <a:ln>
            <a:solidFill>
              <a:schemeClr val="bg1"/>
            </a:solidFill>
          </a:ln>
        </p:spPr>
      </p:pic>
      <p:sp>
        <p:nvSpPr>
          <p:cNvPr id="5" name="Szövegdoboz 4">
            <a:extLst>
              <a:ext uri="{FF2B5EF4-FFF2-40B4-BE49-F238E27FC236}">
                <a16:creationId xmlns:a16="http://schemas.microsoft.com/office/drawing/2014/main" xmlns="" id="{A858722A-324B-CC9F-9DCC-E0B9015CEE1B}"/>
              </a:ext>
            </a:extLst>
          </p:cNvPr>
          <p:cNvSpPr txBox="1"/>
          <p:nvPr/>
        </p:nvSpPr>
        <p:spPr>
          <a:xfrm>
            <a:off x="3720164" y="1024870"/>
            <a:ext cx="4572000" cy="4524315"/>
          </a:xfrm>
          <a:prstGeom prst="rect">
            <a:avLst/>
          </a:prstGeom>
          <a:noFill/>
        </p:spPr>
        <p:txBody>
          <a:bodyPr wrap="square">
            <a:spAutoFit/>
          </a:bodyPr>
          <a:lstStyle/>
          <a:p>
            <a:r>
              <a:rPr lang="hu-HU" dirty="0"/>
              <a:t>A festmény a múzeumalapító hölgyet ábrázolja, s az ujján levő gyémánt gyűrűből következtetnek arra, hogy eljegyzésre készült. Nagyon romantikus a </a:t>
            </a:r>
            <a:r>
              <a:rPr lang="hu-HU" dirty="0" err="1"/>
              <a:t>Blanceflor</a:t>
            </a:r>
            <a:r>
              <a:rPr lang="hu-HU" dirty="0"/>
              <a:t> kisasszony házasságának története, mivel kerek tíz évet várt türelmesen a hercegére. A hercegi család nem engedélyezte a házasságukat, s </a:t>
            </a:r>
            <a:r>
              <a:rPr lang="hu-HU" dirty="0" err="1"/>
              <a:t>Boncompagni-Ludovisi</a:t>
            </a:r>
            <a:r>
              <a:rPr lang="hu-HU" dirty="0"/>
              <a:t> hercegnek egy rangban hozzáillő hölgyet kellett feleségül vennie, de a házassági szerződésben kikötötték, hogyha tíz évig nem születik gyermekük, a házasfelek elválhatnak. Így történt, hogy tíz év után a gyermektelen házaspár elvált, s a herceg végül feleségül vehette szíve választottját, akivel aztán boldog házasságban éltek.</a:t>
            </a:r>
          </a:p>
        </p:txBody>
      </p:sp>
      <p:pic>
        <p:nvPicPr>
          <p:cNvPr id="3" name="Kép 2">
            <a:extLst>
              <a:ext uri="{FF2B5EF4-FFF2-40B4-BE49-F238E27FC236}">
                <a16:creationId xmlns:a16="http://schemas.microsoft.com/office/drawing/2014/main" xmlns="" id="{7F12EF87-8EB6-52EC-2A4A-454EC45559F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3765352" y="895150"/>
            <a:ext cx="5233224" cy="5871410"/>
          </a:xfrm>
          <a:prstGeom prst="rect">
            <a:avLst/>
          </a:prstGeom>
          <a:ln>
            <a:solidFill>
              <a:schemeClr val="bg1"/>
            </a:solidFill>
          </a:ln>
        </p:spPr>
      </p:pic>
    </p:spTree>
    <p:extLst>
      <p:ext uri="{BB962C8B-B14F-4D97-AF65-F5344CB8AC3E}">
        <p14:creationId xmlns:p14="http://schemas.microsoft.com/office/powerpoint/2010/main" val="6369307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5204DCD-A3DF-364B-3CB3-47C8F9A5EA56}"/>
            </a:ext>
          </a:extLst>
        </p:cNvPr>
        <p:cNvGrpSpPr/>
        <p:nvPr/>
      </p:nvGrpSpPr>
      <p:grpSpPr>
        <a:xfrm>
          <a:off x="0" y="0"/>
          <a:ext cx="0" cy="0"/>
          <a:chOff x="0" y="0"/>
          <a:chExt cx="0" cy="0"/>
        </a:xfrm>
      </p:grpSpPr>
      <p:pic>
        <p:nvPicPr>
          <p:cNvPr id="2" name="Kép 1">
            <a:extLst>
              <a:ext uri="{FF2B5EF4-FFF2-40B4-BE49-F238E27FC236}">
                <a16:creationId xmlns:a16="http://schemas.microsoft.com/office/drawing/2014/main" xmlns="" id="{9D3D455E-9F47-AABD-91AF-9AAABF53E97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66176" y="0"/>
            <a:ext cx="5335727" cy="6760439"/>
          </a:xfrm>
          <a:prstGeom prst="rect">
            <a:avLst/>
          </a:prstGeom>
        </p:spPr>
      </p:pic>
      <p:sp>
        <p:nvSpPr>
          <p:cNvPr id="5" name="Szövegdoboz 4">
            <a:extLst>
              <a:ext uri="{FF2B5EF4-FFF2-40B4-BE49-F238E27FC236}">
                <a16:creationId xmlns:a16="http://schemas.microsoft.com/office/drawing/2014/main" xmlns="" id="{A8FFD561-F660-93CC-CE54-09A5CB2327DC}"/>
              </a:ext>
            </a:extLst>
          </p:cNvPr>
          <p:cNvSpPr txBox="1"/>
          <p:nvPr/>
        </p:nvSpPr>
        <p:spPr>
          <a:xfrm>
            <a:off x="5688530" y="2757985"/>
            <a:ext cx="3633537"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László Fülöp műtermes villája Budapesten, a Városliget közelében (Vasárnapi </a:t>
            </a:r>
            <a:r>
              <a:rPr kumimoji="0" lang="hu-HU" sz="1800" b="0" i="0" u="none" strike="noStrike" kern="1200" cap="none" spc="0" normalizeH="0" baseline="0" noProof="0" dirty="0" err="1">
                <a:ln>
                  <a:noFill/>
                </a:ln>
                <a:solidFill>
                  <a:prstClr val="black"/>
                </a:solidFill>
                <a:effectLst/>
                <a:uLnTx/>
                <a:uFillTx/>
                <a:latin typeface="Aptos" panose="02110004020202020204"/>
                <a:ea typeface="+mn-ea"/>
                <a:cs typeface="+mn-cs"/>
              </a:rPr>
              <a:t>Ujság</a:t>
            </a:r>
            <a:r>
              <a:rPr kumimoji="0" lang="hu-HU" sz="1800" b="0" i="0" u="none" strike="noStrike" kern="1200" cap="none" spc="0" normalizeH="0" baseline="0" noProof="0" dirty="0">
                <a:ln>
                  <a:noFill/>
                </a:ln>
                <a:solidFill>
                  <a:prstClr val="black"/>
                </a:solidFill>
                <a:effectLst/>
                <a:uLnTx/>
                <a:uFillTx/>
                <a:latin typeface="Aptos" panose="02110004020202020204"/>
                <a:ea typeface="+mn-ea"/>
                <a:cs typeface="+mn-cs"/>
              </a:rPr>
              <a:t>, 1901. július 14.)</a:t>
            </a:r>
          </a:p>
        </p:txBody>
      </p:sp>
      <p:pic>
        <p:nvPicPr>
          <p:cNvPr id="3" name="Kép 2">
            <a:extLst>
              <a:ext uri="{FF2B5EF4-FFF2-40B4-BE49-F238E27FC236}">
                <a16:creationId xmlns:a16="http://schemas.microsoft.com/office/drawing/2014/main" xmlns="" id="{FF09CEE2-7A5C-6CDE-D5F2-504C2171FF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75765"/>
            <a:ext cx="9155040" cy="4577520"/>
          </a:xfrm>
          <a:prstGeom prst="rect">
            <a:avLst/>
          </a:prstGeom>
          <a:ln>
            <a:solidFill>
              <a:schemeClr val="bg1"/>
            </a:solidFill>
          </a:ln>
        </p:spPr>
      </p:pic>
    </p:spTree>
    <p:extLst>
      <p:ext uri="{BB962C8B-B14F-4D97-AF65-F5344CB8AC3E}">
        <p14:creationId xmlns:p14="http://schemas.microsoft.com/office/powerpoint/2010/main" val="29598222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600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par>
                          <p:cTn id="10" fill="hold">
                            <p:stCondLst>
                              <p:cond delay="8000"/>
                            </p:stCondLst>
                            <p:childTnLst>
                              <p:par>
                                <p:cTn id="11" presetID="10" presetClass="exit" presetSubtype="0" fill="hold" nodeType="afterEffect">
                                  <p:stCondLst>
                                    <p:cond delay="2000"/>
                                  </p:stCondLst>
                                  <p:childTnLst>
                                    <p:animEffect transition="out" filter="fade">
                                      <p:cBhvr>
                                        <p:cTn id="12" dur="2000"/>
                                        <p:tgtEl>
                                          <p:spTgt spid="2"/>
                                        </p:tgtEl>
                                      </p:cBhvr>
                                    </p:animEffect>
                                    <p:set>
                                      <p:cBhvr>
                                        <p:cTn id="13"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14F97EF6-E3F1-1912-4986-45A51ACEAC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822" y="289411"/>
            <a:ext cx="4489679" cy="6261358"/>
          </a:xfrm>
          <a:prstGeom prst="rect">
            <a:avLst/>
          </a:prstGeom>
          <a:ln>
            <a:solidFill>
              <a:schemeClr val="bg1"/>
            </a:solidFill>
          </a:ln>
        </p:spPr>
      </p:pic>
      <p:sp>
        <p:nvSpPr>
          <p:cNvPr id="4" name="Szövegdoboz 3">
            <a:extLst>
              <a:ext uri="{FF2B5EF4-FFF2-40B4-BE49-F238E27FC236}">
                <a16:creationId xmlns:a16="http://schemas.microsoft.com/office/drawing/2014/main" xmlns="" id="{3747077D-2BA8-34CC-91B1-44B92CBE8538}"/>
              </a:ext>
            </a:extLst>
          </p:cNvPr>
          <p:cNvSpPr txBox="1"/>
          <p:nvPr/>
        </p:nvSpPr>
        <p:spPr>
          <a:xfrm>
            <a:off x="4581625" y="0"/>
            <a:ext cx="4562375" cy="2308324"/>
          </a:xfrm>
          <a:prstGeom prst="rect">
            <a:avLst/>
          </a:prstGeom>
          <a:noFill/>
        </p:spPr>
        <p:txBody>
          <a:bodyPr wrap="square">
            <a:spAutoFit/>
          </a:bodyPr>
          <a:lstStyle/>
          <a:p>
            <a:r>
              <a:rPr lang="hu-HU" dirty="0"/>
              <a:t>bemutat még egy festményt, magáról a művész feleségéről, amint hegedül. Hivatalosan a </a:t>
            </a:r>
            <a:r>
              <a:rPr lang="hu-HU" dirty="0" err="1"/>
              <a:t>Mrs</a:t>
            </a:r>
            <a:r>
              <a:rPr lang="hu-HU" dirty="0"/>
              <a:t> Philip de László, </a:t>
            </a:r>
            <a:r>
              <a:rPr lang="hu-HU" dirty="0" err="1"/>
              <a:t>née</a:t>
            </a:r>
            <a:r>
              <a:rPr lang="hu-HU" dirty="0"/>
              <a:t> Lucy </a:t>
            </a:r>
            <a:r>
              <a:rPr lang="hu-HU" dirty="0" err="1"/>
              <a:t>Madeleine</a:t>
            </a:r>
            <a:r>
              <a:rPr lang="hu-HU" dirty="0"/>
              <a:t> Guinness 1905 festmény Rómában a </a:t>
            </a:r>
            <a:r>
              <a:rPr lang="hu-HU" dirty="0" err="1"/>
              <a:t>Galleria</a:t>
            </a:r>
            <a:r>
              <a:rPr lang="hu-HU" dirty="0"/>
              <a:t> </a:t>
            </a:r>
            <a:r>
              <a:rPr lang="hu-HU" dirty="0" err="1"/>
              <a:t>Nazionale</a:t>
            </a:r>
            <a:r>
              <a:rPr lang="hu-HU" dirty="0"/>
              <a:t> </a:t>
            </a:r>
            <a:r>
              <a:rPr lang="hu-HU" dirty="0" err="1"/>
              <a:t>d'Arte</a:t>
            </a:r>
            <a:r>
              <a:rPr lang="hu-HU" dirty="0"/>
              <a:t> Moderna e </a:t>
            </a:r>
            <a:r>
              <a:rPr lang="hu-HU" dirty="0" err="1"/>
              <a:t>Contemporanea</a:t>
            </a:r>
            <a:r>
              <a:rPr lang="hu-HU" dirty="0"/>
              <a:t> di Roma múzeum tulajdona, mindazonáltal a </a:t>
            </a:r>
            <a:r>
              <a:rPr lang="hu-HU" dirty="0" err="1"/>
              <a:t>Boncompagni</a:t>
            </a:r>
            <a:r>
              <a:rPr lang="hu-HU" dirty="0"/>
              <a:t> </a:t>
            </a:r>
            <a:r>
              <a:rPr lang="hu-HU" dirty="0" err="1"/>
              <a:t>Ludovisi</a:t>
            </a:r>
            <a:r>
              <a:rPr lang="hu-HU" dirty="0"/>
              <a:t> múzeumban látható:</a:t>
            </a:r>
          </a:p>
        </p:txBody>
      </p:sp>
      <p:sp>
        <p:nvSpPr>
          <p:cNvPr id="6" name="Szövegdoboz 5">
            <a:extLst>
              <a:ext uri="{FF2B5EF4-FFF2-40B4-BE49-F238E27FC236}">
                <a16:creationId xmlns:a16="http://schemas.microsoft.com/office/drawing/2014/main" xmlns="" id="{1D1B05EC-0B01-C370-5CFA-2866ECBC8B2B}"/>
              </a:ext>
            </a:extLst>
          </p:cNvPr>
          <p:cNvSpPr txBox="1"/>
          <p:nvPr/>
        </p:nvSpPr>
        <p:spPr>
          <a:xfrm>
            <a:off x="4572000" y="2256684"/>
            <a:ext cx="4572000" cy="4524315"/>
          </a:xfrm>
          <a:prstGeom prst="rect">
            <a:avLst/>
          </a:prstGeom>
          <a:noFill/>
        </p:spPr>
        <p:txBody>
          <a:bodyPr wrap="square">
            <a:spAutoFit/>
          </a:bodyPr>
          <a:lstStyle/>
          <a:p>
            <a:r>
              <a:rPr lang="hu-HU" dirty="0"/>
              <a:t>László Fülöp 1900-ban vette el az írországi </a:t>
            </a:r>
            <a:r>
              <a:rPr lang="hu-HU" dirty="0" err="1"/>
              <a:t>Stillorganból</a:t>
            </a:r>
            <a:r>
              <a:rPr lang="hu-HU" dirty="0"/>
              <a:t> származó Lucy </a:t>
            </a:r>
            <a:r>
              <a:rPr lang="hu-HU" dirty="0" err="1"/>
              <a:t>Madeleine</a:t>
            </a:r>
            <a:r>
              <a:rPr lang="hu-HU" dirty="0"/>
              <a:t> Guinnesst, akivel 1892-ben ismerkedett meg Münchenben. Hat gyerekük született. Már harmincévesen az egyik legvagyonosabb magyar festő volt, és egy csodálatos műteremvillában lakott a Városliget közelében, a Zichy Géza utca 11-ben. 1903-tól Bécsben és Párizsban élt családjával, végül 1907-ben Londonban telepedett le. László 1914-ben felvette az angol állampolgárságot, de ennek ellenére az első világháború alatt őrizetbe vették és egy évre internálták. 1937. november 22-én hunyt el londoni otthonában szívinfarktus következtében.</a:t>
            </a:r>
          </a:p>
        </p:txBody>
      </p:sp>
    </p:spTree>
    <p:extLst>
      <p:ext uri="{BB962C8B-B14F-4D97-AF65-F5344CB8AC3E}">
        <p14:creationId xmlns:p14="http://schemas.microsoft.com/office/powerpoint/2010/main" val="28956873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4B6A7F76-037C-3DC8-6566-119AE83AAF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754" y="940204"/>
            <a:ext cx="4642615" cy="5758979"/>
          </a:xfrm>
          <a:prstGeom prst="rect">
            <a:avLst/>
          </a:prstGeom>
          <a:ln>
            <a:solidFill>
              <a:schemeClr val="bg1"/>
            </a:solidFill>
          </a:ln>
        </p:spPr>
      </p:pic>
      <p:pic>
        <p:nvPicPr>
          <p:cNvPr id="3" name="Kép 2">
            <a:extLst>
              <a:ext uri="{FF2B5EF4-FFF2-40B4-BE49-F238E27FC236}">
                <a16:creationId xmlns:a16="http://schemas.microsoft.com/office/drawing/2014/main" xmlns="" id="{07ED931F-9422-6774-B2C7-1E33662EB2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3290" y="856648"/>
            <a:ext cx="4187911" cy="5842535"/>
          </a:xfrm>
          <a:prstGeom prst="rect">
            <a:avLst/>
          </a:prstGeom>
          <a:ln>
            <a:solidFill>
              <a:schemeClr val="bg1"/>
            </a:solidFill>
          </a:ln>
        </p:spPr>
      </p:pic>
      <p:sp>
        <p:nvSpPr>
          <p:cNvPr id="5" name="Szövegdoboz 4">
            <a:extLst>
              <a:ext uri="{FF2B5EF4-FFF2-40B4-BE49-F238E27FC236}">
                <a16:creationId xmlns:a16="http://schemas.microsoft.com/office/drawing/2014/main" xmlns="" id="{8C196EE0-4AE0-C35E-537D-C3703B202B42}"/>
              </a:ext>
            </a:extLst>
          </p:cNvPr>
          <p:cNvSpPr txBox="1"/>
          <p:nvPr/>
        </p:nvSpPr>
        <p:spPr>
          <a:xfrm>
            <a:off x="274320" y="320660"/>
            <a:ext cx="4572000" cy="369332"/>
          </a:xfrm>
          <a:prstGeom prst="rect">
            <a:avLst/>
          </a:prstGeom>
          <a:noFill/>
        </p:spPr>
        <p:txBody>
          <a:bodyPr wrap="square">
            <a:spAutoFit/>
          </a:bodyPr>
          <a:lstStyle/>
          <a:p>
            <a:r>
              <a:rPr lang="es-ES" dirty="0"/>
              <a:t>Lucy de Laszlo, a művész felesége 1919</a:t>
            </a:r>
            <a:endParaRPr lang="hu-HU" dirty="0"/>
          </a:p>
        </p:txBody>
      </p:sp>
      <p:sp>
        <p:nvSpPr>
          <p:cNvPr id="7" name="Szövegdoboz 6">
            <a:extLst>
              <a:ext uri="{FF2B5EF4-FFF2-40B4-BE49-F238E27FC236}">
                <a16:creationId xmlns:a16="http://schemas.microsoft.com/office/drawing/2014/main" xmlns="" id="{533AC978-F89B-92BC-EF20-D17AAC113676}"/>
              </a:ext>
            </a:extLst>
          </p:cNvPr>
          <p:cNvSpPr txBox="1"/>
          <p:nvPr/>
        </p:nvSpPr>
        <p:spPr>
          <a:xfrm>
            <a:off x="4788568" y="349536"/>
            <a:ext cx="4572000" cy="369332"/>
          </a:xfrm>
          <a:prstGeom prst="rect">
            <a:avLst/>
          </a:prstGeom>
          <a:noFill/>
        </p:spPr>
        <p:txBody>
          <a:bodyPr wrap="square">
            <a:spAutoFit/>
          </a:bodyPr>
          <a:lstStyle/>
          <a:p>
            <a:r>
              <a:rPr lang="hu-HU" dirty="0"/>
              <a:t>Ő kegyelme </a:t>
            </a:r>
            <a:r>
              <a:rPr lang="hu-HU" dirty="0" err="1"/>
              <a:t>Portland</a:t>
            </a:r>
            <a:r>
              <a:rPr lang="hu-HU" dirty="0"/>
              <a:t> hercegnője, 1923.</a:t>
            </a:r>
          </a:p>
        </p:txBody>
      </p:sp>
    </p:spTree>
    <p:extLst>
      <p:ext uri="{BB962C8B-B14F-4D97-AF65-F5344CB8AC3E}">
        <p14:creationId xmlns:p14="http://schemas.microsoft.com/office/powerpoint/2010/main" val="11822736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xmlns="" id="{7DD801AF-4E8E-1D43-5C8F-2A6F3AEA123F}"/>
              </a:ext>
            </a:extLst>
          </p:cNvPr>
          <p:cNvSpPr txBox="1"/>
          <p:nvPr/>
        </p:nvSpPr>
        <p:spPr>
          <a:xfrm>
            <a:off x="4750067" y="647919"/>
            <a:ext cx="4572000" cy="369332"/>
          </a:xfrm>
          <a:prstGeom prst="rect">
            <a:avLst/>
          </a:prstGeom>
          <a:noFill/>
        </p:spPr>
        <p:txBody>
          <a:bodyPr wrap="square">
            <a:spAutoFit/>
          </a:bodyPr>
          <a:lstStyle/>
          <a:p>
            <a:r>
              <a:rPr lang="hu-HU" dirty="0"/>
              <a:t>Gyermekeim, Stephen és Paul', 1910 körül. </a:t>
            </a:r>
          </a:p>
        </p:txBody>
      </p:sp>
      <p:pic>
        <p:nvPicPr>
          <p:cNvPr id="4" name="Kép 3">
            <a:extLst>
              <a:ext uri="{FF2B5EF4-FFF2-40B4-BE49-F238E27FC236}">
                <a16:creationId xmlns:a16="http://schemas.microsoft.com/office/drawing/2014/main" xmlns="" id="{419BDAE5-6907-1A37-071D-273255A3AB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268" y="288757"/>
            <a:ext cx="4672844" cy="6405613"/>
          </a:xfrm>
          <a:prstGeom prst="rect">
            <a:avLst/>
          </a:prstGeom>
          <a:ln>
            <a:solidFill>
              <a:schemeClr val="bg1"/>
            </a:solidFill>
          </a:ln>
        </p:spPr>
      </p:pic>
      <p:sp>
        <p:nvSpPr>
          <p:cNvPr id="6" name="Szövegdoboz 5">
            <a:extLst>
              <a:ext uri="{FF2B5EF4-FFF2-40B4-BE49-F238E27FC236}">
                <a16:creationId xmlns:a16="http://schemas.microsoft.com/office/drawing/2014/main" xmlns="" id="{D9238B81-4E4B-EB20-B523-8191801C97C0}"/>
              </a:ext>
            </a:extLst>
          </p:cNvPr>
          <p:cNvSpPr txBox="1"/>
          <p:nvPr/>
        </p:nvSpPr>
        <p:spPr>
          <a:xfrm>
            <a:off x="4803007" y="1029184"/>
            <a:ext cx="4658626" cy="646331"/>
          </a:xfrm>
          <a:prstGeom prst="rect">
            <a:avLst/>
          </a:prstGeom>
          <a:noFill/>
        </p:spPr>
        <p:txBody>
          <a:bodyPr wrap="square">
            <a:spAutoFit/>
          </a:bodyPr>
          <a:lstStyle/>
          <a:p>
            <a:r>
              <a:rPr lang="en-US" dirty="0"/>
              <a:t> (London Offices of the Studio, London, 1911). </a:t>
            </a:r>
            <a:r>
              <a:rPr lang="en-US" dirty="0" err="1"/>
              <a:t>Művész</a:t>
            </a:r>
            <a:r>
              <a:rPr lang="en-US" dirty="0"/>
              <a:t> Philip A de Laszlo</a:t>
            </a:r>
            <a:endParaRPr lang="hu-HU" dirty="0"/>
          </a:p>
        </p:txBody>
      </p:sp>
    </p:spTree>
    <p:extLst>
      <p:ext uri="{BB962C8B-B14F-4D97-AF65-F5344CB8AC3E}">
        <p14:creationId xmlns:p14="http://schemas.microsoft.com/office/powerpoint/2010/main" val="28899041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sld>
</file>

<file path=ppt/theme/theme1.xml><?xml version="1.0" encoding="utf-8"?>
<a:theme xmlns:a="http://schemas.openxmlformats.org/drawingml/2006/main" name="Office-téma">
  <a:themeElements>
    <a:clrScheme name="Office-té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lasszikus Office">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790</TotalTime>
  <Words>1818</Words>
  <Application>Microsoft Office PowerPoint</Application>
  <PresentationFormat>Diavetítés a képernyőre (4:3 oldalarány)</PresentationFormat>
  <Paragraphs>109</Paragraphs>
  <Slides>60</Slides>
  <Notes>1</Notes>
  <HiddenSlides>0</HiddenSlides>
  <MMClips>0</MMClips>
  <ScaleCrop>false</ScaleCrop>
  <HeadingPairs>
    <vt:vector size="4" baseType="variant">
      <vt:variant>
        <vt:lpstr>Téma</vt:lpstr>
      </vt:variant>
      <vt:variant>
        <vt:i4>1</vt:i4>
      </vt:variant>
      <vt:variant>
        <vt:lpstr>Diacímek</vt:lpstr>
      </vt:variant>
      <vt:variant>
        <vt:i4>60</vt:i4>
      </vt:variant>
    </vt:vector>
  </HeadingPairs>
  <TitlesOfParts>
    <vt:vector size="61" baseType="lpstr">
      <vt:lpstr>Office-téma</vt:lpstr>
      <vt:lpstr>László Fülöp,  (Philip Alexius de László Lombosi)</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László Fülöp,  (Philip Alexius de László Lombosi)</dc:title>
  <dc:creator>Katalin Németh</dc:creator>
  <cp:lastModifiedBy>Judit</cp:lastModifiedBy>
  <cp:revision>14</cp:revision>
  <dcterms:created xsi:type="dcterms:W3CDTF">2025-04-27T18:20:19Z</dcterms:created>
  <dcterms:modified xsi:type="dcterms:W3CDTF">2025-05-11T06:23:22Z</dcterms:modified>
</cp:coreProperties>
</file>