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7" r:id="rId24"/>
    <p:sldId id="278" r:id="rId25"/>
    <p:sldId id="279" r:id="rId26"/>
    <p:sldId id="281" r:id="rId27"/>
    <p:sldId id="282" r:id="rId28"/>
    <p:sldId id="283" r:id="rId29"/>
    <p:sldId id="285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1B900-E4AE-49D3-9683-24E3AC39E395}" type="datetimeFigureOut">
              <a:rPr lang="hu-HU" smtClean="0"/>
              <a:pPr/>
              <a:t>2025. 05. 14.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90F22-3A2C-48D6-B5E9-E83414E2E44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51265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aseline="0" dirty="0" smtClean="0"/>
              <a:t>1870-es évek eleje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1880 körül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10</a:t>
            </a:fld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Lotz</a:t>
            </a:r>
            <a:r>
              <a:rPr lang="hu-HU" baseline="0" dirty="0" smtClean="0"/>
              <a:t> Károly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Lotz</a:t>
            </a:r>
            <a:r>
              <a:rPr lang="hu-HU" baseline="0" dirty="0" smtClean="0"/>
              <a:t> Károly</a:t>
            </a:r>
          </a:p>
          <a:p>
            <a:r>
              <a:rPr lang="hu-HU" baseline="0" dirty="0" smtClean="0"/>
              <a:t>Than Mór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1877</a:t>
            </a:r>
            <a:r>
              <a:rPr lang="hu-HU" baseline="0" dirty="0" smtClean="0"/>
              <a:t> 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Budapest </a:t>
            </a:r>
          </a:p>
          <a:p>
            <a:r>
              <a:rPr lang="hu-HU" dirty="0" smtClean="0"/>
              <a:t>Bródy Sándor</a:t>
            </a:r>
            <a:r>
              <a:rPr lang="hu-HU" baseline="0" dirty="0" smtClean="0"/>
              <a:t> u.4. 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aseline="0" dirty="0" smtClean="0"/>
              <a:t>Lotz Károly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(Régi</a:t>
            </a:r>
            <a:r>
              <a:rPr lang="hu-HU" baseline="0" dirty="0" smtClean="0"/>
              <a:t> Műcsarnok)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Lotz Károly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(részlet)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20</a:t>
            </a:fld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1887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21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1857</a:t>
            </a:r>
            <a:r>
              <a:rPr lang="hu-HU" baseline="0" dirty="0" smtClean="0"/>
              <a:t> 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1890-es</a:t>
            </a:r>
            <a:r>
              <a:rPr lang="hu-HU" baseline="0" dirty="0" smtClean="0"/>
              <a:t> évek 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aseline="0" dirty="0" smtClean="0"/>
              <a:t>1890-es évek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25</a:t>
            </a:fld>
            <a:endParaRPr 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aseline="0" dirty="0" smtClean="0"/>
              <a:t>1890-es évek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26</a:t>
            </a:fld>
            <a:endParaRPr 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aseline="0" dirty="0" smtClean="0"/>
              <a:t>1890-es évek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27</a:t>
            </a:fld>
            <a:endParaRPr lang="hu-H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aseline="0" dirty="0" smtClean="0"/>
              <a:t>1890-es évek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28</a:t>
            </a:fld>
            <a:endParaRPr lang="hu-H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aseline="0" dirty="0" smtClean="0"/>
              <a:t>1890-es évek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29</a:t>
            </a:fld>
            <a:endParaRPr lang="hu-H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Országház</a:t>
            </a:r>
            <a:r>
              <a:rPr lang="hu-HU" baseline="0" dirty="0" smtClean="0"/>
              <a:t> </a:t>
            </a:r>
          </a:p>
          <a:p>
            <a:r>
              <a:rPr lang="hu-HU" baseline="0" dirty="0" smtClean="0"/>
              <a:t>Budapest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30</a:t>
            </a:fld>
            <a:endParaRPr lang="hu-H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32</a:t>
            </a:fld>
            <a:endParaRPr lang="hu-H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aseline="0" dirty="0" smtClean="0"/>
              <a:t>Budapest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33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1862</a:t>
            </a:r>
            <a:r>
              <a:rPr lang="hu-HU" baseline="0" dirty="0" smtClean="0"/>
              <a:t> 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Keleti pályaudvar </a:t>
            </a:r>
          </a:p>
          <a:p>
            <a:r>
              <a:rPr lang="hu-HU" dirty="0" smtClean="0"/>
              <a:t>Lotz-terem  </a:t>
            </a:r>
          </a:p>
          <a:p>
            <a:r>
              <a:rPr lang="hu-HU" dirty="0" smtClean="0"/>
              <a:t>Budapest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34</a:t>
            </a:fld>
            <a:endParaRPr lang="hu-H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aseline="0" dirty="0" smtClean="0"/>
              <a:t>Keleti pályaudvar </a:t>
            </a:r>
          </a:p>
          <a:p>
            <a:r>
              <a:rPr lang="hu-HU" baseline="0" dirty="0" smtClean="0"/>
              <a:t>Lotz-terem </a:t>
            </a:r>
          </a:p>
          <a:p>
            <a:r>
              <a:rPr lang="hu-HU" baseline="0" dirty="0" smtClean="0"/>
              <a:t>Budapest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35</a:t>
            </a:fld>
            <a:endParaRPr lang="hu-H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Keleti</a:t>
            </a:r>
            <a:r>
              <a:rPr lang="hu-HU" baseline="0" dirty="0" smtClean="0"/>
              <a:t> pályaudvar </a:t>
            </a:r>
          </a:p>
          <a:p>
            <a:r>
              <a:rPr lang="hu-HU" baseline="0" dirty="0" smtClean="0"/>
              <a:t>Lotz-terem </a:t>
            </a:r>
          </a:p>
          <a:p>
            <a:r>
              <a:rPr lang="hu-HU" baseline="0" dirty="0" smtClean="0"/>
              <a:t>Budapest 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36</a:t>
            </a:fld>
            <a:endParaRPr lang="hu-H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Keleti</a:t>
            </a:r>
            <a:r>
              <a:rPr lang="hu-HU" baseline="0" dirty="0" smtClean="0"/>
              <a:t> pályaudvar </a:t>
            </a:r>
          </a:p>
          <a:p>
            <a:r>
              <a:rPr lang="hu-HU" baseline="0" dirty="0" smtClean="0"/>
              <a:t>Lotz-terem </a:t>
            </a:r>
          </a:p>
          <a:p>
            <a:r>
              <a:rPr lang="hu-HU" baseline="0" dirty="0" smtClean="0"/>
              <a:t>Budapest 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37</a:t>
            </a:fld>
            <a:endParaRPr lang="hu-H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hu-HU" baseline="0" dirty="0" smtClean="0"/>
              <a:t>Keleti pályaudvar </a:t>
            </a:r>
          </a:p>
          <a:p>
            <a:pPr algn="l"/>
            <a:r>
              <a:rPr lang="hu-HU" baseline="0" dirty="0" smtClean="0"/>
              <a:t>Lotz-terem </a:t>
            </a:r>
          </a:p>
          <a:p>
            <a:pPr algn="l"/>
            <a:r>
              <a:rPr lang="hu-HU" baseline="0" dirty="0" smtClean="0"/>
              <a:t>Budapest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38</a:t>
            </a:fld>
            <a:endParaRPr lang="hu-H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aseline="0" dirty="0" smtClean="0"/>
              <a:t>1894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39</a:t>
            </a:fld>
            <a:endParaRPr lang="hu-H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aseline="0" dirty="0" smtClean="0"/>
              <a:t>1888-1890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40</a:t>
            </a:fld>
            <a:endParaRPr lang="hu-H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aseline="0" dirty="0" smtClean="0"/>
              <a:t>1888-1890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41</a:t>
            </a:fld>
            <a:endParaRPr lang="hu-H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42</a:t>
            </a:fld>
            <a:endParaRPr lang="hu-H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1904</a:t>
            </a:r>
            <a:r>
              <a:rPr lang="hu-HU" baseline="0" dirty="0" smtClean="0"/>
              <a:t>.okt.15.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45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Lotz Károly </a:t>
            </a:r>
          </a:p>
          <a:p>
            <a:r>
              <a:rPr lang="hu-HU" dirty="0" smtClean="0"/>
              <a:t>Zivatar a pusztán</a:t>
            </a:r>
          </a:p>
          <a:p>
            <a:r>
              <a:rPr lang="hu-HU" dirty="0" smtClean="0"/>
              <a:t>1861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Köszönöm</a:t>
            </a:r>
            <a:r>
              <a:rPr lang="hu-HU" baseline="0" dirty="0" smtClean="0"/>
              <a:t> szépen a figyelmet!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47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Tájkép gémeskúttal </a:t>
            </a:r>
          </a:p>
          <a:p>
            <a:r>
              <a:rPr lang="hu-HU" dirty="0" smtClean="0"/>
              <a:t>1868 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6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7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1890-es évek eleje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Lotz Károly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0F22-3A2C-48D6-B5E9-E83414E2E44C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3D23-001B-4EAD-A149-9476336C6680}" type="datetimeFigureOut">
              <a:rPr lang="hu-HU" smtClean="0"/>
              <a:pPr/>
              <a:t>2025. 05. 14.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BB-B6D8-4AF3-BAD9-EA7A7F91C58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3D23-001B-4EAD-A149-9476336C6680}" type="datetimeFigureOut">
              <a:rPr lang="hu-HU" smtClean="0"/>
              <a:pPr/>
              <a:t>2025. 05. 14.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BB-B6D8-4AF3-BAD9-EA7A7F91C58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3D23-001B-4EAD-A149-9476336C6680}" type="datetimeFigureOut">
              <a:rPr lang="hu-HU" smtClean="0"/>
              <a:pPr/>
              <a:t>2025. 05. 14.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BB-B6D8-4AF3-BAD9-EA7A7F91C58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3D23-001B-4EAD-A149-9476336C6680}" type="datetimeFigureOut">
              <a:rPr lang="hu-HU" smtClean="0"/>
              <a:pPr/>
              <a:t>2025. 05. 14.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BB-B6D8-4AF3-BAD9-EA7A7F91C58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3D23-001B-4EAD-A149-9476336C6680}" type="datetimeFigureOut">
              <a:rPr lang="hu-HU" smtClean="0"/>
              <a:pPr/>
              <a:t>2025. 05. 14.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BB-B6D8-4AF3-BAD9-EA7A7F91C58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3D23-001B-4EAD-A149-9476336C6680}" type="datetimeFigureOut">
              <a:rPr lang="hu-HU" smtClean="0"/>
              <a:pPr/>
              <a:t>2025. 05. 14.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BB-B6D8-4AF3-BAD9-EA7A7F91C58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3D23-001B-4EAD-A149-9476336C6680}" type="datetimeFigureOut">
              <a:rPr lang="hu-HU" smtClean="0"/>
              <a:pPr/>
              <a:t>2025. 05. 14.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BB-B6D8-4AF3-BAD9-EA7A7F91C58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3D23-001B-4EAD-A149-9476336C6680}" type="datetimeFigureOut">
              <a:rPr lang="hu-HU" smtClean="0"/>
              <a:pPr/>
              <a:t>2025. 05. 14.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BB-B6D8-4AF3-BAD9-EA7A7F91C58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3D23-001B-4EAD-A149-9476336C6680}" type="datetimeFigureOut">
              <a:rPr lang="hu-HU" smtClean="0"/>
              <a:pPr/>
              <a:t>2025. 05. 14.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BB-B6D8-4AF3-BAD9-EA7A7F91C58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3D23-001B-4EAD-A149-9476336C6680}" type="datetimeFigureOut">
              <a:rPr lang="hu-HU" smtClean="0"/>
              <a:pPr/>
              <a:t>2025. 05. 14.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BB-B6D8-4AF3-BAD9-EA7A7F91C58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3D23-001B-4EAD-A149-9476336C6680}" type="datetimeFigureOut">
              <a:rPr lang="hu-HU" smtClean="0"/>
              <a:pPr/>
              <a:t>2025. 05. 14.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BB-B6D8-4AF3-BAD9-EA7A7F91C58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C3D23-001B-4EAD-A149-9476336C6680}" type="datetimeFigureOut">
              <a:rPr lang="hu-HU" smtClean="0"/>
              <a:pPr/>
              <a:t>2025. 05. 14.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8ADBB-B6D8-4AF3-BAD9-EA7A7F91C58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aloghpet.com/wp-content/uploads/2019/07/lotzkaroly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idx="4294967295"/>
          </p:nvPr>
        </p:nvSpPr>
        <p:spPr>
          <a:xfrm>
            <a:off x="-1928858" y="714356"/>
            <a:ext cx="8129588" cy="1470025"/>
          </a:xfrm>
        </p:spPr>
        <p:txBody>
          <a:bodyPr>
            <a:normAutofit/>
          </a:bodyPr>
          <a:lstStyle/>
          <a:p>
            <a:r>
              <a:rPr lang="hu-HU" b="1" u="sng" dirty="0" smtClean="0"/>
              <a:t>Lotz Károly</a:t>
            </a:r>
            <a:r>
              <a:rPr lang="hu-HU" u="sng" dirty="0" smtClean="0"/>
              <a:t/>
            </a:r>
            <a:br>
              <a:rPr lang="hu-HU" u="sng" dirty="0" smtClean="0"/>
            </a:br>
            <a:endParaRPr lang="hu-HU" sz="2800" b="1" u="sng" dirty="0"/>
          </a:p>
        </p:txBody>
      </p:sp>
      <p:pic>
        <p:nvPicPr>
          <p:cNvPr id="8" name="Picture 2" descr="Fájl:Lotz Károly Önarckép.jpg – Wikipé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75" y="0"/>
            <a:ext cx="4810125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714488"/>
            <a:ext cx="43640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b="1" dirty="0" err="1" smtClean="0">
                <a:solidFill>
                  <a:prstClr val="black"/>
                </a:solidFill>
                <a:ea typeface="+mj-ea"/>
                <a:cs typeface="+mj-cs"/>
              </a:rPr>
              <a:t>Homburg</a:t>
            </a:r>
            <a:r>
              <a:rPr lang="hu-HU" sz="1600" b="1" dirty="0" smtClean="0">
                <a:solidFill>
                  <a:prstClr val="black"/>
                </a:solidFill>
                <a:ea typeface="+mj-ea"/>
                <a:cs typeface="+mj-cs"/>
              </a:rPr>
              <a:t>  </a:t>
            </a:r>
            <a:r>
              <a:rPr lang="hu-HU" sz="1600" b="1" dirty="0" err="1" smtClean="0">
                <a:solidFill>
                  <a:prstClr val="black"/>
                </a:solidFill>
                <a:ea typeface="+mj-ea"/>
                <a:cs typeface="+mj-cs"/>
              </a:rPr>
              <a:t>vor</a:t>
            </a:r>
            <a:r>
              <a:rPr lang="hu-HU" sz="1600" b="1" dirty="0" smtClean="0">
                <a:solidFill>
                  <a:prstClr val="black"/>
                </a:solidFill>
                <a:ea typeface="+mj-ea"/>
                <a:cs typeface="+mj-cs"/>
              </a:rPr>
              <a:t> der </a:t>
            </a:r>
            <a:r>
              <a:rPr lang="hu-HU" sz="1600" b="1" dirty="0" err="1" smtClean="0">
                <a:solidFill>
                  <a:prstClr val="black"/>
                </a:solidFill>
                <a:ea typeface="+mj-ea"/>
                <a:cs typeface="+mj-cs"/>
              </a:rPr>
              <a:t>Höhe</a:t>
            </a:r>
            <a:r>
              <a:rPr lang="hu-HU" sz="1600" b="1" dirty="0" smtClean="0">
                <a:solidFill>
                  <a:prstClr val="black"/>
                </a:solidFill>
                <a:ea typeface="+mj-ea"/>
                <a:cs typeface="+mj-cs"/>
              </a:rPr>
              <a:t>, 1833. XII. 16 –</a:t>
            </a:r>
            <a:br>
              <a:rPr lang="hu-HU" sz="1600" b="1" dirty="0" smtClean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hu-HU" sz="1600" b="1" dirty="0" smtClean="0">
                <a:solidFill>
                  <a:prstClr val="black"/>
                </a:solidFill>
                <a:ea typeface="+mj-ea"/>
                <a:cs typeface="+mj-cs"/>
              </a:rPr>
              <a:t>Budapest, 1904. X. 13.</a:t>
            </a:r>
            <a:endParaRPr lang="hu-HU" sz="1600" b="1" dirty="0"/>
          </a:p>
        </p:txBody>
      </p:sp>
      <p:sp>
        <p:nvSpPr>
          <p:cNvPr id="5" name="Téglalap 4"/>
          <p:cNvSpPr/>
          <p:nvPr/>
        </p:nvSpPr>
        <p:spPr>
          <a:xfrm>
            <a:off x="0" y="3643314"/>
            <a:ext cx="43576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Lotz Károly</a:t>
            </a:r>
          </a:p>
          <a:p>
            <a:pPr algn="ctr"/>
            <a:r>
              <a:rPr lang="hu-HU" b="1" dirty="0" smtClean="0"/>
              <a:t>Önarckép</a:t>
            </a:r>
          </a:p>
          <a:p>
            <a:pPr algn="ctr"/>
            <a:r>
              <a:rPr lang="hu-HU" b="1" dirty="0" smtClean="0"/>
              <a:t>1870-es évek eleje </a:t>
            </a:r>
          </a:p>
          <a:p>
            <a:pPr algn="ctr"/>
            <a:r>
              <a:rPr lang="hu-HU" b="1" dirty="0" smtClean="0"/>
              <a:t>Olaj,lemezpapíron </a:t>
            </a:r>
          </a:p>
          <a:p>
            <a:pPr algn="ctr"/>
            <a:r>
              <a:rPr lang="hu-HU" b="1" dirty="0" smtClean="0"/>
              <a:t>38,5 x 55 cm</a:t>
            </a:r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0" y="5857892"/>
            <a:ext cx="4357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Magyar Nemzeti Galéria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9783" y="6412686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Nagypál Szilvia 2025</a:t>
            </a:r>
            <a:endParaRPr lang="hu-HU" b="1" dirty="0"/>
          </a:p>
        </p:txBody>
      </p:sp>
      <p:sp>
        <p:nvSpPr>
          <p:cNvPr id="9" name="Téglalap 8"/>
          <p:cNvSpPr/>
          <p:nvPr/>
        </p:nvSpPr>
        <p:spPr>
          <a:xfrm>
            <a:off x="0" y="5000636"/>
            <a:ext cx="4357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1870-es évek eleje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ürdő után, 1880 körül - Virág Judit Galé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1" y="0"/>
            <a:ext cx="5206999" cy="6858000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0" y="1643050"/>
            <a:ext cx="3929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hu-HU" sz="2400" b="1" dirty="0" smtClean="0"/>
              <a:t>Fürdő után</a:t>
            </a:r>
            <a:endParaRPr lang="hu-HU" sz="2400" b="1" dirty="0"/>
          </a:p>
        </p:txBody>
      </p:sp>
      <p:sp>
        <p:nvSpPr>
          <p:cNvPr id="7" name="Téglalap 6"/>
          <p:cNvSpPr/>
          <p:nvPr/>
        </p:nvSpPr>
        <p:spPr>
          <a:xfrm>
            <a:off x="571472" y="5572140"/>
            <a:ext cx="2464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Olaj, vászon, 128x99 cm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571472" y="6000768"/>
            <a:ext cx="2552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Magyar Nemzeti Galéria,</a:t>
            </a:r>
          </a:p>
          <a:p>
            <a:r>
              <a:rPr lang="hu-HU" b="1" dirty="0" smtClean="0"/>
              <a:t>            Budapest </a:t>
            </a:r>
            <a:endParaRPr lang="hu-HU" b="1" dirty="0"/>
          </a:p>
        </p:txBody>
      </p:sp>
      <p:sp>
        <p:nvSpPr>
          <p:cNvPr id="9" name="Téglalap 8"/>
          <p:cNvSpPr/>
          <p:nvPr/>
        </p:nvSpPr>
        <p:spPr>
          <a:xfrm>
            <a:off x="0" y="1142984"/>
            <a:ext cx="3929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  <a:endParaRPr lang="hu-HU" sz="2800" b="1" dirty="0"/>
          </a:p>
        </p:txBody>
      </p:sp>
      <p:sp>
        <p:nvSpPr>
          <p:cNvPr id="10" name="Téglalap 9"/>
          <p:cNvSpPr/>
          <p:nvPr/>
        </p:nvSpPr>
        <p:spPr>
          <a:xfrm>
            <a:off x="0" y="2071678"/>
            <a:ext cx="3929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1880 körül 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mek.oszk.hu/04100/04108/html/nagyk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0829" y="758257"/>
            <a:ext cx="6353171" cy="6099743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0" y="1928802"/>
            <a:ext cx="285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A Nemzeti Múzeum</a:t>
            </a:r>
          </a:p>
          <a:p>
            <a:r>
              <a:rPr lang="hu-HU" sz="2400" b="1" dirty="0" smtClean="0"/>
              <a:t>mennyezeti freskója</a:t>
            </a:r>
            <a:endParaRPr lang="hu-HU" sz="2400" dirty="0"/>
          </a:p>
        </p:txBody>
      </p:sp>
      <p:sp>
        <p:nvSpPr>
          <p:cNvPr id="5" name="Téglalap 4"/>
          <p:cNvSpPr/>
          <p:nvPr/>
        </p:nvSpPr>
        <p:spPr>
          <a:xfrm>
            <a:off x="0" y="2714620"/>
            <a:ext cx="2786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1874</a:t>
            </a:r>
            <a:endParaRPr lang="hu-HU" b="1" dirty="0"/>
          </a:p>
        </p:txBody>
      </p:sp>
      <p:sp>
        <p:nvSpPr>
          <p:cNvPr id="9" name="Téglalap 8"/>
          <p:cNvSpPr/>
          <p:nvPr/>
        </p:nvSpPr>
        <p:spPr>
          <a:xfrm>
            <a:off x="0" y="5786454"/>
            <a:ext cx="2786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Budapest 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0" y="1500174"/>
            <a:ext cx="2786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agyar Nemzeti Múzeum - A Magyar Nemzeti Múzeum díszlépcsőházának falait és  mennyezetét 1875 óta díszítik Lotz Károly és Than Mór allegorikus freskói.  🏛 A múzeum ezen a borongós napon is várja szeretett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8851"/>
            <a:ext cx="9144000" cy="5299149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5216065" y="285728"/>
            <a:ext cx="3927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Magyar Nemzeti Múzeum főlépcsőháza 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0" y="1071546"/>
            <a:ext cx="2357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1875 </a:t>
            </a:r>
            <a:endParaRPr lang="hu-HU" b="1" dirty="0"/>
          </a:p>
        </p:txBody>
      </p:sp>
      <p:sp>
        <p:nvSpPr>
          <p:cNvPr id="7" name="Téglalap 6"/>
          <p:cNvSpPr/>
          <p:nvPr/>
        </p:nvSpPr>
        <p:spPr>
          <a:xfrm>
            <a:off x="285720" y="214290"/>
            <a:ext cx="3571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/>
              <a:t>Lotz Károly</a:t>
            </a:r>
          </a:p>
          <a:p>
            <a:r>
              <a:rPr lang="hu-HU" sz="2800" b="1" dirty="0" smtClean="0"/>
              <a:t>Than Mór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éltó a főúri környezethez: 145 éve készült el az Ádám-palota és gyönyörű  falfestménye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60542"/>
            <a:ext cx="8286808" cy="5797458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000100" y="142852"/>
            <a:ext cx="4341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/>
              <a:t>Ádám-palota</a:t>
            </a:r>
            <a:endParaRPr lang="hu-HU" sz="2800" b="1" dirty="0"/>
          </a:p>
        </p:txBody>
      </p:sp>
      <p:sp>
        <p:nvSpPr>
          <p:cNvPr id="6" name="Téglalap 5"/>
          <p:cNvSpPr/>
          <p:nvPr/>
        </p:nvSpPr>
        <p:spPr>
          <a:xfrm>
            <a:off x="6357950" y="357167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Budapest</a:t>
            </a:r>
          </a:p>
          <a:p>
            <a:pPr algn="ctr"/>
            <a:r>
              <a:rPr lang="hu-HU" b="1" dirty="0" smtClean="0"/>
              <a:t>Bródy Sándor u.4.</a:t>
            </a:r>
            <a:endParaRPr lang="hu-HU" b="1" dirty="0"/>
          </a:p>
        </p:txBody>
      </p:sp>
      <p:sp>
        <p:nvSpPr>
          <p:cNvPr id="5" name="Téglalap 4"/>
          <p:cNvSpPr/>
          <p:nvPr/>
        </p:nvSpPr>
        <p:spPr>
          <a:xfrm>
            <a:off x="1" y="571480"/>
            <a:ext cx="4214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1876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unzine.hu/wp-content/uploads/2023/06/IMG_20220627_182222-01-1-850x63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99" y="0"/>
            <a:ext cx="9136833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Az Ádám-palota erkélyének festményei – Köztérké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152" name="Picture 8" descr="Az Ádám-palota erkélyének festményei – Köztérké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0"/>
            <a:ext cx="6500826" cy="68580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571612"/>
            <a:ext cx="2714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Ádám-palota</a:t>
            </a:r>
          </a:p>
          <a:p>
            <a:pPr algn="ctr"/>
            <a:r>
              <a:rPr lang="hu-HU" sz="2400" b="1" dirty="0" smtClean="0"/>
              <a:t>erkély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1" y="2357430"/>
            <a:ext cx="2643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1876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071546"/>
            <a:ext cx="2643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/>
              <a:t>Lotz Károly 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4929198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Budapest </a:t>
            </a:r>
          </a:p>
          <a:p>
            <a:pPr algn="ctr"/>
            <a:r>
              <a:rPr lang="hu-HU" b="1" dirty="0" smtClean="0"/>
              <a:t>Bródy Sándor u.4.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76333"/>
            <a:ext cx="9144000" cy="5381667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4572000" y="357166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Képzőművészeti Egyetem </a:t>
            </a:r>
          </a:p>
          <a:p>
            <a:pPr algn="ctr"/>
            <a:r>
              <a:rPr lang="hu-HU" b="1" dirty="0" smtClean="0"/>
              <a:t>(Régi Műcsarnok)</a:t>
            </a:r>
          </a:p>
        </p:txBody>
      </p:sp>
      <p:sp>
        <p:nvSpPr>
          <p:cNvPr id="5" name="Téglalap 4"/>
          <p:cNvSpPr/>
          <p:nvPr/>
        </p:nvSpPr>
        <p:spPr>
          <a:xfrm>
            <a:off x="214282" y="785794"/>
            <a:ext cx="2857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Térfoglalások 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285728"/>
            <a:ext cx="3214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iállítással tiszteleg a Régi Műcsarnok előtt a Képzőművészeti Egyet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166962"/>
            <a:ext cx="7358082" cy="569103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286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Részlet a mennyezetet díszítő Lotz-freskókból</a:t>
            </a:r>
            <a:endParaRPr lang="hu-HU" sz="2400" b="1" dirty="0"/>
          </a:p>
        </p:txBody>
      </p:sp>
      <p:sp>
        <p:nvSpPr>
          <p:cNvPr id="4" name="Téglalap 3"/>
          <p:cNvSpPr/>
          <p:nvPr/>
        </p:nvSpPr>
        <p:spPr>
          <a:xfrm>
            <a:off x="0" y="7143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(Régi Műcsarnok)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alóban nem értem, hogy érdemlek meg ilyen nagyszerű ovációt” - Vasárnap.h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8980"/>
            <a:ext cx="9144064" cy="609902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0"/>
            <a:ext cx="10572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Az Operaház mennyezeti freskója</a:t>
            </a:r>
            <a:endParaRPr lang="hu-HU" sz="2400" b="1" dirty="0"/>
          </a:p>
        </p:txBody>
      </p:sp>
      <p:sp>
        <p:nvSpPr>
          <p:cNvPr id="4" name="Téglalap 3"/>
          <p:cNvSpPr/>
          <p:nvPr/>
        </p:nvSpPr>
        <p:spPr>
          <a:xfrm>
            <a:off x="1" y="357166"/>
            <a:ext cx="2571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1884 </a:t>
            </a:r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357158" y="0"/>
            <a:ext cx="2357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/>
              <a:t>Lotz Károly 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zene apoteózisa – Köztérké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2385"/>
            <a:ext cx="9144000" cy="70203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lick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88721"/>
            <a:ext cx="9144000" cy="5669280"/>
          </a:xfrm>
          <a:prstGeom prst="rect">
            <a:avLst/>
          </a:prstGeom>
          <a:noFill/>
        </p:spPr>
      </p:pic>
      <p:sp>
        <p:nvSpPr>
          <p:cNvPr id="8" name="Téglalap 7"/>
          <p:cNvSpPr/>
          <p:nvPr/>
        </p:nvSpPr>
        <p:spPr>
          <a:xfrm>
            <a:off x="5643570" y="4286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/>
              <a:t>Olaj, vászon, 58 x 92 cm</a:t>
            </a:r>
            <a:br>
              <a:rPr lang="hu-HU" b="1" dirty="0" smtClean="0"/>
            </a:br>
            <a:r>
              <a:rPr lang="hu-HU" b="1" dirty="0" smtClean="0"/>
              <a:t>Magyar Nemzeti Galéria, Budapest</a:t>
            </a:r>
            <a:endParaRPr lang="hu-HU" b="1" dirty="0"/>
          </a:p>
        </p:txBody>
      </p:sp>
      <p:sp>
        <p:nvSpPr>
          <p:cNvPr id="9" name="Téglalap 8"/>
          <p:cNvSpPr/>
          <p:nvPr/>
        </p:nvSpPr>
        <p:spPr>
          <a:xfrm>
            <a:off x="0" y="0"/>
            <a:ext cx="34289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Vágtató betyár </a:t>
            </a:r>
            <a:endParaRPr lang="hu-HU" sz="2400" b="1" dirty="0"/>
          </a:p>
        </p:txBody>
      </p:sp>
      <p:sp>
        <p:nvSpPr>
          <p:cNvPr id="7" name="Téglalap 6"/>
          <p:cNvSpPr/>
          <p:nvPr/>
        </p:nvSpPr>
        <p:spPr>
          <a:xfrm>
            <a:off x="1" y="857232"/>
            <a:ext cx="34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1857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zene apoteózisa – Köztérké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533" y="1184676"/>
            <a:ext cx="8229467" cy="5673324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3643306" y="571480"/>
            <a:ext cx="4071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/>
              <a:t>A zene apoteózisa </a:t>
            </a:r>
            <a:endParaRPr lang="hu-HU" sz="2000" b="1" dirty="0"/>
          </a:p>
        </p:txBody>
      </p:sp>
      <p:sp>
        <p:nvSpPr>
          <p:cNvPr id="4" name="Téglalap 3"/>
          <p:cNvSpPr/>
          <p:nvPr/>
        </p:nvSpPr>
        <p:spPr>
          <a:xfrm>
            <a:off x="642910" y="714356"/>
            <a:ext cx="171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1884 </a:t>
            </a:r>
            <a:endParaRPr lang="hu-HU" b="1" dirty="0"/>
          </a:p>
        </p:txBody>
      </p:sp>
      <p:sp>
        <p:nvSpPr>
          <p:cNvPr id="5" name="Téglalap 4"/>
          <p:cNvSpPr/>
          <p:nvPr/>
        </p:nvSpPr>
        <p:spPr>
          <a:xfrm>
            <a:off x="2214546" y="0"/>
            <a:ext cx="6929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Az Operaház mennyezeti freskója</a:t>
            </a:r>
            <a:endParaRPr lang="hu-HU" sz="2400" b="1" dirty="0"/>
          </a:p>
        </p:txBody>
      </p:sp>
      <p:sp>
        <p:nvSpPr>
          <p:cNvPr id="7" name="Téglalap 6"/>
          <p:cNvSpPr/>
          <p:nvPr/>
        </p:nvSpPr>
        <p:spPr>
          <a:xfrm>
            <a:off x="1" y="285728"/>
            <a:ext cx="2928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  <a:endParaRPr lang="hu-HU" sz="2800" b="1" dirty="0"/>
          </a:p>
        </p:txBody>
      </p:sp>
      <p:sp>
        <p:nvSpPr>
          <p:cNvPr id="8" name="Téglalap 7"/>
          <p:cNvSpPr/>
          <p:nvPr/>
        </p:nvSpPr>
        <p:spPr>
          <a:xfrm>
            <a:off x="5072066" y="357166"/>
            <a:ext cx="994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(részlet) 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A díszterem mennyezeti festményei – Köztérké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9144000" cy="8921115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3143240" y="1"/>
            <a:ext cx="6000760" cy="1015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/>
              <a:t>A Magyar Tudományos Akadémia</a:t>
            </a:r>
          </a:p>
          <a:p>
            <a:pPr algn="ctr"/>
            <a:r>
              <a:rPr lang="hu-HU" sz="2000" b="1" dirty="0" smtClean="0"/>
              <a:t>mennyezeti  freskója</a:t>
            </a:r>
          </a:p>
          <a:p>
            <a:pPr algn="ctr"/>
            <a:endParaRPr lang="hu-HU" sz="2000" b="1" dirty="0"/>
          </a:p>
        </p:txBody>
      </p:sp>
      <p:sp>
        <p:nvSpPr>
          <p:cNvPr id="4" name="Téglalap 3"/>
          <p:cNvSpPr/>
          <p:nvPr/>
        </p:nvSpPr>
        <p:spPr>
          <a:xfrm>
            <a:off x="285720" y="0"/>
            <a:ext cx="19288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Lotz Károly </a:t>
            </a:r>
          </a:p>
          <a:p>
            <a:pPr algn="ctr"/>
            <a:r>
              <a:rPr lang="hu-HU" sz="2000" b="1" dirty="0" smtClean="0"/>
              <a:t>Költészet </a:t>
            </a:r>
            <a:endParaRPr lang="hu-HU" sz="2000" b="1" dirty="0"/>
          </a:p>
        </p:txBody>
      </p:sp>
      <p:sp>
        <p:nvSpPr>
          <p:cNvPr id="6" name="Téglalap 5"/>
          <p:cNvSpPr/>
          <p:nvPr/>
        </p:nvSpPr>
        <p:spPr>
          <a:xfrm>
            <a:off x="4429124" y="571480"/>
            <a:ext cx="3500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1887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itkokat is rejtett a díszterem mennyezete hazánk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8/82/K%C3%A1roly_Lotz_%281833-1904%29_Wall_painting_%281887-91%29_Fresc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9144000" cy="585789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4965099" y="6143644"/>
            <a:ext cx="4178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Magyar Tudományos Akadémia díszterme</a:t>
            </a:r>
            <a:endParaRPr lang="hu-HU" b="1" dirty="0"/>
          </a:p>
        </p:txBody>
      </p:sp>
      <p:sp>
        <p:nvSpPr>
          <p:cNvPr id="4" name="Téglalap 3"/>
          <p:cNvSpPr/>
          <p:nvPr/>
        </p:nvSpPr>
        <p:spPr>
          <a:xfrm>
            <a:off x="0" y="5929330"/>
            <a:ext cx="38576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Lotz Károly </a:t>
            </a:r>
          </a:p>
          <a:p>
            <a:pPr algn="ctr"/>
            <a:r>
              <a:rPr lang="hu-HU" b="1" dirty="0" smtClean="0"/>
              <a:t>Mátyás király hármas kép </a:t>
            </a:r>
            <a:endParaRPr lang="hu-HU" b="1" dirty="0"/>
          </a:p>
        </p:txBody>
      </p:sp>
      <p:sp>
        <p:nvSpPr>
          <p:cNvPr id="5" name="Téglalap 4"/>
          <p:cNvSpPr/>
          <p:nvPr/>
        </p:nvSpPr>
        <p:spPr>
          <a:xfrm>
            <a:off x="6572264" y="6488668"/>
            <a:ext cx="857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1887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zent István-bazilika: A Teremtő Isten – Köztérké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500174"/>
            <a:ext cx="2285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</a:t>
            </a:r>
            <a:endParaRPr lang="hu-HU" sz="2800" b="1" dirty="0"/>
          </a:p>
        </p:txBody>
      </p:sp>
      <p:sp>
        <p:nvSpPr>
          <p:cNvPr id="5" name="Téglalap 4"/>
          <p:cNvSpPr/>
          <p:nvPr/>
        </p:nvSpPr>
        <p:spPr>
          <a:xfrm>
            <a:off x="0" y="2000240"/>
            <a:ext cx="2285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mennyezeti freskó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0" y="5072074"/>
            <a:ext cx="2285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Szent István </a:t>
            </a:r>
          </a:p>
          <a:p>
            <a:pPr algn="ctr"/>
            <a:r>
              <a:rPr lang="hu-HU" b="1" dirty="0" smtClean="0"/>
              <a:t>Bazilika </a:t>
            </a:r>
          </a:p>
          <a:p>
            <a:pPr algn="ctr"/>
            <a:r>
              <a:rPr lang="hu-HU" b="1" dirty="0" smtClean="0"/>
              <a:t>Budapest </a:t>
            </a:r>
            <a:endParaRPr lang="hu-HU" b="1" dirty="0"/>
          </a:p>
        </p:txBody>
      </p:sp>
      <p:sp>
        <p:nvSpPr>
          <p:cNvPr id="7" name="Téglalap 6"/>
          <p:cNvSpPr/>
          <p:nvPr/>
        </p:nvSpPr>
        <p:spPr>
          <a:xfrm>
            <a:off x="0" y="2786058"/>
            <a:ext cx="2285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1890-es évek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zent István-bazilika: A Teremtő Isten – Köztérké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30" y="0"/>
            <a:ext cx="6881870" cy="688187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428736"/>
            <a:ext cx="22859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A Teremtő Isten </a:t>
            </a:r>
            <a:endParaRPr lang="hu-HU" sz="2400" b="1" dirty="0"/>
          </a:p>
        </p:txBody>
      </p:sp>
      <p:sp>
        <p:nvSpPr>
          <p:cNvPr id="5" name="Téglalap 4"/>
          <p:cNvSpPr/>
          <p:nvPr/>
        </p:nvSpPr>
        <p:spPr>
          <a:xfrm>
            <a:off x="0" y="5000636"/>
            <a:ext cx="2214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Szent István </a:t>
            </a:r>
          </a:p>
          <a:p>
            <a:pPr algn="ctr"/>
            <a:r>
              <a:rPr lang="hu-HU" b="1" dirty="0" smtClean="0"/>
              <a:t>Bazilika </a:t>
            </a:r>
          </a:p>
          <a:p>
            <a:pPr algn="ctr"/>
            <a:r>
              <a:rPr lang="hu-HU" b="1" dirty="0" smtClean="0"/>
              <a:t>Budapest 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2285992"/>
            <a:ext cx="2214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1890-es évek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3.eu-central-1.amazonaws.com/kozterkep/photos/6da107ea0ec680934efe273dc18bd0b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0"/>
            <a:ext cx="7031012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289246"/>
            <a:ext cx="22859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</a:t>
            </a:r>
          </a:p>
          <a:p>
            <a:pPr algn="ctr"/>
            <a:r>
              <a:rPr lang="hu-HU" sz="2400" b="1" dirty="0" smtClean="0"/>
              <a:t>Krisztus születése</a:t>
            </a:r>
            <a:endParaRPr lang="hu-HU" sz="2400" b="1" dirty="0"/>
          </a:p>
        </p:txBody>
      </p:sp>
      <p:sp>
        <p:nvSpPr>
          <p:cNvPr id="5" name="Téglalap 4"/>
          <p:cNvSpPr/>
          <p:nvPr/>
        </p:nvSpPr>
        <p:spPr>
          <a:xfrm>
            <a:off x="0" y="4643446"/>
            <a:ext cx="2357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Szent István </a:t>
            </a:r>
          </a:p>
          <a:p>
            <a:pPr algn="ctr"/>
            <a:r>
              <a:rPr lang="hu-HU" b="1" dirty="0" smtClean="0"/>
              <a:t>Bazilika </a:t>
            </a:r>
          </a:p>
          <a:p>
            <a:pPr algn="ctr"/>
            <a:r>
              <a:rPr lang="hu-HU" b="1" dirty="0" smtClean="0"/>
              <a:t>Budapest </a:t>
            </a:r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1" y="2500306"/>
            <a:ext cx="2357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1890-es évek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s3.eu-central-1.amazonaws.com/kozterkep/photos/d098a6e316b207f03a38e45647bd6d8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80345"/>
            <a:ext cx="6572264" cy="6777655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0" y="857232"/>
            <a:ext cx="25717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</a:t>
            </a:r>
          </a:p>
          <a:p>
            <a:pPr algn="ctr"/>
            <a:r>
              <a:rPr lang="hu-HU" sz="2400" b="1" dirty="0" smtClean="0"/>
              <a:t>A tanító Jézus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0" y="4643446"/>
            <a:ext cx="2571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Szent István </a:t>
            </a:r>
          </a:p>
          <a:p>
            <a:pPr algn="ctr"/>
            <a:r>
              <a:rPr lang="hu-HU" b="1" dirty="0" smtClean="0"/>
              <a:t>Bazilika </a:t>
            </a:r>
          </a:p>
          <a:p>
            <a:pPr algn="ctr"/>
            <a:r>
              <a:rPr lang="hu-HU" b="1" dirty="0" smtClean="0"/>
              <a:t>Budapest</a:t>
            </a:r>
            <a:endParaRPr lang="hu-HU" b="1" dirty="0"/>
          </a:p>
        </p:txBody>
      </p:sp>
      <p:sp>
        <p:nvSpPr>
          <p:cNvPr id="5" name="Téglalap 4"/>
          <p:cNvSpPr/>
          <p:nvPr/>
        </p:nvSpPr>
        <p:spPr>
          <a:xfrm>
            <a:off x="0" y="1643050"/>
            <a:ext cx="2571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1890-es évek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3.eu-central-1.amazonaws.com/kozterkep/photos/8effd2dd8f856aadf49ecfe01ce7ddf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358" y="1"/>
            <a:ext cx="6786642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000108"/>
            <a:ext cx="235742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</a:t>
            </a:r>
          </a:p>
          <a:p>
            <a:pPr algn="ctr"/>
            <a:r>
              <a:rPr lang="hu-HU" sz="2400" b="1" dirty="0" err="1" smtClean="0"/>
              <a:t>Jairus</a:t>
            </a:r>
            <a:r>
              <a:rPr lang="hu-HU" sz="2400" b="1" dirty="0" smtClean="0"/>
              <a:t> leányának feltámasztása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0" y="5000636"/>
            <a:ext cx="24288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Szent István </a:t>
            </a:r>
          </a:p>
          <a:p>
            <a:pPr algn="ctr"/>
            <a:r>
              <a:rPr lang="hu-HU" b="1" dirty="0" smtClean="0"/>
              <a:t>Bazilika </a:t>
            </a:r>
          </a:p>
          <a:p>
            <a:pPr algn="ctr"/>
            <a:r>
              <a:rPr lang="hu-HU" b="1" dirty="0" smtClean="0"/>
              <a:t>Budapest</a:t>
            </a:r>
            <a:endParaRPr lang="hu-HU" b="1" dirty="0"/>
          </a:p>
        </p:txBody>
      </p:sp>
      <p:sp>
        <p:nvSpPr>
          <p:cNvPr id="5" name="Téglalap 4"/>
          <p:cNvSpPr/>
          <p:nvPr/>
        </p:nvSpPr>
        <p:spPr>
          <a:xfrm>
            <a:off x="0" y="2214554"/>
            <a:ext cx="2357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1890-es évek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3.eu-central-1.amazonaws.com/kozterkep/photos/9d9319799149092babf610e95e1df2f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7500" y="0"/>
            <a:ext cx="6646500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142984"/>
            <a:ext cx="250029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</a:t>
            </a:r>
          </a:p>
          <a:p>
            <a:pPr algn="ctr"/>
            <a:r>
              <a:rPr lang="hu-HU" sz="2400" b="1" dirty="0" smtClean="0"/>
              <a:t>Krisztus feltámadása</a:t>
            </a:r>
            <a:endParaRPr lang="hu-HU" sz="2400" b="1" dirty="0"/>
          </a:p>
        </p:txBody>
      </p:sp>
      <p:sp>
        <p:nvSpPr>
          <p:cNvPr id="5" name="Téglalap 4"/>
          <p:cNvSpPr/>
          <p:nvPr/>
        </p:nvSpPr>
        <p:spPr>
          <a:xfrm>
            <a:off x="0" y="4398496"/>
            <a:ext cx="2500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 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4500570"/>
            <a:ext cx="25002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Szent István </a:t>
            </a:r>
          </a:p>
          <a:p>
            <a:pPr algn="ctr"/>
            <a:r>
              <a:rPr lang="hu-HU" b="1" dirty="0" smtClean="0"/>
              <a:t>Bazilika </a:t>
            </a:r>
          </a:p>
          <a:p>
            <a:pPr algn="ctr"/>
            <a:r>
              <a:rPr lang="hu-HU" b="1" dirty="0" smtClean="0"/>
              <a:t>Budapest 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2357430"/>
            <a:ext cx="2500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1890-es évek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560538"/>
          </a:xfrm>
        </p:spPr>
        <p:txBody>
          <a:bodyPr>
            <a:normAutofit/>
          </a:bodyPr>
          <a:lstStyle/>
          <a:p>
            <a:r>
              <a:rPr lang="hu-HU" sz="1400" smtClean="0"/>
              <a:t>Olaj, vászon</a:t>
            </a:r>
            <a:endParaRPr lang="hu-HU" sz="1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u-HU" smtClean="0"/>
              <a:t> Olaj, vászon, 126,5 x 191,5 cm</a:t>
            </a:r>
            <a:endParaRPr lang="hu-HU" dirty="0"/>
          </a:p>
        </p:txBody>
      </p:sp>
      <p:pic>
        <p:nvPicPr>
          <p:cNvPr id="18434" name="Picture 2" descr="https://baloghpet.com/wp-content/uploads/2019/07/menes_zi.jpg?w=564&amp;h=3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28652"/>
            <a:ext cx="9144000" cy="5917661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714348" y="6357958"/>
            <a:ext cx="1347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 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4929190" y="6396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/>
              <a:t> </a:t>
            </a:r>
            <a:r>
              <a:rPr lang="hu-HU" b="1" dirty="0" smtClean="0"/>
              <a:t>Magyar Nemzeti Galéria, Budapest</a:t>
            </a:r>
          </a:p>
          <a:p>
            <a:r>
              <a:rPr lang="hu-HU" dirty="0" smtClean="0">
                <a:hlinkClick r:id="rId4"/>
              </a:rPr>
              <a:t/>
            </a:r>
            <a:br>
              <a:rPr lang="hu-HU" dirty="0" smtClean="0">
                <a:hlinkClick r:id="rId4"/>
              </a:rPr>
            </a:b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4929190" y="6215082"/>
            <a:ext cx="871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 </a:t>
            </a:r>
            <a:r>
              <a:rPr lang="hu-HU" b="1" dirty="0" smtClean="0"/>
              <a:t>Olaj, vászon, 126,5 x 191,5 cm</a:t>
            </a:r>
            <a:endParaRPr lang="hu-HU" b="1" dirty="0"/>
          </a:p>
        </p:txBody>
      </p:sp>
      <p:sp>
        <p:nvSpPr>
          <p:cNvPr id="9" name="Téglalap 8"/>
          <p:cNvSpPr/>
          <p:nvPr/>
        </p:nvSpPr>
        <p:spPr>
          <a:xfrm>
            <a:off x="0" y="5715016"/>
            <a:ext cx="39290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Ménes a zivatarban </a:t>
            </a:r>
            <a:endParaRPr lang="hu-HU" sz="2400" b="1" dirty="0"/>
          </a:p>
        </p:txBody>
      </p:sp>
      <p:sp>
        <p:nvSpPr>
          <p:cNvPr id="10" name="Téglalap 9"/>
          <p:cNvSpPr/>
          <p:nvPr/>
        </p:nvSpPr>
        <p:spPr>
          <a:xfrm>
            <a:off x="1428728" y="6488668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1862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3.eu-central-1.amazonaws.com/kozterkep/photos/2148b5fe27af8680e1d5c5411741ff3c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9013" y="0"/>
            <a:ext cx="5614987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42844" y="857232"/>
            <a:ext cx="3286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</a:t>
            </a:r>
          </a:p>
          <a:p>
            <a:pPr algn="ctr"/>
            <a:r>
              <a:rPr lang="hu-HU" sz="2400" b="1" dirty="0" smtClean="0"/>
              <a:t>Törvényhozás </a:t>
            </a:r>
          </a:p>
          <a:p>
            <a:pPr algn="ctr"/>
            <a:r>
              <a:rPr lang="hu-HU" sz="2400" b="1" dirty="0" smtClean="0"/>
              <a:t>apoteózisa </a:t>
            </a:r>
          </a:p>
          <a:p>
            <a:pPr algn="ctr"/>
            <a:r>
              <a:rPr lang="hu-HU" sz="2000" b="1" dirty="0" smtClean="0"/>
              <a:t>(részlet)</a:t>
            </a:r>
            <a:endParaRPr lang="hu-HU" sz="2000" b="1" dirty="0"/>
          </a:p>
        </p:txBody>
      </p:sp>
      <p:sp>
        <p:nvSpPr>
          <p:cNvPr id="4" name="Téglalap 3"/>
          <p:cNvSpPr/>
          <p:nvPr/>
        </p:nvSpPr>
        <p:spPr>
          <a:xfrm>
            <a:off x="0" y="2357430"/>
            <a:ext cx="34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1896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5572141"/>
            <a:ext cx="3571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Országház </a:t>
            </a:r>
          </a:p>
          <a:p>
            <a:pPr algn="ctr"/>
            <a:r>
              <a:rPr lang="hu-HU" b="1" dirty="0" smtClean="0"/>
              <a:t>Budapest 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s3.eu-central-1.amazonaws.com/kozterkep/photos/dced56dbeb3d77834d544ca63e8f102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s3.eu-central-1.amazonaws.com/kozterkep/photos/dcfe6a7c58110e881bc7f26ba778574c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0"/>
            <a:ext cx="7072330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28671"/>
            <a:ext cx="207167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Magyarország címere </a:t>
            </a:r>
            <a:endParaRPr lang="hu-HU" sz="2400" b="1" dirty="0"/>
          </a:p>
        </p:txBody>
      </p:sp>
      <p:sp>
        <p:nvSpPr>
          <p:cNvPr id="4" name="Téglalap 3"/>
          <p:cNvSpPr/>
          <p:nvPr/>
        </p:nvSpPr>
        <p:spPr>
          <a:xfrm>
            <a:off x="0" y="1714488"/>
            <a:ext cx="2071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 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5143512"/>
            <a:ext cx="2071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Országház </a:t>
            </a:r>
          </a:p>
          <a:p>
            <a:pPr algn="ctr"/>
            <a:r>
              <a:rPr lang="hu-HU" b="1" dirty="0" smtClean="0"/>
              <a:t>díszlépcsőház </a:t>
            </a:r>
          </a:p>
          <a:p>
            <a:pPr algn="ctr"/>
            <a:r>
              <a:rPr lang="hu-HU" b="1" dirty="0" smtClean="0"/>
              <a:t>Budapest </a:t>
            </a:r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0" y="2143116"/>
            <a:ext cx="2071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1896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3.eu-central-1.amazonaws.com/kozterkep/photos/fe6b833cc80f2bdb716daea075488839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1586" y="0"/>
            <a:ext cx="5712414" cy="685800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142984"/>
            <a:ext cx="34289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Háború és béke </a:t>
            </a:r>
          </a:p>
          <a:p>
            <a:pPr algn="ctr"/>
            <a:r>
              <a:rPr lang="hu-HU" sz="2400" b="1" dirty="0" smtClean="0"/>
              <a:t>1884 </a:t>
            </a:r>
            <a:endParaRPr lang="hu-HU" sz="2400" b="1" dirty="0"/>
          </a:p>
        </p:txBody>
      </p:sp>
      <p:sp>
        <p:nvSpPr>
          <p:cNvPr id="4" name="Téglalap 3"/>
          <p:cNvSpPr/>
          <p:nvPr/>
        </p:nvSpPr>
        <p:spPr>
          <a:xfrm>
            <a:off x="0" y="5072074"/>
            <a:ext cx="34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Keleti pályaudvar </a:t>
            </a:r>
          </a:p>
          <a:p>
            <a:pPr algn="ctr"/>
            <a:r>
              <a:rPr lang="hu-HU" b="1" dirty="0" smtClean="0"/>
              <a:t>Lotz-terem  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5643578"/>
            <a:ext cx="34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Budapest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3.eu-central-1.amazonaws.com/kozterkep/photos/569804cf8a5d19cb3b6aa0a8eb0aef9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9144000" cy="578645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29289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Than Mór </a:t>
            </a:r>
          </a:p>
          <a:p>
            <a:pPr algn="ctr"/>
            <a:r>
              <a:rPr lang="hu-HU" sz="2400" b="1" dirty="0" smtClean="0"/>
              <a:t>A vasút allegóriája </a:t>
            </a:r>
            <a:endParaRPr lang="hu-HU" sz="2400" b="1" dirty="0"/>
          </a:p>
        </p:txBody>
      </p:sp>
      <p:sp>
        <p:nvSpPr>
          <p:cNvPr id="4" name="Téglalap 3"/>
          <p:cNvSpPr/>
          <p:nvPr/>
        </p:nvSpPr>
        <p:spPr>
          <a:xfrm>
            <a:off x="0" y="785794"/>
            <a:ext cx="2500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1884 </a:t>
            </a:r>
          </a:p>
        </p:txBody>
      </p:sp>
      <p:sp>
        <p:nvSpPr>
          <p:cNvPr id="5" name="Téglalap 4"/>
          <p:cNvSpPr/>
          <p:nvPr/>
        </p:nvSpPr>
        <p:spPr>
          <a:xfrm>
            <a:off x="4214810" y="0"/>
            <a:ext cx="4929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Keleti pályaudvar </a:t>
            </a:r>
          </a:p>
          <a:p>
            <a:pPr algn="ctr"/>
            <a:r>
              <a:rPr lang="hu-HU" b="1" dirty="0" smtClean="0"/>
              <a:t>Lotz-terem  </a:t>
            </a:r>
          </a:p>
          <a:p>
            <a:pPr algn="ctr"/>
            <a:r>
              <a:rPr lang="hu-HU" b="1" dirty="0" smtClean="0"/>
              <a:t>Budapest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3.eu-central-1.amazonaws.com/kozterkep/photos/19c36b7bad44c450fd18fa2931a817b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0"/>
            <a:ext cx="6643702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000108"/>
            <a:ext cx="25002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A jólét </a:t>
            </a:r>
          </a:p>
          <a:p>
            <a:pPr algn="ctr"/>
            <a:r>
              <a:rPr lang="hu-HU" b="1" dirty="0" smtClean="0"/>
              <a:t>1884 </a:t>
            </a:r>
            <a:endParaRPr lang="hu-HU" b="1" dirty="0"/>
          </a:p>
        </p:txBody>
      </p:sp>
      <p:sp>
        <p:nvSpPr>
          <p:cNvPr id="4" name="Téglalap 3"/>
          <p:cNvSpPr/>
          <p:nvPr/>
        </p:nvSpPr>
        <p:spPr>
          <a:xfrm>
            <a:off x="0" y="4572008"/>
            <a:ext cx="25002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Keleti pályaudvar </a:t>
            </a:r>
          </a:p>
          <a:p>
            <a:pPr algn="ctr"/>
            <a:r>
              <a:rPr lang="hu-HU" b="1" dirty="0" smtClean="0"/>
              <a:t>Lotz-terem </a:t>
            </a:r>
          </a:p>
          <a:p>
            <a:pPr algn="ctr"/>
            <a:r>
              <a:rPr lang="hu-HU" b="1" dirty="0" smtClean="0"/>
              <a:t>Budapest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s3.eu-central-1.amazonaws.com/kozterkep/photos/2c314c554a0bf9289422167a82458b1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7545" y="1"/>
            <a:ext cx="5936455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071546"/>
            <a:ext cx="3500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A bányászat </a:t>
            </a:r>
          </a:p>
          <a:p>
            <a:pPr algn="ctr"/>
            <a:r>
              <a:rPr lang="hu-HU" sz="2000" b="1" dirty="0" smtClean="0"/>
              <a:t>1884 </a:t>
            </a:r>
            <a:endParaRPr lang="hu-HU" sz="2000" b="1" dirty="0"/>
          </a:p>
        </p:txBody>
      </p:sp>
      <p:sp>
        <p:nvSpPr>
          <p:cNvPr id="4" name="Téglalap 3"/>
          <p:cNvSpPr/>
          <p:nvPr/>
        </p:nvSpPr>
        <p:spPr>
          <a:xfrm>
            <a:off x="0" y="4572008"/>
            <a:ext cx="35004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Keleti pályaudvar </a:t>
            </a:r>
          </a:p>
          <a:p>
            <a:pPr algn="ctr"/>
            <a:r>
              <a:rPr lang="hu-HU" b="1" dirty="0" smtClean="0"/>
              <a:t>Lotz-terem </a:t>
            </a:r>
          </a:p>
          <a:p>
            <a:pPr algn="ctr"/>
            <a:r>
              <a:rPr lang="hu-HU" b="1" dirty="0" smtClean="0"/>
              <a:t>Budapest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s3.eu-central-1.amazonaws.com/kozterkep/photos/fa24ffd3bc0376818a43b327b6ed490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7769" y="0"/>
            <a:ext cx="5026231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071546"/>
            <a:ext cx="41433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Kereskedelem </a:t>
            </a:r>
          </a:p>
          <a:p>
            <a:pPr algn="ctr"/>
            <a:r>
              <a:rPr lang="hu-HU" b="1" dirty="0" smtClean="0"/>
              <a:t>1884 </a:t>
            </a:r>
            <a:endParaRPr lang="hu-HU" b="1" dirty="0"/>
          </a:p>
        </p:txBody>
      </p:sp>
      <p:sp>
        <p:nvSpPr>
          <p:cNvPr id="4" name="Téglalap 3"/>
          <p:cNvSpPr/>
          <p:nvPr/>
        </p:nvSpPr>
        <p:spPr>
          <a:xfrm>
            <a:off x="0" y="5143512"/>
            <a:ext cx="4143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Keleti pályaudvar </a:t>
            </a:r>
          </a:p>
          <a:p>
            <a:pPr algn="ctr"/>
            <a:r>
              <a:rPr lang="hu-HU" b="1" dirty="0" smtClean="0"/>
              <a:t>Lotz-terem </a:t>
            </a:r>
          </a:p>
          <a:p>
            <a:pPr algn="ctr"/>
            <a:r>
              <a:rPr lang="hu-HU" b="1" dirty="0" smtClean="0"/>
              <a:t>Budapest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s3.eu-central-1.amazonaws.com/kozterkep/photos/2acb67bba791fe98a26aac694486606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568" y="0"/>
            <a:ext cx="4603432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000108"/>
            <a:ext cx="457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Mezőgazdaság</a:t>
            </a:r>
            <a:r>
              <a:rPr lang="hu-HU" b="1" dirty="0" smtClean="0"/>
              <a:t> </a:t>
            </a:r>
          </a:p>
          <a:p>
            <a:pPr algn="ctr"/>
            <a:r>
              <a:rPr lang="hu-HU" b="1" dirty="0" smtClean="0"/>
              <a:t>1884 </a:t>
            </a:r>
            <a:endParaRPr lang="hu-HU" b="1" dirty="0"/>
          </a:p>
        </p:txBody>
      </p:sp>
      <p:sp>
        <p:nvSpPr>
          <p:cNvPr id="4" name="Téglalap 3"/>
          <p:cNvSpPr/>
          <p:nvPr/>
        </p:nvSpPr>
        <p:spPr>
          <a:xfrm>
            <a:off x="0" y="4786322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Keleti pályaudvar </a:t>
            </a:r>
          </a:p>
          <a:p>
            <a:pPr algn="ctr"/>
            <a:r>
              <a:rPr lang="hu-HU" b="1" dirty="0" smtClean="0"/>
              <a:t>Lotz-terem </a:t>
            </a:r>
          </a:p>
          <a:p>
            <a:pPr algn="ctr"/>
            <a:r>
              <a:rPr lang="hu-HU" b="1" dirty="0" smtClean="0"/>
              <a:t>Budapest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.cms.mtv.hu/wp-content/uploads/sites/7/2023/04/igazsagugyi_palota_13_hpgy-1024x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71678"/>
            <a:ext cx="9144000" cy="509091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85728"/>
            <a:ext cx="35718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err="1" smtClean="0"/>
              <a:t>Iustitia</a:t>
            </a:r>
            <a:r>
              <a:rPr lang="hu-HU" sz="2400" b="1" dirty="0" smtClean="0"/>
              <a:t> diadala </a:t>
            </a:r>
          </a:p>
          <a:p>
            <a:pPr algn="ctr"/>
            <a:endParaRPr lang="hu-HU" b="1" dirty="0"/>
          </a:p>
        </p:txBody>
      </p:sp>
      <p:sp>
        <p:nvSpPr>
          <p:cNvPr id="4" name="Téglalap 3"/>
          <p:cNvSpPr/>
          <p:nvPr/>
        </p:nvSpPr>
        <p:spPr>
          <a:xfrm>
            <a:off x="5357818" y="785794"/>
            <a:ext cx="2643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Igazságügyi Palota </a:t>
            </a:r>
          </a:p>
          <a:p>
            <a:pPr algn="ctr"/>
            <a:r>
              <a:rPr lang="hu-HU" b="1" dirty="0" smtClean="0"/>
              <a:t>Budapest </a:t>
            </a:r>
          </a:p>
        </p:txBody>
      </p:sp>
      <p:sp>
        <p:nvSpPr>
          <p:cNvPr id="5" name="Téglalap 4"/>
          <p:cNvSpPr/>
          <p:nvPr/>
        </p:nvSpPr>
        <p:spPr>
          <a:xfrm>
            <a:off x="428596" y="1142984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Mennyezeti freskó </a:t>
            </a:r>
          </a:p>
          <a:p>
            <a:pPr algn="ctr"/>
            <a:r>
              <a:rPr lang="hu-HU" b="1" dirty="0" smtClean="0"/>
              <a:t>(részlet) </a:t>
            </a:r>
          </a:p>
        </p:txBody>
      </p:sp>
      <p:sp>
        <p:nvSpPr>
          <p:cNvPr id="6" name="Téglalap 5"/>
          <p:cNvSpPr/>
          <p:nvPr/>
        </p:nvSpPr>
        <p:spPr>
          <a:xfrm>
            <a:off x="6357950" y="1428736"/>
            <a:ext cx="785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1894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ép nagyítá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8176"/>
            <a:ext cx="9144000" cy="5449824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285720" y="428604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sz="3200" b="1" dirty="0"/>
          </a:p>
        </p:txBody>
      </p:sp>
      <p:sp>
        <p:nvSpPr>
          <p:cNvPr id="6" name="Téglalap 5"/>
          <p:cNvSpPr/>
          <p:nvPr/>
        </p:nvSpPr>
        <p:spPr>
          <a:xfrm>
            <a:off x="5500694" y="214290"/>
            <a:ext cx="1384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Olaj, vászon,</a:t>
            </a:r>
            <a:endParaRPr lang="hu-HU" b="1" dirty="0"/>
          </a:p>
        </p:txBody>
      </p:sp>
      <p:sp>
        <p:nvSpPr>
          <p:cNvPr id="7" name="Téglalap 6"/>
          <p:cNvSpPr/>
          <p:nvPr/>
        </p:nvSpPr>
        <p:spPr>
          <a:xfrm>
            <a:off x="6715140" y="214290"/>
            <a:ext cx="1500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95 × 158,5 cm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5500694" y="500042"/>
            <a:ext cx="36433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Magyar Nemzeti Galéria,Budapest</a:t>
            </a:r>
            <a:endParaRPr lang="hu-HU" b="1" dirty="0"/>
          </a:p>
        </p:txBody>
      </p:sp>
      <p:sp>
        <p:nvSpPr>
          <p:cNvPr id="9" name="Téglalap 8"/>
          <p:cNvSpPr/>
          <p:nvPr/>
        </p:nvSpPr>
        <p:spPr>
          <a:xfrm>
            <a:off x="0" y="214290"/>
            <a:ext cx="35718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Zivatar a pusztán</a:t>
            </a:r>
          </a:p>
          <a:p>
            <a:pPr algn="ctr"/>
            <a:r>
              <a:rPr lang="hu-HU" b="1" dirty="0" smtClean="0"/>
              <a:t>1861 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merre jártam - Pécsi Székesegyház Jézus Szíve kápolna Déli fal Jézus  kigúnyolása - Lotz Károly freskója | Facebo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3256"/>
            <a:ext cx="9144000" cy="544474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321467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Jézus kigúnyolása </a:t>
            </a:r>
            <a:endParaRPr lang="hu-HU" sz="2400" b="1" dirty="0"/>
          </a:p>
        </p:txBody>
      </p:sp>
      <p:sp>
        <p:nvSpPr>
          <p:cNvPr id="4" name="Téglalap 3"/>
          <p:cNvSpPr/>
          <p:nvPr/>
        </p:nvSpPr>
        <p:spPr>
          <a:xfrm>
            <a:off x="4929190" y="428604"/>
            <a:ext cx="4214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Szent Péter és Szent Pál Székesegyház </a:t>
            </a:r>
          </a:p>
          <a:p>
            <a:pPr algn="ctr"/>
            <a:r>
              <a:rPr lang="hu-HU" b="1" dirty="0" smtClean="0"/>
              <a:t>Pécs </a:t>
            </a:r>
            <a:endParaRPr lang="hu-HU" b="1" dirty="0"/>
          </a:p>
        </p:txBody>
      </p:sp>
      <p:sp>
        <p:nvSpPr>
          <p:cNvPr id="5" name="Téglalap 4"/>
          <p:cNvSpPr/>
          <p:nvPr/>
        </p:nvSpPr>
        <p:spPr>
          <a:xfrm>
            <a:off x="1000100" y="857232"/>
            <a:ext cx="1244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1888-1890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m érhető el leírás a fényképhez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8433"/>
            <a:ext cx="9144000" cy="5479567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357158" y="0"/>
            <a:ext cx="25717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Jézus születése </a:t>
            </a:r>
            <a:endParaRPr lang="hu-HU" sz="2400" b="1" dirty="0"/>
          </a:p>
        </p:txBody>
      </p:sp>
      <p:sp>
        <p:nvSpPr>
          <p:cNvPr id="4" name="Téglalap 3"/>
          <p:cNvSpPr/>
          <p:nvPr/>
        </p:nvSpPr>
        <p:spPr>
          <a:xfrm>
            <a:off x="5072066" y="357166"/>
            <a:ext cx="407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Szent Péter és Szent Pál Székesegyház </a:t>
            </a:r>
          </a:p>
          <a:p>
            <a:pPr algn="ctr"/>
            <a:r>
              <a:rPr lang="hu-HU" b="1" dirty="0" smtClean="0"/>
              <a:t>Pécs </a:t>
            </a:r>
          </a:p>
        </p:txBody>
      </p:sp>
      <p:sp>
        <p:nvSpPr>
          <p:cNvPr id="5" name="Téglalap 4"/>
          <p:cNvSpPr/>
          <p:nvPr/>
        </p:nvSpPr>
        <p:spPr>
          <a:xfrm>
            <a:off x="1000100" y="857232"/>
            <a:ext cx="1244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1888-1890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Nem érhető el leírás a fényképhez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6081"/>
            <a:ext cx="9144001" cy="5431919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428596" y="0"/>
            <a:ext cx="25717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Jézus a kereszten </a:t>
            </a:r>
            <a:endParaRPr lang="hu-HU" sz="2400" b="1" dirty="0"/>
          </a:p>
        </p:txBody>
      </p:sp>
      <p:sp>
        <p:nvSpPr>
          <p:cNvPr id="4" name="Téglalap 3"/>
          <p:cNvSpPr/>
          <p:nvPr/>
        </p:nvSpPr>
        <p:spPr>
          <a:xfrm>
            <a:off x="4643438" y="285728"/>
            <a:ext cx="4500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Szent Péter és Szent Pál Székesegyház </a:t>
            </a:r>
          </a:p>
          <a:p>
            <a:pPr algn="ctr"/>
            <a:r>
              <a:rPr lang="hu-HU" b="1" dirty="0" smtClean="0"/>
              <a:t>Pécs </a:t>
            </a:r>
          </a:p>
        </p:txBody>
      </p:sp>
      <p:sp>
        <p:nvSpPr>
          <p:cNvPr id="5" name="Téglalap 4"/>
          <p:cNvSpPr/>
          <p:nvPr/>
        </p:nvSpPr>
        <p:spPr>
          <a:xfrm>
            <a:off x="1071538" y="857232"/>
            <a:ext cx="1297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1888-1890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ép nagyítá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903" y="1"/>
            <a:ext cx="5095097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714348" y="428604"/>
            <a:ext cx="2500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Balló Ede</a:t>
            </a:r>
            <a:endParaRPr lang="hu-HU" sz="2800" b="1" dirty="0"/>
          </a:p>
        </p:txBody>
      </p:sp>
      <p:sp>
        <p:nvSpPr>
          <p:cNvPr id="4" name="Téglalap 3"/>
          <p:cNvSpPr/>
          <p:nvPr/>
        </p:nvSpPr>
        <p:spPr>
          <a:xfrm>
            <a:off x="1" y="1000108"/>
            <a:ext cx="4071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Lotz Károly arcképe</a:t>
            </a:r>
            <a:endParaRPr lang="hu-HU" sz="2400" b="1" dirty="0"/>
          </a:p>
        </p:txBody>
      </p:sp>
      <p:sp>
        <p:nvSpPr>
          <p:cNvPr id="5" name="Téglalap 4"/>
          <p:cNvSpPr/>
          <p:nvPr/>
        </p:nvSpPr>
        <p:spPr>
          <a:xfrm>
            <a:off x="0" y="1428736"/>
            <a:ext cx="4071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1898 előtt</a:t>
            </a:r>
            <a:endParaRPr lang="hu-HU" b="1" dirty="0"/>
          </a:p>
        </p:txBody>
      </p:sp>
      <p:sp>
        <p:nvSpPr>
          <p:cNvPr id="7" name="Téglalap 6"/>
          <p:cNvSpPr/>
          <p:nvPr/>
        </p:nvSpPr>
        <p:spPr>
          <a:xfrm>
            <a:off x="0" y="4572008"/>
            <a:ext cx="400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Olaj, vászon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0" y="4929198"/>
            <a:ext cx="4071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101 × 75 cm</a:t>
            </a:r>
            <a:endParaRPr lang="hu-HU" b="1" dirty="0"/>
          </a:p>
        </p:txBody>
      </p:sp>
      <p:sp>
        <p:nvSpPr>
          <p:cNvPr id="9" name="Téglalap 8"/>
          <p:cNvSpPr/>
          <p:nvPr/>
        </p:nvSpPr>
        <p:spPr>
          <a:xfrm>
            <a:off x="0" y="5929330"/>
            <a:ext cx="407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19–21. századi Gyűjtemény </a:t>
            </a:r>
          </a:p>
          <a:p>
            <a:pPr algn="ctr"/>
            <a:r>
              <a:rPr lang="hu-HU" b="1" dirty="0" smtClean="0"/>
              <a:t>/ Festészeti Osztály /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ek.oszk.hu/04000/04094/html/belye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04" y="3094062"/>
            <a:ext cx="3000396" cy="3763938"/>
          </a:xfrm>
          <a:prstGeom prst="rect">
            <a:avLst/>
          </a:prstGeom>
          <a:noFill/>
        </p:spPr>
      </p:pic>
      <p:pic>
        <p:nvPicPr>
          <p:cNvPr id="9220" name="Picture 4" descr="https://mek.oszk.hu/04000/04094/html/belye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14290"/>
            <a:ext cx="2571768" cy="3291863"/>
          </a:xfrm>
          <a:prstGeom prst="rect">
            <a:avLst/>
          </a:prstGeom>
          <a:noFill/>
        </p:spPr>
      </p:pic>
      <p:pic>
        <p:nvPicPr>
          <p:cNvPr id="9222" name="Picture 6" descr="https://mek.oszk.hu/04000/04094/html/belye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0"/>
            <a:ext cx="3929090" cy="3074942"/>
          </a:xfrm>
          <a:prstGeom prst="rect">
            <a:avLst/>
          </a:prstGeom>
          <a:noFill/>
        </p:spPr>
      </p:pic>
      <p:sp>
        <p:nvSpPr>
          <p:cNvPr id="9226" name="AutoShape 10" descr="Lotz Károly festménye bélyegen | Antikrégiség.hu Piacté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228" name="AutoShape 12" descr="Vénusz és Ámor [Digitális Képarchívum - DKA-060876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232" name="Picture 16" descr="SZÁZ SZÉP KÉP - Lotz Károly: Fürdő nő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714752"/>
            <a:ext cx="4929222" cy="2224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otz Károly temetése [Digitális Képarchívum - DKA-068123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6376"/>
            <a:ext cx="9144000" cy="528162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3473462" y="500042"/>
            <a:ext cx="2197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Lotz Károly temetése </a:t>
            </a:r>
            <a:endParaRPr lang="hu-HU" b="1" dirty="0"/>
          </a:p>
        </p:txBody>
      </p:sp>
      <p:sp>
        <p:nvSpPr>
          <p:cNvPr id="4" name="Téglalap 3"/>
          <p:cNvSpPr/>
          <p:nvPr/>
        </p:nvSpPr>
        <p:spPr>
          <a:xfrm>
            <a:off x="0" y="1000108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1904.okt.15</a:t>
            </a:r>
            <a:r>
              <a:rPr lang="hu-HU" dirty="0" smtClean="0"/>
              <a:t>.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otz Károly síremléke a Kerepesi temetőben] [Fény... | Képcsarnok |  Hungarica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7" y="-73946"/>
            <a:ext cx="5143504" cy="693194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143248"/>
            <a:ext cx="4000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síremléke </a:t>
            </a:r>
          </a:p>
          <a:p>
            <a:pPr algn="ctr"/>
            <a:r>
              <a:rPr lang="hu-HU" sz="2800" b="1" dirty="0" smtClean="0"/>
              <a:t>a Kerepesi temetőben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-214346" y="235743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6000" b="1" i="1" dirty="0" smtClean="0"/>
              <a:t>Köszönöm szépen </a:t>
            </a:r>
          </a:p>
          <a:p>
            <a:pPr algn="ctr"/>
            <a:r>
              <a:rPr lang="hu-HU" sz="6000" b="1" i="1" dirty="0" smtClean="0"/>
              <a:t>a figyelmet!</a:t>
            </a:r>
            <a:endParaRPr lang="hu-HU" sz="6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ájl:Károly Lotz (1833-1904) Landcape with a Sweep-pole Well 1868-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05476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5072066" y="6000768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Akvarell, 19 x 30 cm</a:t>
            </a:r>
            <a:endParaRPr lang="hu-HU" b="1" dirty="0"/>
          </a:p>
        </p:txBody>
      </p:sp>
      <p:sp>
        <p:nvSpPr>
          <p:cNvPr id="7" name="Téglalap 6"/>
          <p:cNvSpPr/>
          <p:nvPr/>
        </p:nvSpPr>
        <p:spPr>
          <a:xfrm>
            <a:off x="5000628" y="6286520"/>
            <a:ext cx="38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Magyar Nemzeti Galéria, Budapest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0" y="5786454"/>
            <a:ext cx="3929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</a:t>
            </a:r>
          </a:p>
        </p:txBody>
      </p:sp>
      <p:sp>
        <p:nvSpPr>
          <p:cNvPr id="9" name="Téglalap 8"/>
          <p:cNvSpPr/>
          <p:nvPr/>
        </p:nvSpPr>
        <p:spPr>
          <a:xfrm>
            <a:off x="0" y="6211669"/>
            <a:ext cx="392905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/>
              <a:t>Tájkép gémeskúttal </a:t>
            </a:r>
          </a:p>
          <a:p>
            <a:pPr algn="ctr"/>
            <a:r>
              <a:rPr lang="hu-HU" b="1" dirty="0" smtClean="0"/>
              <a:t>1868 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lkony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153589"/>
            <a:ext cx="7358082" cy="5704411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285720" y="3214686"/>
            <a:ext cx="1340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Olaj, vászon</a:t>
            </a:r>
            <a:endParaRPr lang="hu-HU" b="1" dirty="0"/>
          </a:p>
        </p:txBody>
      </p:sp>
      <p:sp>
        <p:nvSpPr>
          <p:cNvPr id="7" name="Téglalap 6"/>
          <p:cNvSpPr/>
          <p:nvPr/>
        </p:nvSpPr>
        <p:spPr>
          <a:xfrm>
            <a:off x="285720" y="3500438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/>
              <a:t> </a:t>
            </a:r>
            <a:r>
              <a:rPr lang="hu-HU" b="1" dirty="0" smtClean="0"/>
              <a:t>47,5 x 61 cm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214282" y="4500570"/>
            <a:ext cx="1357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M.N.G.</a:t>
            </a:r>
          </a:p>
          <a:p>
            <a:r>
              <a:rPr lang="hu-HU" b="1" dirty="0" smtClean="0"/>
              <a:t>Budapest</a:t>
            </a:r>
            <a:endParaRPr lang="hu-HU" b="1" dirty="0"/>
          </a:p>
        </p:txBody>
      </p:sp>
      <p:sp>
        <p:nvSpPr>
          <p:cNvPr id="9" name="Téglalap 8"/>
          <p:cNvSpPr/>
          <p:nvPr/>
        </p:nvSpPr>
        <p:spPr>
          <a:xfrm>
            <a:off x="0" y="1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Alkonyat </a:t>
            </a:r>
            <a:endParaRPr lang="hu-HU" sz="2400" b="1" dirty="0"/>
          </a:p>
        </p:txBody>
      </p:sp>
      <p:sp>
        <p:nvSpPr>
          <p:cNvPr id="10" name="Téglalap 9"/>
          <p:cNvSpPr/>
          <p:nvPr/>
        </p:nvSpPr>
        <p:spPr>
          <a:xfrm>
            <a:off x="0" y="78579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1870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Lotz Ilona portréja - Virág Judit Galé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5950" y="0"/>
            <a:ext cx="3348632" cy="6858000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1643042" y="4714884"/>
            <a:ext cx="53578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2000" b="1" dirty="0" smtClean="0"/>
              <a:t>Olaj, vászon, 63,5x31,5 cm</a:t>
            </a:r>
          </a:p>
          <a:p>
            <a:pPr fontAlgn="base"/>
            <a:r>
              <a:rPr lang="hu-HU" sz="2000" b="1" dirty="0" smtClean="0"/>
              <a:t>Jelzés nélkül</a:t>
            </a:r>
            <a:endParaRPr lang="hu-HU" sz="2000" b="1" dirty="0"/>
          </a:p>
        </p:txBody>
      </p:sp>
      <p:sp>
        <p:nvSpPr>
          <p:cNvPr id="5" name="Téglalap 4"/>
          <p:cNvSpPr/>
          <p:nvPr/>
        </p:nvSpPr>
        <p:spPr>
          <a:xfrm>
            <a:off x="785786" y="1071546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</a:p>
          <a:p>
            <a:pPr algn="ctr"/>
            <a:r>
              <a:rPr lang="hu-HU" sz="2400" b="1" dirty="0" smtClean="0"/>
              <a:t>Lotz Ilona portréja 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0" y="1928802"/>
            <a:ext cx="6143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1890-es évek eleje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mng.hu/app/uploads/2022/10/166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147" y="0"/>
            <a:ext cx="4509134" cy="6858000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0" y="2071678"/>
            <a:ext cx="4786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Lotz Kornélia arany </a:t>
            </a:r>
            <a:r>
              <a:rPr lang="hu-HU" sz="2400" b="1" dirty="0" err="1" smtClean="0"/>
              <a:t>medallionnal</a:t>
            </a:r>
            <a:endParaRPr lang="hu-HU" sz="2400" b="1" dirty="0"/>
          </a:p>
        </p:txBody>
      </p:sp>
      <p:sp>
        <p:nvSpPr>
          <p:cNvPr id="8" name="Téglalap 7"/>
          <p:cNvSpPr/>
          <p:nvPr/>
        </p:nvSpPr>
        <p:spPr>
          <a:xfrm>
            <a:off x="428597" y="4714884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Papír, akvarell</a:t>
            </a:r>
            <a:endParaRPr lang="hu-HU" b="1" dirty="0"/>
          </a:p>
        </p:txBody>
      </p:sp>
      <p:sp>
        <p:nvSpPr>
          <p:cNvPr id="9" name="Téglalap 8"/>
          <p:cNvSpPr/>
          <p:nvPr/>
        </p:nvSpPr>
        <p:spPr>
          <a:xfrm>
            <a:off x="428596" y="4929198"/>
            <a:ext cx="1601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186 × 132 mm</a:t>
            </a:r>
            <a:endParaRPr lang="hu-HU" b="1" dirty="0"/>
          </a:p>
        </p:txBody>
      </p:sp>
      <p:sp>
        <p:nvSpPr>
          <p:cNvPr id="10" name="Téglalap 9"/>
          <p:cNvSpPr/>
          <p:nvPr/>
        </p:nvSpPr>
        <p:spPr>
          <a:xfrm>
            <a:off x="214282" y="6143644"/>
            <a:ext cx="4435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19–21. századi Gyűjtemény / Grafikai Osztály</a:t>
            </a:r>
            <a:endParaRPr lang="hu-HU" b="1" dirty="0"/>
          </a:p>
        </p:txBody>
      </p:sp>
      <p:sp>
        <p:nvSpPr>
          <p:cNvPr id="7" name="Téglalap 6"/>
          <p:cNvSpPr/>
          <p:nvPr/>
        </p:nvSpPr>
        <p:spPr>
          <a:xfrm>
            <a:off x="0" y="1571612"/>
            <a:ext cx="4643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  <a:endParaRPr lang="hu-HU" sz="2800" b="1" dirty="0"/>
          </a:p>
        </p:txBody>
      </p:sp>
      <p:sp>
        <p:nvSpPr>
          <p:cNvPr id="11" name="Téglalap 10"/>
          <p:cNvSpPr/>
          <p:nvPr/>
        </p:nvSpPr>
        <p:spPr>
          <a:xfrm>
            <a:off x="1" y="2500306"/>
            <a:ext cx="4786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1890-es évek eleje 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ép nagyítá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22205" cy="692417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4286248" y="2000240"/>
            <a:ext cx="4857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err="1" smtClean="0"/>
              <a:t>Jacobey</a:t>
            </a:r>
            <a:r>
              <a:rPr lang="hu-HU" sz="2400" b="1" dirty="0" smtClean="0"/>
              <a:t> - Lotz Viktor gyermekkorában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4286248" y="5143512"/>
            <a:ext cx="4857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127,6 × 81 cm</a:t>
            </a:r>
            <a:endParaRPr lang="hu-HU" b="1" dirty="0"/>
          </a:p>
        </p:txBody>
      </p:sp>
      <p:sp>
        <p:nvSpPr>
          <p:cNvPr id="7" name="Téglalap 6"/>
          <p:cNvSpPr/>
          <p:nvPr/>
        </p:nvSpPr>
        <p:spPr>
          <a:xfrm>
            <a:off x="4286249" y="5500702"/>
            <a:ext cx="4857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19–21. századi Gyűjtemény / Festészeti Osztály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4357686" y="4857760"/>
            <a:ext cx="4786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Olaj, vászon</a:t>
            </a:r>
            <a:endParaRPr lang="hu-HU" b="1" dirty="0"/>
          </a:p>
        </p:txBody>
      </p:sp>
      <p:sp>
        <p:nvSpPr>
          <p:cNvPr id="9" name="Téglalap 8"/>
          <p:cNvSpPr/>
          <p:nvPr/>
        </p:nvSpPr>
        <p:spPr>
          <a:xfrm>
            <a:off x="4357686" y="1500174"/>
            <a:ext cx="4786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Lotz Károly 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621</Words>
  <Application>Microsoft Office PowerPoint</Application>
  <PresentationFormat>Diavetítés a képernyőre (4:3 oldalarány)</PresentationFormat>
  <Paragraphs>318</Paragraphs>
  <Slides>47</Slides>
  <Notes>40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47</vt:i4>
      </vt:variant>
    </vt:vector>
  </HeadingPairs>
  <TitlesOfParts>
    <vt:vector size="48" baseType="lpstr">
      <vt:lpstr>Office-téma</vt:lpstr>
      <vt:lpstr>Lotz Károly </vt:lpstr>
      <vt:lpstr>2. dia</vt:lpstr>
      <vt:lpstr>Olaj, vászon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PS-2310-ACER</dc:creator>
  <cp:lastModifiedBy>PS-2310-ACER</cp:lastModifiedBy>
  <cp:revision>325</cp:revision>
  <dcterms:created xsi:type="dcterms:W3CDTF">2024-01-24T09:42:41Z</dcterms:created>
  <dcterms:modified xsi:type="dcterms:W3CDTF">2025-05-14T07:29:08Z</dcterms:modified>
</cp:coreProperties>
</file>