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57" r:id="rId3"/>
    <p:sldId id="292" r:id="rId4"/>
    <p:sldId id="370" r:id="rId5"/>
    <p:sldId id="278" r:id="rId6"/>
    <p:sldId id="299" r:id="rId7"/>
    <p:sldId id="300" r:id="rId8"/>
    <p:sldId id="301" r:id="rId9"/>
    <p:sldId id="302" r:id="rId10"/>
    <p:sldId id="335" r:id="rId11"/>
    <p:sldId id="311" r:id="rId12"/>
    <p:sldId id="312" r:id="rId13"/>
    <p:sldId id="315" r:id="rId14"/>
    <p:sldId id="320" r:id="rId15"/>
    <p:sldId id="316" r:id="rId16"/>
    <p:sldId id="325" r:id="rId17"/>
    <p:sldId id="282" r:id="rId18"/>
    <p:sldId id="267" r:id="rId19"/>
    <p:sldId id="326" r:id="rId20"/>
    <p:sldId id="366" r:id="rId21"/>
    <p:sldId id="291" r:id="rId22"/>
    <p:sldId id="297" r:id="rId23"/>
    <p:sldId id="298" r:id="rId24"/>
    <p:sldId id="368" r:id="rId25"/>
    <p:sldId id="336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4" d="100"/>
          <a:sy n="54" d="100"/>
        </p:scale>
        <p:origin x="-605" y="-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3F73-D80E-48F4-8D9A-87DE115A58FF}" type="datetimeFigureOut">
              <a:rPr lang="hu-HU" smtClean="0"/>
              <a:t>2025. 05. 31.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57440-AC70-46FE-9867-7561601ED9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4390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3F73-D80E-48F4-8D9A-87DE115A58FF}" type="datetimeFigureOut">
              <a:rPr lang="hu-HU" smtClean="0"/>
              <a:t>2025. 05. 31.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57440-AC70-46FE-9867-7561601ED9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1288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3F73-D80E-48F4-8D9A-87DE115A58FF}" type="datetimeFigureOut">
              <a:rPr lang="hu-HU" smtClean="0"/>
              <a:t>2025. 05. 31.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57440-AC70-46FE-9867-7561601ED9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7537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3F73-D80E-48F4-8D9A-87DE115A58FF}" type="datetimeFigureOut">
              <a:rPr lang="hu-HU" smtClean="0"/>
              <a:t>2025. 05. 31.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57440-AC70-46FE-9867-7561601ED9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643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3F73-D80E-48F4-8D9A-87DE115A58FF}" type="datetimeFigureOut">
              <a:rPr lang="hu-HU" smtClean="0"/>
              <a:t>2025. 05. 31.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57440-AC70-46FE-9867-7561601ED9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387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3F73-D80E-48F4-8D9A-87DE115A58FF}" type="datetimeFigureOut">
              <a:rPr lang="hu-HU" smtClean="0"/>
              <a:t>2025. 05. 31.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57440-AC70-46FE-9867-7561601ED9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17301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3F73-D80E-48F4-8D9A-87DE115A58FF}" type="datetimeFigureOut">
              <a:rPr lang="hu-HU" smtClean="0"/>
              <a:t>2025. 05. 31.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57440-AC70-46FE-9867-7561601ED9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19747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3F73-D80E-48F4-8D9A-87DE115A58FF}" type="datetimeFigureOut">
              <a:rPr lang="hu-HU" smtClean="0"/>
              <a:t>2025. 05. 31.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57440-AC70-46FE-9867-7561601ED9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1550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3F73-D80E-48F4-8D9A-87DE115A58FF}" type="datetimeFigureOut">
              <a:rPr lang="hu-HU" smtClean="0"/>
              <a:t>2025. 05. 31.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57440-AC70-46FE-9867-7561601ED9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9984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3F73-D80E-48F4-8D9A-87DE115A58FF}" type="datetimeFigureOut">
              <a:rPr lang="hu-HU" smtClean="0"/>
              <a:t>2025. 05. 31.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57440-AC70-46FE-9867-7561601ED9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8767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23F73-D80E-48F4-8D9A-87DE115A58FF}" type="datetimeFigureOut">
              <a:rPr lang="hu-HU" smtClean="0"/>
              <a:t>2025. 05. 31.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57440-AC70-46FE-9867-7561601ED9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2250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23F73-D80E-48F4-8D9A-87DE115A58FF}" type="datetimeFigureOut">
              <a:rPr lang="hu-HU" smtClean="0"/>
              <a:t>2025. 05. 31.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57440-AC70-46FE-9867-7561601ED9B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007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u.wikipedia.org/w/index.php?title=Pol%C3%BCd%C3%B3rosz_(szobr%C3%A1sz)&amp;action=edit&amp;redlink=1" TargetMode="External"/><Relationship Id="rId5" Type="http://schemas.openxmlformats.org/officeDocument/2006/relationships/hyperlink" Target="https://hu.wikipedia.org/w/index.php?title=Ath%C3%A9nod%C3%B3rosz&amp;action=edit&amp;redlink=1" TargetMode="External"/><Relationship Id="rId4" Type="http://schemas.openxmlformats.org/officeDocument/2006/relationships/hyperlink" Target="https://hu.wikipedia.org/w/index.php?title=Hag%C3%A9szandrosz&amp;action=edit&amp;redlink=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Dugonics_Andr%C3%A1s_szobra_Szeged.jp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hyperlink" Target="https://hu.wikipedia.org/wiki/Dugonics_Andr%C3%A1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77B80699-31C1-4DD7-9F73-FD972508C9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86424" y="1166070"/>
            <a:ext cx="6219826" cy="2076126"/>
          </a:xfrm>
        </p:spPr>
        <p:txBody>
          <a:bodyPr>
            <a:normAutofit fontScale="90000"/>
          </a:bodyPr>
          <a:lstStyle/>
          <a:p>
            <a:r>
              <a:rPr lang="hu-HU" dirty="0">
                <a:latin typeface="Georgia" panose="02040502050405020303" pitchFamily="18" charset="0"/>
              </a:rPr>
              <a:t/>
            </a:r>
            <a:br>
              <a:rPr lang="hu-HU" dirty="0">
                <a:latin typeface="Georgia" panose="02040502050405020303" pitchFamily="18" charset="0"/>
              </a:rPr>
            </a:br>
            <a:r>
              <a:rPr lang="hu-HU" sz="8900" dirty="0">
                <a:latin typeface="Georgia" panose="02040502050405020303" pitchFamily="18" charset="0"/>
              </a:rPr>
              <a:t>Izsó Miklós</a:t>
            </a:r>
            <a:r>
              <a:rPr lang="hu-HU" dirty="0">
                <a:latin typeface="Georgia" panose="02040502050405020303" pitchFamily="18" charset="0"/>
              </a:rPr>
              <a:t/>
            </a:r>
            <a:br>
              <a:rPr lang="hu-HU" dirty="0">
                <a:latin typeface="Georgia" panose="02040502050405020303" pitchFamily="18" charset="0"/>
              </a:rPr>
            </a:br>
            <a:endParaRPr lang="hu-HU" dirty="0">
              <a:latin typeface="Georgia" panose="02040502050405020303" pitchFamily="18" charset="0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0EB53C1E-EC85-4AE9-89EA-51C11A690B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59168" y="4382214"/>
            <a:ext cx="3889248" cy="985342"/>
          </a:xfrm>
        </p:spPr>
        <p:txBody>
          <a:bodyPr>
            <a:noAutofit/>
          </a:bodyPr>
          <a:lstStyle/>
          <a:p>
            <a:r>
              <a:rPr lang="hu-HU" sz="6000" dirty="0">
                <a:solidFill>
                  <a:schemeClr val="tx1"/>
                </a:solidFill>
                <a:latin typeface="Georgia" panose="02040502050405020303" pitchFamily="18" charset="0"/>
              </a:rPr>
              <a:t>1831-1875</a:t>
            </a:r>
          </a:p>
        </p:txBody>
      </p:sp>
      <p:pic>
        <p:nvPicPr>
          <p:cNvPr id="1026" name="Picture 2" descr="https://pb2.jegy.hu/imgs/system-4/program/000/082/214/magyar-allami-nepi-egyuttes-verbunkos-original-195255.jpg">
            <a:extLst>
              <a:ext uri="{FF2B5EF4-FFF2-40B4-BE49-F238E27FC236}">
                <a16:creationId xmlns:a16="http://schemas.microsoft.com/office/drawing/2014/main" xmlns="" id="{80554141-E91F-4DF7-A255-1C193C2EA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5686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166846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mng.hu/app/uploads/2023/06/67576.jpg">
            <a:extLst>
              <a:ext uri="{FF2B5EF4-FFF2-40B4-BE49-F238E27FC236}">
                <a16:creationId xmlns:a16="http://schemas.microsoft.com/office/drawing/2014/main" xmlns="" id="{67B719F4-0CE6-40A4-9CE7-C7D7CF65D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3025" y="0"/>
            <a:ext cx="4011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ladó miklós | Galéria Savaria online piactér - Vásároljon vagy hirdessen  megbízható, színvonalas felületen!">
            <a:extLst>
              <a:ext uri="{FF2B5EF4-FFF2-40B4-BE49-F238E27FC236}">
                <a16:creationId xmlns:a16="http://schemas.microsoft.com/office/drawing/2014/main" xmlns="" id="{3ACB1AA0-42E6-496D-A160-47E6A9FC36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7364" y="-1"/>
            <a:ext cx="3944936" cy="686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88534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ng.hu/app/uploads/2022/10/129345.jpg">
            <a:extLst>
              <a:ext uri="{FF2B5EF4-FFF2-40B4-BE49-F238E27FC236}">
                <a16:creationId xmlns:a16="http://schemas.microsoft.com/office/drawing/2014/main" xmlns="" id="{46BEB8B3-CA20-4012-923A-F8367C69E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25" y="102410"/>
            <a:ext cx="4287837" cy="6222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8144204C-5DC1-4DA1-9D85-8E15263E7978}"/>
              </a:ext>
            </a:extLst>
          </p:cNvPr>
          <p:cNvSpPr txBox="1"/>
          <p:nvPr/>
        </p:nvSpPr>
        <p:spPr>
          <a:xfrm>
            <a:off x="4373563" y="102410"/>
            <a:ext cx="297973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>
                <a:latin typeface="Georgia" panose="02040502050405020303" pitchFamily="18" charset="0"/>
              </a:rPr>
              <a:t>Almási Balogh Pál </a:t>
            </a:r>
            <a:r>
              <a:rPr lang="hu-HU" dirty="0">
                <a:latin typeface="Georgia" panose="02040502050405020303" pitchFamily="18" charset="0"/>
              </a:rPr>
              <a:t>orvos 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1864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Bronz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54x36x28 cm 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Magyar Nemzeti Galéria</a:t>
            </a:r>
          </a:p>
          <a:p>
            <a:endParaRPr lang="hu-HU" dirty="0"/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xmlns="" id="{30BCBE0B-AFFF-4079-9C4D-BCBA81ACA68F}"/>
              </a:ext>
            </a:extLst>
          </p:cNvPr>
          <p:cNvSpPr/>
          <p:nvPr/>
        </p:nvSpPr>
        <p:spPr>
          <a:xfrm>
            <a:off x="4913600" y="4881860"/>
            <a:ext cx="21145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>
                <a:latin typeface="Georgia" panose="02040502050405020303" pitchFamily="18" charset="0"/>
              </a:rPr>
              <a:t>Arany  János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1862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bronz, Szépművészeti Múzeum – Magyar Nemzeti Galéria</a:t>
            </a:r>
          </a:p>
        </p:txBody>
      </p:sp>
      <p:pic>
        <p:nvPicPr>
          <p:cNvPr id="6" name="Picture 2" descr="104 hajdu3">
            <a:extLst>
              <a:ext uri="{FF2B5EF4-FFF2-40B4-BE49-F238E27FC236}">
                <a16:creationId xmlns:a16="http://schemas.microsoft.com/office/drawing/2014/main" xmlns="" id="{7C0FF6BA-AA63-4714-9F50-73F64294DC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0"/>
          <a:stretch/>
        </p:blipFill>
        <p:spPr bwMode="auto">
          <a:xfrm>
            <a:off x="7893339" y="54920"/>
            <a:ext cx="4212936" cy="6354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02899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3.eu-central-1.amazonaws.com/kozterkep/photos/3b95b1c9156fce16357f656176db1f31_1.jpg">
            <a:extLst>
              <a:ext uri="{FF2B5EF4-FFF2-40B4-BE49-F238E27FC236}">
                <a16:creationId xmlns:a16="http://schemas.microsoft.com/office/drawing/2014/main" xmlns="" id="{DA0875B0-E116-456B-AAD3-6216E4768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53300" y="190499"/>
            <a:ext cx="4667250" cy="57340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4" descr="https://www.hung-art.hu/kep/i/izso/muvek/egressy.jpg">
            <a:extLst>
              <a:ext uri="{FF2B5EF4-FFF2-40B4-BE49-F238E27FC236}">
                <a16:creationId xmlns:a16="http://schemas.microsoft.com/office/drawing/2014/main" xmlns="" id="{E8EBAD14-E7A9-4273-B532-BB55390BC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" y="217240"/>
            <a:ext cx="4723963" cy="6423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681B948C-C3F5-4F28-8100-9B8B86D39250}"/>
              </a:ext>
            </a:extLst>
          </p:cNvPr>
          <p:cNvSpPr/>
          <p:nvPr/>
        </p:nvSpPr>
        <p:spPr>
          <a:xfrm>
            <a:off x="5038725" y="309860"/>
            <a:ext cx="21145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1" dirty="0">
                <a:latin typeface="Georgia" panose="02040502050405020303" pitchFamily="18" charset="0"/>
              </a:rPr>
              <a:t>Egressy Gábor</a:t>
            </a:r>
            <a:r>
              <a:rPr lang="hu-HU" i="1" dirty="0">
                <a:latin typeface="Georgia" panose="02040502050405020303" pitchFamily="18" charset="0"/>
              </a:rPr>
              <a:t/>
            </a:r>
            <a:br>
              <a:rPr lang="hu-HU" i="1" dirty="0">
                <a:latin typeface="Georgia" panose="02040502050405020303" pitchFamily="18" charset="0"/>
              </a:rPr>
            </a:br>
            <a:r>
              <a:rPr lang="hu-HU" i="1" dirty="0">
                <a:latin typeface="Georgia" panose="02040502050405020303" pitchFamily="18" charset="0"/>
              </a:rPr>
              <a:t>m</a:t>
            </a:r>
            <a:r>
              <a:rPr lang="hu-HU" dirty="0">
                <a:latin typeface="Georgia" panose="02040502050405020303" pitchFamily="18" charset="0"/>
              </a:rPr>
              <a:t>árvány 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67 cm</a:t>
            </a:r>
            <a:br>
              <a:rPr lang="hu-HU" dirty="0">
                <a:latin typeface="Georgia" panose="02040502050405020303" pitchFamily="18" charset="0"/>
              </a:rPr>
            </a:br>
            <a:r>
              <a:rPr lang="hu-HU" dirty="0">
                <a:latin typeface="Georgia" panose="02040502050405020303" pitchFamily="18" charset="0"/>
              </a:rPr>
              <a:t>Magyar Nemzeti Galéria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A99D1EA1-F543-4A39-82F2-F339EB2680C9}"/>
              </a:ext>
            </a:extLst>
          </p:cNvPr>
          <p:cNvSpPr txBox="1"/>
          <p:nvPr/>
        </p:nvSpPr>
        <p:spPr>
          <a:xfrm>
            <a:off x="7353300" y="6124575"/>
            <a:ext cx="4667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>
                <a:latin typeface="Georgia" panose="02040502050405020303" pitchFamily="18" charset="0"/>
              </a:rPr>
              <a:t>Tóth József </a:t>
            </a:r>
            <a:r>
              <a:rPr lang="hu-HU" dirty="0">
                <a:latin typeface="Georgia" panose="02040502050405020303" pitchFamily="18" charset="0"/>
              </a:rPr>
              <a:t>színész portréja (Szentes)</a:t>
            </a:r>
          </a:p>
        </p:txBody>
      </p:sp>
    </p:spTree>
    <p:extLst>
      <p:ext uri="{BB962C8B-B14F-4D97-AF65-F5344CB8AC3E}">
        <p14:creationId xmlns:p14="http://schemas.microsoft.com/office/powerpoint/2010/main" val="4235389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mng.hu/app/uploads/2022/11/328912.jpg">
            <a:extLst>
              <a:ext uri="{FF2B5EF4-FFF2-40B4-BE49-F238E27FC236}">
                <a16:creationId xmlns:a16="http://schemas.microsoft.com/office/drawing/2014/main" xmlns="" id="{818870AF-BE5F-4817-BD97-81D131119B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 dirty="0"/>
          </a:p>
        </p:txBody>
      </p:sp>
      <p:pic>
        <p:nvPicPr>
          <p:cNvPr id="1028" name="Picture 4" descr="https://mng.hu/app/uploads/2022/11/328912.jpg">
            <a:extLst>
              <a:ext uri="{FF2B5EF4-FFF2-40B4-BE49-F238E27FC236}">
                <a16:creationId xmlns:a16="http://schemas.microsoft.com/office/drawing/2014/main" xmlns="" id="{73B570E5-3944-4DDB-AC0F-F50F637B6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79" y="62102"/>
            <a:ext cx="5792555" cy="4547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1B234283-15CC-4545-A430-3D21BD3249F7}"/>
              </a:ext>
            </a:extLst>
          </p:cNvPr>
          <p:cNvSpPr txBox="1"/>
          <p:nvPr/>
        </p:nvSpPr>
        <p:spPr>
          <a:xfrm>
            <a:off x="92279" y="4785513"/>
            <a:ext cx="39678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i="1" dirty="0">
                <a:latin typeface="Georgia" panose="02040502050405020303" pitchFamily="18" charset="0"/>
              </a:rPr>
              <a:t>A marosvásárhelyi honvéd emlékmű terve</a:t>
            </a:r>
          </a:p>
          <a:p>
            <a:pPr algn="ctr"/>
            <a:r>
              <a:rPr lang="hu-HU" i="1" dirty="0">
                <a:latin typeface="Georgia" panose="02040502050405020303" pitchFamily="18" charset="0"/>
              </a:rPr>
              <a:t> (másutt Haldokló Petőfi)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xmlns="" id="{E4B233BE-C8F2-4A70-80A2-75FBA5427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1113" y="4867595"/>
            <a:ext cx="1995347" cy="1329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78EF122C-38CB-4F41-9654-3C79E2C4C8AD}"/>
              </a:ext>
            </a:extLst>
          </p:cNvPr>
          <p:cNvSpPr txBox="1"/>
          <p:nvPr/>
        </p:nvSpPr>
        <p:spPr>
          <a:xfrm>
            <a:off x="4722928" y="6312568"/>
            <a:ext cx="2876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>
                <a:latin typeface="Georgia" panose="02040502050405020303" pitchFamily="18" charset="0"/>
              </a:rPr>
              <a:t>A haldokló </a:t>
            </a:r>
            <a:r>
              <a:rPr lang="hu-HU" i="1" dirty="0" err="1">
                <a:latin typeface="Georgia" panose="02040502050405020303" pitchFamily="18" charset="0"/>
              </a:rPr>
              <a:t>gallus</a:t>
            </a:r>
            <a:r>
              <a:rPr lang="hu-HU" i="1" dirty="0">
                <a:latin typeface="Georgia" panose="02040502050405020303" pitchFamily="18" charset="0"/>
              </a:rPr>
              <a:t> i.e. 220</a:t>
            </a:r>
          </a:p>
        </p:txBody>
      </p:sp>
      <p:pic>
        <p:nvPicPr>
          <p:cNvPr id="1032" name="Picture 8" descr="https://s3.eu-central-1.amazonaws.com/kozterkep/photos/u78-a43541-6101d85847018-31550eeede32940f2b5c358f_4.jpg">
            <a:extLst>
              <a:ext uri="{FF2B5EF4-FFF2-40B4-BE49-F238E27FC236}">
                <a16:creationId xmlns:a16="http://schemas.microsoft.com/office/drawing/2014/main" xmlns="" id="{03D05DF0-9793-4E19-8A9C-75FB0EB07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6317" y="234891"/>
            <a:ext cx="1740676" cy="1740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undefined">
            <a:extLst>
              <a:ext uri="{FF2B5EF4-FFF2-40B4-BE49-F238E27FC236}">
                <a16:creationId xmlns:a16="http://schemas.microsoft.com/office/drawing/2014/main" xmlns="" id="{B4EEA584-62B2-426F-B994-B494D9F5C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17657" y="214593"/>
            <a:ext cx="2377476" cy="5982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075102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ttps://pestbuda.hu/gallery/2020jan/3_r%C3%A9vai.jpg">
            <a:extLst>
              <a:ext uri="{FF2B5EF4-FFF2-40B4-BE49-F238E27FC236}">
                <a16:creationId xmlns:a16="http://schemas.microsoft.com/office/drawing/2014/main" xmlns="" id="{5AAD2F9D-F34B-44AA-A30A-9FABAA8A0C3C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128" y="171450"/>
            <a:ext cx="2785745" cy="6515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xmlns="" id="{05496C69-08F8-42C8-964E-DD12BE6278F5}"/>
              </a:ext>
            </a:extLst>
          </p:cNvPr>
          <p:cNvSpPr/>
          <p:nvPr/>
        </p:nvSpPr>
        <p:spPr>
          <a:xfrm>
            <a:off x="3874525" y="567241"/>
            <a:ext cx="2785746" cy="1468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b="1" i="1" kern="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Révai Miklós szobra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i="1" kern="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Magyar Tudományos Akadémia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i="1" kern="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homlokzatán</a:t>
            </a:r>
            <a:endParaRPr lang="hu-HU" sz="1600" kern="1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s://mta.hu/data/cikkek/105/1053/cikk-105350/MTA%20Szekhaz/mta_homlokzat_3.jpg">
            <a:extLst>
              <a:ext uri="{FF2B5EF4-FFF2-40B4-BE49-F238E27FC236}">
                <a16:creationId xmlns:a16="http://schemas.microsoft.com/office/drawing/2014/main" xmlns="" id="{9E4A5225-11CC-47B0-9F12-6C93BF2A4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7924" y="96789"/>
            <a:ext cx="4442948" cy="6664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63251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zsó Miklós - Táncoló paraszt XIV. - 3D model by Museum of Fine Arts,  Budapest [423a3fb] - Sketchfab">
            <a:extLst>
              <a:ext uri="{FF2B5EF4-FFF2-40B4-BE49-F238E27FC236}">
                <a16:creationId xmlns:a16="http://schemas.microsoft.com/office/drawing/2014/main" xmlns="" id="{BCC4DA7F-E8BB-4C66-96C9-3774E279E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27044" y="1371600"/>
            <a:ext cx="2156460" cy="291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zsó Miklós - Táncoló paraszt V. - 3D model by Museum of Fine Arts,  Budapest [68076c0] - Sketchfab">
            <a:extLst>
              <a:ext uri="{FF2B5EF4-FFF2-40B4-BE49-F238E27FC236}">
                <a16:creationId xmlns:a16="http://schemas.microsoft.com/office/drawing/2014/main" xmlns="" id="{1A58F15C-5569-47AE-88CB-110CB50ED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74333" y="992148"/>
            <a:ext cx="1857894" cy="324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zsó Miklós - Táncoló paraszt VII. - 3D model by Museum of Fine Arts,  Budapest [b28b9d0] - Sketchfab">
            <a:extLst>
              <a:ext uri="{FF2B5EF4-FFF2-40B4-BE49-F238E27FC236}">
                <a16:creationId xmlns:a16="http://schemas.microsoft.com/office/drawing/2014/main" xmlns="" id="{990B5F2B-B2F8-440A-944F-2B3E261B5B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71688" y="199821"/>
            <a:ext cx="1671043" cy="355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FE7FD547-7C0C-410E-9BBA-8B7B4832DE7C}"/>
              </a:ext>
            </a:extLst>
          </p:cNvPr>
          <p:cNvSpPr txBox="1"/>
          <p:nvPr/>
        </p:nvSpPr>
        <p:spPr>
          <a:xfrm>
            <a:off x="3076837" y="4632548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V. 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BACF361A-F913-4B0F-9C3B-E31449B69894}"/>
              </a:ext>
            </a:extLst>
          </p:cNvPr>
          <p:cNvSpPr txBox="1"/>
          <p:nvPr/>
        </p:nvSpPr>
        <p:spPr>
          <a:xfrm>
            <a:off x="4921345" y="3813691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VII.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007B8139-2470-468B-900C-5257AEF9CC29}"/>
              </a:ext>
            </a:extLst>
          </p:cNvPr>
          <p:cNvSpPr txBox="1"/>
          <p:nvPr/>
        </p:nvSpPr>
        <p:spPr>
          <a:xfrm>
            <a:off x="11005274" y="4732744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XIV.</a:t>
            </a:r>
          </a:p>
        </p:txBody>
      </p:sp>
      <p:pic>
        <p:nvPicPr>
          <p:cNvPr id="1034" name="Picture 10" descr="Izsó Miklós - Táncoló paraszt XIII. - 3D model by Museum of Fine Arts,  Budapest [2b34546] - Sketchfab">
            <a:extLst>
              <a:ext uri="{FF2B5EF4-FFF2-40B4-BE49-F238E27FC236}">
                <a16:creationId xmlns:a16="http://schemas.microsoft.com/office/drawing/2014/main" xmlns="" id="{581BC39D-1227-48B5-9479-300FF50AC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44485" y="152408"/>
            <a:ext cx="1923827" cy="304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65D6E962-A657-45D8-9742-BEC3CFCCFCC2}"/>
              </a:ext>
            </a:extLst>
          </p:cNvPr>
          <p:cNvSpPr txBox="1"/>
          <p:nvPr/>
        </p:nvSpPr>
        <p:spPr>
          <a:xfrm>
            <a:off x="8704288" y="3376202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XIII. </a:t>
            </a:r>
          </a:p>
        </p:txBody>
      </p:sp>
      <p:pic>
        <p:nvPicPr>
          <p:cNvPr id="1036" name="Picture 12" descr="Izsó Miklós - Táncoló paraszt IX. - 3D model by Museum of Fine Arts,  Budapest [4713c72] - Sketchfab">
            <a:extLst>
              <a:ext uri="{FF2B5EF4-FFF2-40B4-BE49-F238E27FC236}">
                <a16:creationId xmlns:a16="http://schemas.microsoft.com/office/drawing/2014/main" xmlns="" id="{D552709B-57AC-4F75-BD85-2CC47902C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42732" y="645515"/>
            <a:ext cx="2043022" cy="363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977120B0-776E-4BA6-9793-9E6BBA8928BE}"/>
              </a:ext>
            </a:extLst>
          </p:cNvPr>
          <p:cNvSpPr txBox="1"/>
          <p:nvPr/>
        </p:nvSpPr>
        <p:spPr>
          <a:xfrm>
            <a:off x="6884822" y="4632548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IX. </a:t>
            </a:r>
          </a:p>
        </p:txBody>
      </p:sp>
      <p:pic>
        <p:nvPicPr>
          <p:cNvPr id="1038" name="Picture 14" descr="Izsó Miklós - Táncoló paraszt II. - 3D model by Museum of Fine Arts,  Budapest [ca9ccd3] - Sketchfab">
            <a:extLst>
              <a:ext uri="{FF2B5EF4-FFF2-40B4-BE49-F238E27FC236}">
                <a16:creationId xmlns:a16="http://schemas.microsoft.com/office/drawing/2014/main" xmlns="" id="{19538AEE-EE3E-478D-AA85-C72D1F6EE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0"/>
            <a:ext cx="2240633" cy="334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CE7A232E-CB52-457A-83A8-9345814C77CA}"/>
              </a:ext>
            </a:extLst>
          </p:cNvPr>
          <p:cNvSpPr txBox="1"/>
          <p:nvPr/>
        </p:nvSpPr>
        <p:spPr>
          <a:xfrm>
            <a:off x="863604" y="3429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II. </a:t>
            </a: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xmlns="" id="{9D40E9A8-B451-444D-9BCD-D56D6F2BF5C9}"/>
              </a:ext>
            </a:extLst>
          </p:cNvPr>
          <p:cNvSpPr/>
          <p:nvPr/>
        </p:nvSpPr>
        <p:spPr>
          <a:xfrm>
            <a:off x="433388" y="5768826"/>
            <a:ext cx="11325224" cy="664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hu-HU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b="1" i="1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Táncoló parasztok</a:t>
            </a:r>
            <a:r>
              <a:rPr lang="hu-HU" i="1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kern="1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sorozat tagjai a verbunk különböző lépésszólamait megjelenítő mozgástanulmányok, melyeken a teret minden irányban átható mozgás szilárd egyensúllyal párosul. </a:t>
            </a:r>
            <a:endParaRPr lang="hu-HU" sz="1200" kern="1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138818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en.mng.hu/app/uploads/2022/10/65411.jpg">
            <a:extLst>
              <a:ext uri="{FF2B5EF4-FFF2-40B4-BE49-F238E27FC236}">
                <a16:creationId xmlns:a16="http://schemas.microsoft.com/office/drawing/2014/main" xmlns="" id="{943803CA-5560-4A11-BA97-028CBDC746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1449" y="163273"/>
            <a:ext cx="5772151" cy="5142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59F791C3-7925-4FDF-A3E2-5F9865ED97F6}"/>
              </a:ext>
            </a:extLst>
          </p:cNvPr>
          <p:cNvSpPr txBox="1"/>
          <p:nvPr/>
        </p:nvSpPr>
        <p:spPr>
          <a:xfrm>
            <a:off x="5943600" y="163273"/>
            <a:ext cx="2876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>
                <a:latin typeface="Georgia" panose="02040502050405020303" pitchFamily="18" charset="0"/>
              </a:rPr>
              <a:t>Cigány </a:t>
            </a:r>
            <a:r>
              <a:rPr lang="hu-HU" b="1" i="1" dirty="0" err="1">
                <a:latin typeface="Georgia" panose="02040502050405020303" pitchFamily="18" charset="0"/>
              </a:rPr>
              <a:t>Laocoon</a:t>
            </a:r>
            <a:endParaRPr lang="hu-HU" b="1" i="1" dirty="0">
              <a:latin typeface="Georgia" panose="02040502050405020303" pitchFamily="18" charset="0"/>
            </a:endParaRP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1869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Terrakotta</a:t>
            </a:r>
          </a:p>
          <a:p>
            <a:pPr algn="ctr"/>
            <a:r>
              <a:rPr lang="hu-HU" dirty="0"/>
              <a:t>23 × 34 × 17 cm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Magyar Nemzeti Galéria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548564AC-07F9-4A98-B0E3-BC97D0469B9F}"/>
              </a:ext>
            </a:extLst>
          </p:cNvPr>
          <p:cNvSpPr txBox="1"/>
          <p:nvPr/>
        </p:nvSpPr>
        <p:spPr>
          <a:xfrm>
            <a:off x="683353" y="5629185"/>
            <a:ext cx="4907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A kompozíció az európai kultúra által nagyra becsült hellén szoborcsoport átértelmezése. </a:t>
            </a:r>
          </a:p>
          <a:p>
            <a:r>
              <a:rPr lang="hu-HU" dirty="0">
                <a:latin typeface="Georgia" panose="02040502050405020303" pitchFamily="18" charset="0"/>
              </a:rPr>
              <a:t>Címadása magától a művésztől származik. </a:t>
            </a:r>
          </a:p>
        </p:txBody>
      </p:sp>
      <p:pic>
        <p:nvPicPr>
          <p:cNvPr id="4" name="Picture 2" descr="undefined">
            <a:extLst>
              <a:ext uri="{FF2B5EF4-FFF2-40B4-BE49-F238E27FC236}">
                <a16:creationId xmlns:a16="http://schemas.microsoft.com/office/drawing/2014/main" xmlns="" id="{F3FCD209-EC0A-42EF-A715-31CF3DE2E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58794" y="1730280"/>
            <a:ext cx="3442681" cy="3485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8846DCA5-9FB0-4B1D-9C48-ED50911E02EC}"/>
              </a:ext>
            </a:extLst>
          </p:cNvPr>
          <p:cNvSpPr txBox="1"/>
          <p:nvPr/>
        </p:nvSpPr>
        <p:spPr>
          <a:xfrm>
            <a:off x="8248651" y="5524500"/>
            <a:ext cx="3743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i="1" dirty="0">
                <a:latin typeface="Georgia" panose="02040502050405020303" pitchFamily="18" charset="0"/>
              </a:rPr>
              <a:t>i.e. 2. sz.</a:t>
            </a:r>
            <a:r>
              <a:rPr lang="hu-HU" i="1" dirty="0">
                <a:latin typeface="Georgia" panose="02040502050405020303" pitchFamily="18" charset="0"/>
                <a:hlinkClick r:id="rId4" tooltip="Hagészandrosz (a lap nem létezik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hu-HU" i="1" dirty="0" err="1">
                <a:latin typeface="Georgia" panose="02040502050405020303" pitchFamily="18" charset="0"/>
                <a:hlinkClick r:id="rId4" tooltip="Hagészandrosz (a lap nem létezik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Hagészandrosz</a:t>
            </a:r>
            <a:r>
              <a:rPr lang="hu-HU" i="1" dirty="0">
                <a:latin typeface="Georgia" panose="02040502050405020303" pitchFamily="18" charset="0"/>
              </a:rPr>
              <a:t>, </a:t>
            </a:r>
            <a:r>
              <a:rPr lang="hu-HU" i="1" u="sng" dirty="0" err="1">
                <a:latin typeface="Georgia" panose="02040502050405020303" pitchFamily="18" charset="0"/>
                <a:hlinkClick r:id="rId5" tooltip="Athénodórosz (a lap nem létezik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Athénodórosz</a:t>
            </a:r>
            <a:r>
              <a:rPr lang="hu-HU" i="1" dirty="0">
                <a:latin typeface="Georgia" panose="02040502050405020303" pitchFamily="18" charset="0"/>
              </a:rPr>
              <a:t> és </a:t>
            </a:r>
            <a:r>
              <a:rPr lang="hu-HU" i="1" dirty="0" err="1">
                <a:latin typeface="Georgia" panose="02040502050405020303" pitchFamily="18" charset="0"/>
                <a:hlinkClick r:id="rId6" tooltip="Polüdórosz (szobrász) (a lap nem létezik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Polüdórosz</a:t>
            </a:r>
            <a:endParaRPr lang="hu-HU" i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922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982417DF-B1F5-4CBC-B156-08E1EEA4C6EB}"/>
              </a:ext>
            </a:extLst>
          </p:cNvPr>
          <p:cNvSpPr/>
          <p:nvPr/>
        </p:nvSpPr>
        <p:spPr>
          <a:xfrm>
            <a:off x="3286890" y="318149"/>
            <a:ext cx="40575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i="1" dirty="0">
                <a:latin typeface="Georgia" panose="02040502050405020303" pitchFamily="18" charset="0"/>
              </a:rPr>
              <a:t>Csokonai Vitéz Mihály 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 Kisminta a MNG-</a:t>
            </a:r>
            <a:r>
              <a:rPr lang="hu-HU" dirty="0" err="1">
                <a:latin typeface="Georgia" panose="02040502050405020303" pitchFamily="18" charset="0"/>
              </a:rPr>
              <a:t>ból</a:t>
            </a:r>
            <a:endParaRPr lang="hu-HU" dirty="0">
              <a:latin typeface="Georgia" panose="02040502050405020303" pitchFamily="18" charset="0"/>
            </a:endParaRPr>
          </a:p>
          <a:p>
            <a:pPr algn="ctr"/>
            <a:r>
              <a:rPr lang="hu-HU" dirty="0">
                <a:latin typeface="Georgia" panose="02040502050405020303" pitchFamily="18" charset="0"/>
              </a:rPr>
              <a:t>és  a megvalósult szobor Debrecenben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1867</a:t>
            </a:r>
          </a:p>
        </p:txBody>
      </p:sp>
      <p:pic>
        <p:nvPicPr>
          <p:cNvPr id="1028" name="Picture 4" descr="https://s3.eu-central-1.amazonaws.com/kozterkep/photos/adf84cd3bd556a76d9100682a28ec2a2_1.jpg">
            <a:extLst>
              <a:ext uri="{FF2B5EF4-FFF2-40B4-BE49-F238E27FC236}">
                <a16:creationId xmlns:a16="http://schemas.microsoft.com/office/drawing/2014/main" xmlns="" id="{25CB6AF4-EE9D-4246-AC32-2FC467E60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43876" y="156091"/>
            <a:ext cx="3848100" cy="6381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 descr="https://s3.eu-central-1.amazonaws.com/kozterkep/photos/u78-a4371-60b8ffed8ae89-60a7cd8aa850ecfea1e7fd77_1.jpg">
            <a:extLst>
              <a:ext uri="{FF2B5EF4-FFF2-40B4-BE49-F238E27FC236}">
                <a16:creationId xmlns:a16="http://schemas.microsoft.com/office/drawing/2014/main" xmlns="" id="{A3243F0D-D484-4956-8296-66432F636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0922" y="166687"/>
            <a:ext cx="2686235" cy="6524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73289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xmlns="" id="{F3240B45-7D9E-49FD-8611-7C7CA62B3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035" y="238387"/>
            <a:ext cx="4067175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5AB6CEA1-DA92-48FA-BD31-8CE74D5946E4}"/>
              </a:ext>
            </a:extLst>
          </p:cNvPr>
          <p:cNvSpPr/>
          <p:nvPr/>
        </p:nvSpPr>
        <p:spPr>
          <a:xfrm>
            <a:off x="4370613" y="5387934"/>
            <a:ext cx="26754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i="0" u="none" strike="noStrike" dirty="0">
                <a:solidFill>
                  <a:srgbClr val="202122"/>
                </a:solidFill>
                <a:effectLst/>
                <a:latin typeface="inherit"/>
                <a:hlinkClick r:id="rId3"/>
              </a:rPr>
              <a:t/>
            </a:r>
            <a:br>
              <a:rPr lang="hu-HU" b="1" i="0" u="none" strike="noStrike" dirty="0">
                <a:solidFill>
                  <a:srgbClr val="202122"/>
                </a:solidFill>
                <a:effectLst/>
                <a:latin typeface="inherit"/>
                <a:hlinkClick r:id="rId3"/>
              </a:rPr>
            </a:br>
            <a:r>
              <a:rPr lang="hu-HU" b="1" i="1" u="sng" strike="noStrike" dirty="0">
                <a:effectLst/>
                <a:latin typeface="Georgia" panose="02040502050405020303" pitchFamily="18" charset="0"/>
                <a:hlinkClick r:id="rId4" tooltip="Dugonics András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Dugonics András</a:t>
            </a:r>
            <a:r>
              <a:rPr lang="hu-HU" b="0" i="0" dirty="0">
                <a:effectLst/>
                <a:latin typeface="Georgia" panose="02040502050405020303" pitchFamily="18" charset="0"/>
              </a:rPr>
              <a:t> </a:t>
            </a:r>
          </a:p>
          <a:p>
            <a:pPr algn="ctr"/>
            <a:r>
              <a:rPr lang="hu-HU" b="0" i="0" dirty="0">
                <a:effectLst/>
                <a:latin typeface="Georgia" panose="02040502050405020303" pitchFamily="18" charset="0"/>
              </a:rPr>
              <a:t> Izsó Miklós és Huszár Adolf alkotása - Szeged</a:t>
            </a:r>
          </a:p>
        </p:txBody>
      </p:sp>
      <p:pic>
        <p:nvPicPr>
          <p:cNvPr id="4100" name="Picture 4" descr="Izsó Miklós – Köztérkép">
            <a:extLst>
              <a:ext uri="{FF2B5EF4-FFF2-40B4-BE49-F238E27FC236}">
                <a16:creationId xmlns:a16="http://schemas.microsoft.com/office/drawing/2014/main" xmlns="" id="{31585B31-0B9A-4F87-B1EB-B803FB4218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26126" y="1213719"/>
            <a:ext cx="2032408" cy="2820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26CE6C68-4587-498B-91C1-54031C33C1F8}"/>
              </a:ext>
            </a:extLst>
          </p:cNvPr>
          <p:cNvSpPr txBox="1"/>
          <p:nvPr/>
        </p:nvSpPr>
        <p:spPr>
          <a:xfrm>
            <a:off x="4692110" y="355514"/>
            <a:ext cx="2032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i="1" dirty="0">
                <a:latin typeface="Georgia" panose="02040502050405020303" pitchFamily="18" charset="0"/>
              </a:rPr>
              <a:t>Stróbl Alajos Izsó-szobra a Dóm téren</a:t>
            </a:r>
          </a:p>
        </p:txBody>
      </p:sp>
      <p:pic>
        <p:nvPicPr>
          <p:cNvPr id="8" name="Picture 4" descr="https://s3.eu-central-1.amazonaws.com/kozterkep/photos/774224131cbc7cf0bcf919a9b3d748ca_1.jpg">
            <a:extLst>
              <a:ext uri="{FF2B5EF4-FFF2-40B4-BE49-F238E27FC236}">
                <a16:creationId xmlns:a16="http://schemas.microsoft.com/office/drawing/2014/main" xmlns="" id="{2010F2F0-1BCA-40AD-B852-716248896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9450" y="869901"/>
            <a:ext cx="5048250" cy="51181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87241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zsó Miklós - Táncoló paraszt XIV. - 3D model by Museum of Fine Arts,  Budapest [423a3fb] - Sketchfab">
            <a:extLst>
              <a:ext uri="{FF2B5EF4-FFF2-40B4-BE49-F238E27FC236}">
                <a16:creationId xmlns:a16="http://schemas.microsoft.com/office/drawing/2014/main" xmlns="" id="{BCC4DA7F-E8BB-4C66-96C9-3774E279EC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927044" y="1371600"/>
            <a:ext cx="2156460" cy="291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zsó Miklós - Táncoló paraszt V. - 3D model by Museum of Fine Arts,  Budapest [68076c0] - Sketchfab">
            <a:extLst>
              <a:ext uri="{FF2B5EF4-FFF2-40B4-BE49-F238E27FC236}">
                <a16:creationId xmlns:a16="http://schemas.microsoft.com/office/drawing/2014/main" xmlns="" id="{1A58F15C-5569-47AE-88CB-110CB50ED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04319" y="1219200"/>
            <a:ext cx="1727908" cy="301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zsó Miklós - Táncoló paraszt VII. - 3D model by Museum of Fine Arts,  Budapest [b28b9d0] - Sketchfab">
            <a:extLst>
              <a:ext uri="{FF2B5EF4-FFF2-40B4-BE49-F238E27FC236}">
                <a16:creationId xmlns:a16="http://schemas.microsoft.com/office/drawing/2014/main" xmlns="" id="{990B5F2B-B2F8-440A-944F-2B3E261B5B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71688" y="199821"/>
            <a:ext cx="1671043" cy="355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FE7FD547-7C0C-410E-9BBA-8B7B4832DE7C}"/>
              </a:ext>
            </a:extLst>
          </p:cNvPr>
          <p:cNvSpPr txBox="1"/>
          <p:nvPr/>
        </p:nvSpPr>
        <p:spPr>
          <a:xfrm>
            <a:off x="3076837" y="4632548"/>
            <a:ext cx="474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V. 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BACF361A-F913-4B0F-9C3B-E31449B69894}"/>
              </a:ext>
            </a:extLst>
          </p:cNvPr>
          <p:cNvSpPr txBox="1"/>
          <p:nvPr/>
        </p:nvSpPr>
        <p:spPr>
          <a:xfrm>
            <a:off x="4921345" y="3813691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VII.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007B8139-2470-468B-900C-5257AEF9CC29}"/>
              </a:ext>
            </a:extLst>
          </p:cNvPr>
          <p:cNvSpPr txBox="1"/>
          <p:nvPr/>
        </p:nvSpPr>
        <p:spPr>
          <a:xfrm>
            <a:off x="11005274" y="4732744"/>
            <a:ext cx="6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XIV.</a:t>
            </a:r>
          </a:p>
        </p:txBody>
      </p:sp>
      <p:pic>
        <p:nvPicPr>
          <p:cNvPr id="1034" name="Picture 10" descr="Izsó Miklós - Táncoló paraszt XIII. - 3D model by Museum of Fine Arts,  Budapest [2b34546] - Sketchfab">
            <a:extLst>
              <a:ext uri="{FF2B5EF4-FFF2-40B4-BE49-F238E27FC236}">
                <a16:creationId xmlns:a16="http://schemas.microsoft.com/office/drawing/2014/main" xmlns="" id="{581BC39D-1227-48B5-9479-300FF50AC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44485" y="152408"/>
            <a:ext cx="1923827" cy="304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xmlns="" id="{65D6E962-A657-45D8-9742-BEC3CFCCFCC2}"/>
              </a:ext>
            </a:extLst>
          </p:cNvPr>
          <p:cNvSpPr txBox="1"/>
          <p:nvPr/>
        </p:nvSpPr>
        <p:spPr>
          <a:xfrm>
            <a:off x="8704288" y="3376202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XIII. </a:t>
            </a:r>
          </a:p>
        </p:txBody>
      </p:sp>
      <p:pic>
        <p:nvPicPr>
          <p:cNvPr id="1036" name="Picture 12" descr="Izsó Miklós - Táncoló paraszt IX. - 3D model by Museum of Fine Arts,  Budapest [4713c72] - Sketchfab">
            <a:extLst>
              <a:ext uri="{FF2B5EF4-FFF2-40B4-BE49-F238E27FC236}">
                <a16:creationId xmlns:a16="http://schemas.microsoft.com/office/drawing/2014/main" xmlns="" id="{D552709B-57AC-4F75-BD85-2CC47902C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91436" y="732251"/>
            <a:ext cx="1994317" cy="355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xmlns="" id="{977120B0-776E-4BA6-9793-9E6BBA8928BE}"/>
              </a:ext>
            </a:extLst>
          </p:cNvPr>
          <p:cNvSpPr txBox="1"/>
          <p:nvPr/>
        </p:nvSpPr>
        <p:spPr>
          <a:xfrm>
            <a:off x="6884822" y="4632548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IX. </a:t>
            </a:r>
          </a:p>
        </p:txBody>
      </p:sp>
      <p:pic>
        <p:nvPicPr>
          <p:cNvPr id="1038" name="Picture 14" descr="Izsó Miklós - Táncoló paraszt II. - 3D model by Museum of Fine Arts,  Budapest [ca9ccd3] - Sketchfab">
            <a:extLst>
              <a:ext uri="{FF2B5EF4-FFF2-40B4-BE49-F238E27FC236}">
                <a16:creationId xmlns:a16="http://schemas.microsoft.com/office/drawing/2014/main" xmlns="" id="{19538AEE-EE3E-478D-AA85-C72D1F6EE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030" y="152408"/>
            <a:ext cx="2240633" cy="334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xmlns="" id="{CE7A232E-CB52-457A-83A8-9345814C77CA}"/>
              </a:ext>
            </a:extLst>
          </p:cNvPr>
          <p:cNvSpPr txBox="1"/>
          <p:nvPr/>
        </p:nvSpPr>
        <p:spPr>
          <a:xfrm>
            <a:off x="863604" y="342900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II. </a:t>
            </a:r>
          </a:p>
        </p:txBody>
      </p:sp>
    </p:spTree>
    <p:extLst>
      <p:ext uri="{BB962C8B-B14F-4D97-AF65-F5344CB8AC3E}">
        <p14:creationId xmlns:p14="http://schemas.microsoft.com/office/powerpoint/2010/main" val="3206793715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izsofalva.hu/Izso/2016_datok%20izso_ikonograf/n/5.jpg">
            <a:extLst>
              <a:ext uri="{FF2B5EF4-FFF2-40B4-BE49-F238E27FC236}">
                <a16:creationId xmlns:a16="http://schemas.microsoft.com/office/drawing/2014/main" xmlns="" id="{AAA7C168-BCAA-4ED3-9E77-14BB6C774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1201" y="266788"/>
            <a:ext cx="4517864" cy="6324424"/>
          </a:xfrm>
          <a:prstGeom prst="rect">
            <a:avLst/>
          </a:prstGeom>
          <a:ln w="228600" cap="sq" cmpd="thickThin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/>
        </p:spPr>
      </p:pic>
      <p:pic>
        <p:nvPicPr>
          <p:cNvPr id="3076" name="Picture 4" descr="undefined">
            <a:extLst>
              <a:ext uri="{FF2B5EF4-FFF2-40B4-BE49-F238E27FC236}">
                <a16:creationId xmlns:a16="http://schemas.microsoft.com/office/drawing/2014/main" xmlns="" id="{2033521D-5330-4850-889C-DBFA0729D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685" y="178255"/>
            <a:ext cx="5020595" cy="6501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63249926-78FE-4B43-A187-D259FE0647E0}"/>
              </a:ext>
            </a:extLst>
          </p:cNvPr>
          <p:cNvSpPr txBox="1"/>
          <p:nvPr/>
        </p:nvSpPr>
        <p:spPr>
          <a:xfrm>
            <a:off x="5417489" y="451454"/>
            <a:ext cx="1596233" cy="20313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Székely Bertalan: </a:t>
            </a:r>
          </a:p>
          <a:p>
            <a:pPr algn="ctr"/>
            <a:r>
              <a:rPr lang="hu-HU" b="1" i="1" dirty="0">
                <a:latin typeface="Georgia" panose="02040502050405020303" pitchFamily="18" charset="0"/>
              </a:rPr>
              <a:t>Izsó Miklós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1860-as évek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Olaj, vás</a:t>
            </a:r>
            <a:r>
              <a:rPr lang="hu-HU" i="1" dirty="0">
                <a:latin typeface="Georgia" panose="02040502050405020303" pitchFamily="18" charset="0"/>
              </a:rPr>
              <a:t>zo</a:t>
            </a:r>
            <a:r>
              <a:rPr lang="hu-HU" dirty="0">
                <a:latin typeface="Georgia" panose="02040502050405020303" pitchFamily="18" charset="0"/>
              </a:rPr>
              <a:t>n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56 x 43 cm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MNG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15816AD0-0E48-4369-914F-145F5A17D699}"/>
              </a:ext>
            </a:extLst>
          </p:cNvPr>
          <p:cNvSpPr txBox="1"/>
          <p:nvPr/>
        </p:nvSpPr>
        <p:spPr>
          <a:xfrm>
            <a:off x="5259391" y="5667882"/>
            <a:ext cx="17543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latin typeface="Georgia" panose="02040502050405020303" pitchFamily="18" charset="0"/>
              </a:rPr>
              <a:t>1870 körül</a:t>
            </a:r>
          </a:p>
          <a:p>
            <a:pPr algn="ctr"/>
            <a:r>
              <a:rPr lang="hu-HU" sz="1200" i="1" dirty="0">
                <a:latin typeface="Georgia" panose="02040502050405020303" pitchFamily="18" charset="0"/>
              </a:rPr>
              <a:t>(egyetlen </a:t>
            </a:r>
            <a:r>
              <a:rPr lang="hu-HU" sz="1200" i="1" dirty="0" err="1">
                <a:latin typeface="Georgia" panose="02040502050405020303" pitchFamily="18" charset="0"/>
              </a:rPr>
              <a:t>féyképe</a:t>
            </a:r>
            <a:r>
              <a:rPr lang="hu-HU" sz="1200" i="1" dirty="0">
                <a:latin typeface="Georgia" panose="02040502050405020303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61323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ásztor Zalán_ Szucsági magyar verbunk és legényes">
            <a:hlinkClick r:id="" action="ppaction://media"/>
            <a:extLst>
              <a:ext uri="{FF2B5EF4-FFF2-40B4-BE49-F238E27FC236}">
                <a16:creationId xmlns:a16="http://schemas.microsoft.com/office/drawing/2014/main" xmlns="" id="{98585EBF-432A-4F3D-8B1A-F9039345DA3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28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962" y="361751"/>
            <a:ext cx="9578975" cy="5388173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40153B91-0F61-4997-B92C-15EA3DECD344}"/>
              </a:ext>
            </a:extLst>
          </p:cNvPr>
          <p:cNvSpPr txBox="1"/>
          <p:nvPr/>
        </p:nvSpPr>
        <p:spPr>
          <a:xfrm>
            <a:off x="2905124" y="6229350"/>
            <a:ext cx="443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i="1" dirty="0" err="1">
                <a:latin typeface="Georgia" panose="02040502050405020303" pitchFamily="18" charset="0"/>
              </a:rPr>
              <a:t>Szucsági</a:t>
            </a:r>
            <a:r>
              <a:rPr lang="hu-HU" i="1" dirty="0">
                <a:latin typeface="Georgia" panose="02040502050405020303" pitchFamily="18" charset="0"/>
              </a:rPr>
              <a:t> magyar verbunk és legényes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B78E4797-062D-4FCA-B8C8-59C6505C4B31}"/>
              </a:ext>
            </a:extLst>
          </p:cNvPr>
          <p:cNvSpPr txBox="1"/>
          <p:nvPr/>
        </p:nvSpPr>
        <p:spPr>
          <a:xfrm>
            <a:off x="10010775" y="647700"/>
            <a:ext cx="200977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i="1" dirty="0">
                <a:latin typeface="Georgia" panose="02040502050405020303" pitchFamily="18" charset="0"/>
              </a:rPr>
              <a:t>„Ne is </a:t>
            </a:r>
            <a:r>
              <a:rPr lang="hu-HU" sz="1100" i="1" dirty="0" err="1">
                <a:latin typeface="Georgia" panose="02040502050405020303" pitchFamily="18" charset="0"/>
              </a:rPr>
              <a:t>hajcsunk</a:t>
            </a:r>
            <a:r>
              <a:rPr lang="hu-HU" sz="1100" i="1" dirty="0">
                <a:latin typeface="Georgia" panose="02040502050405020303" pitchFamily="18" charset="0"/>
              </a:rPr>
              <a:t> a nótára,</a:t>
            </a:r>
          </a:p>
          <a:p>
            <a:r>
              <a:rPr lang="hu-HU" sz="1100" i="1" dirty="0">
                <a:latin typeface="Georgia" panose="02040502050405020303" pitchFamily="18" charset="0"/>
              </a:rPr>
              <a:t>Se szóra, se figurára,</a:t>
            </a:r>
          </a:p>
          <a:p>
            <a:r>
              <a:rPr lang="hu-HU" sz="1100" i="1" dirty="0">
                <a:latin typeface="Georgia" panose="02040502050405020303" pitchFamily="18" charset="0"/>
              </a:rPr>
              <a:t>Csak úgy járjuk, amint tetszik, </a:t>
            </a:r>
          </a:p>
          <a:p>
            <a:r>
              <a:rPr lang="hu-HU" sz="1100" i="1" dirty="0">
                <a:latin typeface="Georgia" panose="02040502050405020303" pitchFamily="18" charset="0"/>
              </a:rPr>
              <a:t>Amint a szívünkön fekszik.”</a:t>
            </a:r>
          </a:p>
        </p:txBody>
      </p:sp>
    </p:spTree>
    <p:extLst>
      <p:ext uri="{BB962C8B-B14F-4D97-AF65-F5344CB8AC3E}">
        <p14:creationId xmlns:p14="http://schemas.microsoft.com/office/powerpoint/2010/main" val="271236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zsó Miklós - Táncoló paraszt XIII. - 3D model by Museum of Fine Arts,  Budapest [2b34546] - Sketchfab">
            <a:extLst>
              <a:ext uri="{FF2B5EF4-FFF2-40B4-BE49-F238E27FC236}">
                <a16:creationId xmlns:a16="http://schemas.microsoft.com/office/drawing/2014/main" xmlns="" id="{D7FCC714-96E8-48E2-8FF9-C5480575D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3095" y="171450"/>
            <a:ext cx="4341756" cy="609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Felső-Tisza-vidék - Folkpart">
            <a:extLst>
              <a:ext uri="{FF2B5EF4-FFF2-40B4-BE49-F238E27FC236}">
                <a16:creationId xmlns:a16="http://schemas.microsoft.com/office/drawing/2014/main" xmlns="" id="{9B75BE00-B63C-470F-9DC3-156107E26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1133" y="842962"/>
            <a:ext cx="3517772" cy="5172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http://mek.niif.hu/02100/02115/html/img/3-456.jpg">
            <a:extLst>
              <a:ext uri="{FF2B5EF4-FFF2-40B4-BE49-F238E27FC236}">
                <a16:creationId xmlns:a16="http://schemas.microsoft.com/office/drawing/2014/main" xmlns="" id="{2D372D16-FB14-4B96-A553-6FB21C081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6722" y="314325"/>
            <a:ext cx="3669065" cy="5810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67D0CB2E-9CAC-4274-B929-8BD57A6F83A0}"/>
              </a:ext>
            </a:extLst>
          </p:cNvPr>
          <p:cNvSpPr txBox="1"/>
          <p:nvPr/>
        </p:nvSpPr>
        <p:spPr>
          <a:xfrm>
            <a:off x="5553074" y="6334125"/>
            <a:ext cx="2257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i="1" dirty="0">
                <a:latin typeface="Georgia" panose="02040502050405020303" pitchFamily="18" charset="0"/>
              </a:rPr>
              <a:t>A </a:t>
            </a:r>
            <a:r>
              <a:rPr lang="hu-HU" sz="1200" i="1" dirty="0" err="1">
                <a:latin typeface="Georgia" panose="02040502050405020303" pitchFamily="18" charset="0"/>
              </a:rPr>
              <a:t>lippentős</a:t>
            </a:r>
            <a:r>
              <a:rPr lang="hu-HU" sz="1200" i="1" dirty="0">
                <a:latin typeface="Georgia" panose="02040502050405020303" pitchFamily="18" charset="0"/>
              </a:rPr>
              <a:t> táncírása</a:t>
            </a:r>
          </a:p>
        </p:txBody>
      </p:sp>
    </p:spTree>
    <p:extLst>
      <p:ext uri="{BB962C8B-B14F-4D97-AF65-F5344CB8AC3E}">
        <p14:creationId xmlns:p14="http://schemas.microsoft.com/office/powerpoint/2010/main" val="44116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zsó Miklós - Táncoló paraszt VII. - 3D model by Museum of Fine Arts,  Budapest [b28b9d0] - Sketchfab">
            <a:extLst>
              <a:ext uri="{FF2B5EF4-FFF2-40B4-BE49-F238E27FC236}">
                <a16:creationId xmlns:a16="http://schemas.microsoft.com/office/drawing/2014/main" xmlns="" id="{98343D91-66AC-4E20-A7F9-13A910CEFD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07597" y="119062"/>
            <a:ext cx="3057525" cy="661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frissmedia.hu/images/news/pic-cache/16230540565326.jpg">
            <a:extLst>
              <a:ext uri="{FF2B5EF4-FFF2-40B4-BE49-F238E27FC236}">
                <a16:creationId xmlns:a16="http://schemas.microsoft.com/office/drawing/2014/main" xmlns="" id="{4435F99C-A528-472B-9A1E-57BA02459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125" t="529"/>
          <a:stretch/>
        </p:blipFill>
        <p:spPr bwMode="auto">
          <a:xfrm flipH="1">
            <a:off x="447674" y="1007267"/>
            <a:ext cx="2581275" cy="4481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0" name="Picture 6" descr="Magyar Állami Népi Együttes: Verbunkos - | Jegy.hu">
            <a:extLst>
              <a:ext uri="{FF2B5EF4-FFF2-40B4-BE49-F238E27FC236}">
                <a16:creationId xmlns:a16="http://schemas.microsoft.com/office/drawing/2014/main" xmlns="" id="{05FD4EF1-19EA-41C5-B96D-0260474715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43770" y="904875"/>
            <a:ext cx="2510055" cy="4829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4559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zsó Miklós - Táncoló paraszt II. - 3D model by Museum of Fine Arts,  Budapest [ca9ccd3] - Sketchfab">
            <a:extLst>
              <a:ext uri="{FF2B5EF4-FFF2-40B4-BE49-F238E27FC236}">
                <a16:creationId xmlns:a16="http://schemas.microsoft.com/office/drawing/2014/main" xmlns="" id="{3E2B8FDB-4DA6-4F18-A405-E6CC10892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90827" y="119062"/>
            <a:ext cx="4039248" cy="661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Verbunk Napja - Gálaműsor - | Jegy.hu">
            <a:extLst>
              <a:ext uri="{FF2B5EF4-FFF2-40B4-BE49-F238E27FC236}">
                <a16:creationId xmlns:a16="http://schemas.microsoft.com/office/drawing/2014/main" xmlns="" id="{4968A4B1-E446-49FB-B9FA-96ABF14A4C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949" y="409574"/>
            <a:ext cx="5734051" cy="5800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347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>
            <a:extLst>
              <a:ext uri="{FF2B5EF4-FFF2-40B4-BE49-F238E27FC236}">
                <a16:creationId xmlns:a16="http://schemas.microsoft.com/office/drawing/2014/main" xmlns="" id="{B4FC5ADC-103C-4FE0-8AAC-2652CF5C0413}"/>
              </a:ext>
            </a:extLst>
          </p:cNvPr>
          <p:cNvSpPr/>
          <p:nvPr/>
        </p:nvSpPr>
        <p:spPr>
          <a:xfrm>
            <a:off x="198098" y="5629013"/>
            <a:ext cx="18679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400" dirty="0" err="1">
                <a:latin typeface="Georgia" panose="02040502050405020303" pitchFamily="18" charset="0"/>
              </a:rPr>
              <a:t>Dunaiszky</a:t>
            </a:r>
            <a:r>
              <a:rPr lang="hu-HU" sz="1400" dirty="0">
                <a:latin typeface="Georgia" panose="02040502050405020303" pitchFamily="18" charset="0"/>
              </a:rPr>
              <a:t> László: </a:t>
            </a:r>
            <a:r>
              <a:rPr lang="hu-HU" sz="1400" b="1" i="1" dirty="0">
                <a:latin typeface="Georgia" panose="02040502050405020303" pitchFamily="18" charset="0"/>
              </a:rPr>
              <a:t>Halászkút v. Halárus nő</a:t>
            </a:r>
          </a:p>
          <a:p>
            <a:pPr algn="ctr"/>
            <a:r>
              <a:rPr lang="hu-HU" sz="1400" dirty="0">
                <a:latin typeface="Georgia" panose="02040502050405020303" pitchFamily="18" charset="0"/>
              </a:rPr>
              <a:t>1862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9A2B23D4-4F1F-46C7-A72D-48CA83B88898}"/>
              </a:ext>
            </a:extLst>
          </p:cNvPr>
          <p:cNvSpPr txBox="1"/>
          <p:nvPr/>
        </p:nvSpPr>
        <p:spPr>
          <a:xfrm>
            <a:off x="2716393" y="4370664"/>
            <a:ext cx="16498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400" dirty="0">
                <a:latin typeface="Georgia" panose="02040502050405020303" pitchFamily="18" charset="0"/>
              </a:rPr>
              <a:t>Kugler Pál Ferenc:</a:t>
            </a:r>
          </a:p>
          <a:p>
            <a:pPr algn="ctr"/>
            <a:r>
              <a:rPr lang="hu-HU" sz="1400" dirty="0">
                <a:latin typeface="Georgia" panose="02040502050405020303" pitchFamily="18" charset="0"/>
              </a:rPr>
              <a:t> </a:t>
            </a:r>
            <a:r>
              <a:rPr lang="hu-HU" sz="1400" b="1" i="1" dirty="0">
                <a:latin typeface="Georgia" panose="02040502050405020303" pitchFamily="18" charset="0"/>
              </a:rPr>
              <a:t>Liszt Ferenc</a:t>
            </a:r>
          </a:p>
          <a:p>
            <a:pPr algn="ctr"/>
            <a:r>
              <a:rPr lang="hu-HU" sz="1400" dirty="0">
                <a:latin typeface="Georgia" panose="02040502050405020303" pitchFamily="18" charset="0"/>
              </a:rPr>
              <a:t> 1836-1875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xmlns="" id="{ED529692-CD74-49E6-8B1E-5832E4B1E7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153" y="696679"/>
            <a:ext cx="2138967" cy="3290718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xmlns="" id="{85FA1370-CD8D-4560-A70B-6FB4810352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2025" y="139123"/>
            <a:ext cx="1895768" cy="5427677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xmlns="" id="{0056F37C-D0F5-43E2-A2A8-97D8FFC3957A}"/>
              </a:ext>
            </a:extLst>
          </p:cNvPr>
          <p:cNvSpPr txBox="1"/>
          <p:nvPr/>
        </p:nvSpPr>
        <p:spPr>
          <a:xfrm>
            <a:off x="4521752" y="5782901"/>
            <a:ext cx="23511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>
                <a:latin typeface="Georgia" panose="02040502050405020303" pitchFamily="18" charset="0"/>
              </a:rPr>
              <a:t>Czélkuti</a:t>
            </a:r>
            <a:r>
              <a:rPr lang="hu-HU" sz="1400" dirty="0">
                <a:latin typeface="Georgia" panose="02040502050405020303" pitchFamily="18" charset="0"/>
              </a:rPr>
              <a:t> </a:t>
            </a:r>
            <a:r>
              <a:rPr lang="hu-HU" sz="1400" dirty="0" err="1">
                <a:latin typeface="Georgia" panose="02040502050405020303" pitchFamily="18" charset="0"/>
              </a:rPr>
              <a:t>Züllich</a:t>
            </a:r>
            <a:r>
              <a:rPr lang="hu-HU" sz="1400" dirty="0">
                <a:latin typeface="Georgia" panose="02040502050405020303" pitchFamily="18" charset="0"/>
              </a:rPr>
              <a:t> Rudolf:</a:t>
            </a:r>
          </a:p>
          <a:p>
            <a:pPr algn="ctr"/>
            <a:r>
              <a:rPr lang="hu-HU" sz="1400" dirty="0">
                <a:latin typeface="Georgia" panose="02040502050405020303" pitchFamily="18" charset="0"/>
              </a:rPr>
              <a:t> </a:t>
            </a:r>
            <a:r>
              <a:rPr lang="hu-HU" sz="1400" b="1" i="1" dirty="0" err="1">
                <a:latin typeface="Georgia" panose="02040502050405020303" pitchFamily="18" charset="0"/>
              </a:rPr>
              <a:t>Juno</a:t>
            </a:r>
            <a:endParaRPr lang="hu-HU" sz="1400" b="1" i="1" dirty="0">
              <a:latin typeface="Georgia" panose="02040502050405020303" pitchFamily="18" charset="0"/>
            </a:endParaRPr>
          </a:p>
          <a:p>
            <a:pPr algn="ctr"/>
            <a:r>
              <a:rPr lang="hu-HU" sz="1400" dirty="0">
                <a:latin typeface="Georgia" panose="02040502050405020303" pitchFamily="18" charset="0"/>
              </a:rPr>
              <a:t>1813-1890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xmlns="" id="{8920CFEC-7528-4EDA-ADE5-2D4497AC8E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2864" y="638828"/>
            <a:ext cx="2540317" cy="4246925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xmlns="" id="{F15BE6C5-BFA8-469C-BE0C-9D55B905E16C}"/>
              </a:ext>
            </a:extLst>
          </p:cNvPr>
          <p:cNvSpPr txBox="1"/>
          <p:nvPr/>
        </p:nvSpPr>
        <p:spPr>
          <a:xfrm>
            <a:off x="7199790" y="5197468"/>
            <a:ext cx="18790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400" dirty="0">
                <a:latin typeface="Georgia" panose="02040502050405020303" pitchFamily="18" charset="0"/>
              </a:rPr>
              <a:t>Engel József: </a:t>
            </a:r>
          </a:p>
          <a:p>
            <a:pPr algn="ctr"/>
            <a:r>
              <a:rPr lang="hu-HU" sz="1400" b="1" i="1" dirty="0">
                <a:latin typeface="Georgia" panose="02040502050405020303" pitchFamily="18" charset="0"/>
              </a:rPr>
              <a:t>Fiatal nő Ámorral</a:t>
            </a:r>
          </a:p>
          <a:p>
            <a:pPr algn="ctr"/>
            <a:r>
              <a:rPr lang="hu-HU" sz="1400" dirty="0">
                <a:latin typeface="Georgia" panose="02040502050405020303" pitchFamily="18" charset="0"/>
              </a:rPr>
              <a:t>1815 –1901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xmlns="" id="{1331DA6D-5147-48B1-AB03-19BA9939AD27}"/>
              </a:ext>
            </a:extLst>
          </p:cNvPr>
          <p:cNvSpPr txBox="1"/>
          <p:nvPr/>
        </p:nvSpPr>
        <p:spPr>
          <a:xfrm>
            <a:off x="9598252" y="5629013"/>
            <a:ext cx="23865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>
                <a:latin typeface="Georgia" panose="02040502050405020303" pitchFamily="18" charset="0"/>
              </a:rPr>
              <a:t>Vay</a:t>
            </a:r>
            <a:r>
              <a:rPr lang="hu-HU" sz="1400" dirty="0">
                <a:latin typeface="Georgia" panose="02040502050405020303" pitchFamily="18" charset="0"/>
              </a:rPr>
              <a:t> Miklós:</a:t>
            </a:r>
          </a:p>
          <a:p>
            <a:pPr algn="ctr"/>
            <a:r>
              <a:rPr lang="hu-HU" sz="1400" dirty="0">
                <a:latin typeface="Georgia" panose="02040502050405020303" pitchFamily="18" charset="0"/>
              </a:rPr>
              <a:t> </a:t>
            </a:r>
            <a:r>
              <a:rPr lang="hu-HU" sz="1400" b="1" i="1" dirty="0">
                <a:latin typeface="Georgia" panose="02040502050405020303" pitchFamily="18" charset="0"/>
              </a:rPr>
              <a:t>Deák Ferenc </a:t>
            </a:r>
          </a:p>
          <a:p>
            <a:pPr algn="ctr"/>
            <a:r>
              <a:rPr lang="hu-HU" sz="1400" dirty="0">
                <a:latin typeface="Georgia" panose="02040502050405020303" pitchFamily="18" charset="0"/>
              </a:rPr>
              <a:t>1828-1886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xmlns="" id="{804EBBFE-F3A5-4369-B80F-59F24F7B0F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8253" y="258177"/>
            <a:ext cx="2386509" cy="5168161"/>
          </a:xfrm>
          <a:prstGeom prst="rect">
            <a:avLst/>
          </a:prstGeom>
        </p:spPr>
      </p:pic>
      <p:pic>
        <p:nvPicPr>
          <p:cNvPr id="1026" name="Picture 2" descr="https://s3.eu-central-1.amazonaws.com/kozterkep/photos/9eab246a068c45ced1b330c5e7ce68c6_1.jpg">
            <a:extLst>
              <a:ext uri="{FF2B5EF4-FFF2-40B4-BE49-F238E27FC236}">
                <a16:creationId xmlns:a16="http://schemas.microsoft.com/office/drawing/2014/main" xmlns="" id="{EEEB3D5C-CFAC-4A02-B0F2-7960D53FEA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8651" y="101198"/>
            <a:ext cx="2354832" cy="532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3323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b2.jegy.hu/imgs/system-4/program/000/082/214/magyar-allami-nepi-egyuttes-verbunkos-original-195255.jpg">
            <a:extLst>
              <a:ext uri="{FF2B5EF4-FFF2-40B4-BE49-F238E27FC236}">
                <a16:creationId xmlns:a16="http://schemas.microsoft.com/office/drawing/2014/main" xmlns="" id="{DF14492A-1261-44F6-9200-D58294D5F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987" y="60325"/>
            <a:ext cx="10106025" cy="6737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66CA2319-D939-4B25-8FCF-7459AB2CED11}"/>
              </a:ext>
            </a:extLst>
          </p:cNvPr>
          <p:cNvSpPr txBox="1"/>
          <p:nvPr/>
        </p:nvSpPr>
        <p:spPr>
          <a:xfrm>
            <a:off x="8729662" y="5086350"/>
            <a:ext cx="21478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Köszönöm a </a:t>
            </a:r>
          </a:p>
          <a:p>
            <a:pPr algn="ctr"/>
            <a:r>
              <a:rPr lang="hu-HU" dirty="0">
                <a:solidFill>
                  <a:schemeClr val="bg1"/>
                </a:solidFill>
                <a:latin typeface="Georgia" panose="02040502050405020303" pitchFamily="18" charset="0"/>
              </a:rPr>
              <a:t>figyelmet!</a:t>
            </a:r>
          </a:p>
          <a:p>
            <a:pPr algn="ctr"/>
            <a:endParaRPr lang="hu-HU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ctr"/>
            <a:r>
              <a:rPr lang="hu-HU" sz="1200" dirty="0">
                <a:solidFill>
                  <a:schemeClr val="bg1"/>
                </a:solidFill>
                <a:latin typeface="Georgia" panose="02040502050405020303" pitchFamily="18" charset="0"/>
              </a:rPr>
              <a:t>2025. Május 30.</a:t>
            </a:r>
          </a:p>
          <a:p>
            <a:pPr algn="ctr"/>
            <a:r>
              <a:rPr lang="hu-HU" sz="1200" dirty="0">
                <a:solidFill>
                  <a:schemeClr val="bg1"/>
                </a:solidFill>
                <a:latin typeface="Georgia" panose="02040502050405020303" pitchFamily="18" charset="0"/>
              </a:rPr>
              <a:t>JTK</a:t>
            </a:r>
          </a:p>
        </p:txBody>
      </p:sp>
    </p:spTree>
    <p:extLst>
      <p:ext uri="{BB962C8B-B14F-4D97-AF65-F5344CB8AC3E}">
        <p14:creationId xmlns:p14="http://schemas.microsoft.com/office/powerpoint/2010/main" val="2185304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5BDCC6A0-4F87-4E33-B991-6BDEC3610D44}"/>
              </a:ext>
            </a:extLst>
          </p:cNvPr>
          <p:cNvSpPr txBox="1"/>
          <p:nvPr/>
        </p:nvSpPr>
        <p:spPr>
          <a:xfrm>
            <a:off x="1104900" y="619125"/>
            <a:ext cx="995362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Georgia" panose="02040502050405020303" pitchFamily="18" charset="0"/>
              </a:rPr>
              <a:t>-   </a:t>
            </a:r>
            <a:r>
              <a:rPr lang="hu-HU" sz="2000" dirty="0">
                <a:latin typeface="Georgia" panose="02040502050405020303" pitchFamily="18" charset="0"/>
              </a:rPr>
              <a:t>1831 Megszületett </a:t>
            </a:r>
            <a:r>
              <a:rPr lang="hu-HU" sz="2000" dirty="0" err="1">
                <a:latin typeface="Georgia" panose="02040502050405020303" pitchFamily="18" charset="0"/>
              </a:rPr>
              <a:t>Disznóshorvátiban</a:t>
            </a:r>
            <a:r>
              <a:rPr lang="hu-HU" sz="2000" dirty="0">
                <a:latin typeface="Georgia" panose="02040502050405020303" pitchFamily="18" charset="0"/>
              </a:rPr>
              <a:t> (ma Izsófalfa)</a:t>
            </a:r>
          </a:p>
          <a:p>
            <a:pPr marL="285750" indent="-285750">
              <a:buFontTx/>
              <a:buChar char="-"/>
            </a:pPr>
            <a:r>
              <a:rPr lang="hu-HU" sz="2000" dirty="0">
                <a:latin typeface="Georgia" panose="02040502050405020303" pitchFamily="18" charset="0"/>
              </a:rPr>
              <a:t>Tanulmányok: Református kollégium, Sárospatak</a:t>
            </a:r>
          </a:p>
          <a:p>
            <a:pPr marL="285750" indent="-285750">
              <a:buFontTx/>
              <a:buChar char="-"/>
            </a:pPr>
            <a:r>
              <a:rPr lang="hu-HU" sz="2000" dirty="0">
                <a:latin typeface="Georgia" panose="02040502050405020303" pitchFamily="18" charset="0"/>
              </a:rPr>
              <a:t>1848-as forradalom és szabadságharc – részvétel a harcokban</a:t>
            </a:r>
          </a:p>
          <a:p>
            <a:pPr marL="285750" indent="-285750">
              <a:buFontTx/>
              <a:buChar char="-"/>
            </a:pPr>
            <a:r>
              <a:rPr lang="hu-HU" sz="2000" dirty="0">
                <a:latin typeface="Georgia" panose="02040502050405020303" pitchFamily="18" charset="0"/>
              </a:rPr>
              <a:t>A bujdosás évei 1849-1856 – Rimaszombat </a:t>
            </a:r>
          </a:p>
          <a:p>
            <a:pPr marL="285750" indent="-285750">
              <a:buFontTx/>
              <a:buChar char="-"/>
            </a:pPr>
            <a:r>
              <a:rPr lang="hu-HU" sz="2000" dirty="0">
                <a:latin typeface="Georgia" panose="02040502050405020303" pitchFamily="18" charset="0"/>
              </a:rPr>
              <a:t>1853-1856 Tanulóévek Ferenczy István mellett</a:t>
            </a:r>
          </a:p>
          <a:p>
            <a:pPr marL="285750" indent="-285750">
              <a:buFontTx/>
              <a:buChar char="-"/>
            </a:pPr>
            <a:r>
              <a:rPr lang="hu-HU" sz="2000" dirty="0">
                <a:latin typeface="Georgia" panose="02040502050405020303" pitchFamily="18" charset="0"/>
              </a:rPr>
              <a:t>1856 Pest-Bécs (Borsos József támogatásával)</a:t>
            </a:r>
          </a:p>
          <a:p>
            <a:pPr marL="285750" indent="-285750">
              <a:buFontTx/>
              <a:buChar char="-"/>
            </a:pPr>
            <a:r>
              <a:rPr lang="hu-HU" sz="2000" dirty="0">
                <a:latin typeface="Georgia" panose="02040502050405020303" pitchFamily="18" charset="0"/>
              </a:rPr>
              <a:t>Táncoló paraszt első változata</a:t>
            </a:r>
          </a:p>
          <a:p>
            <a:pPr marL="285750" indent="-285750">
              <a:buFontTx/>
              <a:buChar char="-"/>
            </a:pPr>
            <a:r>
              <a:rPr lang="hu-HU" sz="2000" dirty="0">
                <a:latin typeface="Georgia" panose="02040502050405020303" pitchFamily="18" charset="0"/>
              </a:rPr>
              <a:t>1859 Müncheni Művészeti Akadémia </a:t>
            </a:r>
          </a:p>
          <a:p>
            <a:pPr marL="285750" indent="-285750">
              <a:buFontTx/>
              <a:buChar char="-"/>
            </a:pPr>
            <a:r>
              <a:rPr lang="hu-HU" sz="2000" dirty="0">
                <a:latin typeface="Georgia" panose="02040502050405020303" pitchFamily="18" charset="0"/>
              </a:rPr>
              <a:t>1860-1875-ig 21 terrakotta táncoló paraszt-figura megformálása – fő műve</a:t>
            </a:r>
          </a:p>
          <a:p>
            <a:pPr marL="285750" indent="-285750">
              <a:buFontTx/>
              <a:buChar char="-"/>
            </a:pPr>
            <a:r>
              <a:rPr lang="hu-HU" sz="2000" dirty="0">
                <a:latin typeface="Georgia" panose="02040502050405020303" pitchFamily="18" charset="0"/>
              </a:rPr>
              <a:t>1861 Búsuló juhász márványváltozata</a:t>
            </a:r>
          </a:p>
          <a:p>
            <a:pPr marL="285750" indent="-285750">
              <a:buFontTx/>
              <a:buChar char="-"/>
            </a:pPr>
            <a:r>
              <a:rPr lang="hu-HU" sz="2000">
                <a:latin typeface="Georgia" panose="02040502050405020303" pitchFamily="18" charset="0"/>
              </a:rPr>
              <a:t>1862 Hazatelepedés</a:t>
            </a:r>
            <a:endParaRPr lang="hu-HU" sz="2000" dirty="0">
              <a:latin typeface="Georgia" panose="02040502050405020303" pitchFamily="18" charset="0"/>
            </a:endParaRPr>
          </a:p>
          <a:p>
            <a:pPr marL="285750" indent="-285750">
              <a:buFontTx/>
              <a:buChar char="-"/>
            </a:pPr>
            <a:r>
              <a:rPr lang="hu-HU" sz="2000" dirty="0">
                <a:latin typeface="Georgia" panose="02040502050405020303" pitchFamily="18" charset="0"/>
              </a:rPr>
              <a:t>Portrészobrok (Almási Balogh Pál, Egressy Gábor, Tóth József, Arany János, stb.)</a:t>
            </a:r>
          </a:p>
          <a:p>
            <a:pPr marL="285750" indent="-285750">
              <a:buFontTx/>
              <a:buChar char="-"/>
            </a:pPr>
            <a:r>
              <a:rPr lang="hu-HU" sz="2000" dirty="0">
                <a:latin typeface="Georgia" panose="02040502050405020303" pitchFamily="18" charset="0"/>
              </a:rPr>
              <a:t>1864 Révai Miklós épületszobra a MTA homlokzatán</a:t>
            </a:r>
          </a:p>
          <a:p>
            <a:pPr marL="285750" indent="-285750">
              <a:buFontTx/>
              <a:buChar char="-"/>
            </a:pPr>
            <a:r>
              <a:rPr lang="hu-HU" sz="2000" dirty="0">
                <a:latin typeface="Georgia" panose="02040502050405020303" pitchFamily="18" charset="0"/>
              </a:rPr>
              <a:t>Köztéri szobortervek (Széchenyi, Petőfi, </a:t>
            </a:r>
            <a:r>
              <a:rPr lang="hu-HU" sz="2000" dirty="0" err="1">
                <a:latin typeface="Georgia" panose="02040502050405020303" pitchFamily="18" charset="0"/>
              </a:rPr>
              <a:t>Dugonits</a:t>
            </a:r>
            <a:r>
              <a:rPr lang="hu-HU" sz="2000" dirty="0">
                <a:latin typeface="Georgia" panose="02040502050405020303" pitchFamily="18" charset="0"/>
              </a:rPr>
              <a:t> András stb.)</a:t>
            </a:r>
          </a:p>
          <a:p>
            <a:pPr marL="285750" indent="-285750">
              <a:buFontTx/>
              <a:buChar char="-"/>
            </a:pPr>
            <a:r>
              <a:rPr lang="hu-HU" sz="2000" dirty="0">
                <a:latin typeface="Georgia" panose="02040502050405020303" pitchFamily="18" charset="0"/>
              </a:rPr>
              <a:t>1866  Csokonai Vitéz Mihály szobra Debrecennek</a:t>
            </a:r>
          </a:p>
          <a:p>
            <a:pPr marL="285750" indent="-285750">
              <a:buFontTx/>
              <a:buChar char="-"/>
            </a:pPr>
            <a:r>
              <a:rPr lang="hu-HU" sz="2000" dirty="0">
                <a:latin typeface="Georgia" panose="02040502050405020303" pitchFamily="18" charset="0"/>
              </a:rPr>
              <a:t>1870-1872 A </a:t>
            </a:r>
            <a:r>
              <a:rPr lang="hu-HU" sz="2000" dirty="0" err="1">
                <a:latin typeface="Georgia" panose="02040502050405020303" pitchFamily="18" charset="0"/>
              </a:rPr>
              <a:t>Főreáltanoda</a:t>
            </a:r>
            <a:r>
              <a:rPr lang="hu-HU" sz="2000" dirty="0">
                <a:latin typeface="Georgia" panose="02040502050405020303" pitchFamily="18" charset="0"/>
              </a:rPr>
              <a:t>, majd Mintarajz tanoda tanára,  családalapítás, új műterem Pesten</a:t>
            </a:r>
          </a:p>
          <a:p>
            <a:pPr marL="285750" indent="-285750">
              <a:buFontTx/>
              <a:buChar char="-"/>
            </a:pPr>
            <a:r>
              <a:rPr lang="hu-HU" sz="2000" dirty="0">
                <a:latin typeface="Georgia" panose="02040502050405020303" pitchFamily="18" charset="0"/>
              </a:rPr>
              <a:t>1875 Halála 44 évesen</a:t>
            </a:r>
          </a:p>
          <a:p>
            <a:pPr marL="285750" indent="-285750">
              <a:buFontTx/>
              <a:buChar char="-"/>
            </a:pPr>
            <a:endParaRPr lang="hu-HU" dirty="0">
              <a:latin typeface="Georgia" panose="02040502050405020303" pitchFamily="18" charset="0"/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9659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izsofalva.hu/Izso/2016_datok%20izso_ikonograf/n/4.jpg">
            <a:extLst>
              <a:ext uri="{FF2B5EF4-FFF2-40B4-BE49-F238E27FC236}">
                <a16:creationId xmlns:a16="http://schemas.microsoft.com/office/drawing/2014/main" xmlns="" id="{AD7010E2-804F-4DDA-BB97-16347044D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0388" y="619125"/>
            <a:ext cx="576262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xmlns="" id="{BB6ECDDF-AE51-40FB-8FC6-10AD843CE7FF}"/>
              </a:ext>
            </a:extLst>
          </p:cNvPr>
          <p:cNvSpPr txBox="1"/>
          <p:nvPr/>
        </p:nvSpPr>
        <p:spPr>
          <a:xfrm>
            <a:off x="3281362" y="5315545"/>
            <a:ext cx="56292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i="1" dirty="0">
                <a:latin typeface="Georgia" panose="02040502050405020303" pitchFamily="18" charset="0"/>
              </a:rPr>
              <a:t>Izsó Münchenben (jobbra, mellette Székely Bertalan). </a:t>
            </a:r>
          </a:p>
          <a:p>
            <a:pPr algn="ctr"/>
            <a:r>
              <a:rPr lang="hu-HU" i="1" dirty="0">
                <a:latin typeface="Georgia" panose="02040502050405020303" pitchFamily="18" charset="0"/>
              </a:rPr>
              <a:t>Benczúr Gyula rajza, 1860 körül.</a:t>
            </a:r>
          </a:p>
        </p:txBody>
      </p:sp>
    </p:spTree>
    <p:extLst>
      <p:ext uri="{BB962C8B-B14F-4D97-AF65-F5344CB8AC3E}">
        <p14:creationId xmlns:p14="http://schemas.microsoft.com/office/powerpoint/2010/main" val="3257474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xmlns="" id="{9B238CDC-1DA5-4131-816A-34AAF712050A}"/>
              </a:ext>
            </a:extLst>
          </p:cNvPr>
          <p:cNvSpPr txBox="1"/>
          <p:nvPr/>
        </p:nvSpPr>
        <p:spPr>
          <a:xfrm>
            <a:off x="4414008" y="494950"/>
            <a:ext cx="32210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i="1" dirty="0">
                <a:latin typeface="Georgia" panose="02040502050405020303" pitchFamily="18" charset="0"/>
              </a:rPr>
              <a:t>Búsuló juhász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1862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Márvány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95 × 39 × 34 cm</a:t>
            </a:r>
          </a:p>
          <a:p>
            <a:pPr algn="ctr"/>
            <a:r>
              <a:rPr lang="hu-HU" dirty="0">
                <a:latin typeface="Georgia" panose="02040502050405020303" pitchFamily="18" charset="0"/>
              </a:rPr>
              <a:t>Magyar Nemzeti Galéria</a:t>
            </a:r>
          </a:p>
          <a:p>
            <a:endParaRPr lang="hu-HU" dirty="0"/>
          </a:p>
        </p:txBody>
      </p:sp>
      <p:pic>
        <p:nvPicPr>
          <p:cNvPr id="6146" name="Picture 2" descr="https://mng.hu/app/uploads/2023/06/67580.jpg">
            <a:extLst>
              <a:ext uri="{FF2B5EF4-FFF2-40B4-BE49-F238E27FC236}">
                <a16:creationId xmlns:a16="http://schemas.microsoft.com/office/drawing/2014/main" xmlns="" id="{7219E404-2C1E-4AC9-989E-53A220549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4877" y="157873"/>
            <a:ext cx="3262747" cy="64597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 descr="https://mng.hu/app/uploads/2023/06/67577.jpg">
            <a:extLst>
              <a:ext uri="{FF2B5EF4-FFF2-40B4-BE49-F238E27FC236}">
                <a16:creationId xmlns:a16="http://schemas.microsoft.com/office/drawing/2014/main" xmlns="" id="{A4E8CCC4-7C6D-4B91-AA92-A8B9E9101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6373" y="240425"/>
            <a:ext cx="2846402" cy="6377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28873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mng.hu/app/uploads/2023/06/67576.jpg">
            <a:extLst>
              <a:ext uri="{FF2B5EF4-FFF2-40B4-BE49-F238E27FC236}">
                <a16:creationId xmlns:a16="http://schemas.microsoft.com/office/drawing/2014/main" xmlns="" id="{E209E90C-DE94-4320-BAFA-379AFEF21A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11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77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mng.hu/app/uploads/2023/06/67578.jpg">
            <a:extLst>
              <a:ext uri="{FF2B5EF4-FFF2-40B4-BE49-F238E27FC236}">
                <a16:creationId xmlns:a16="http://schemas.microsoft.com/office/drawing/2014/main" xmlns="" id="{2173FDE5-8290-4A21-A2A8-11FDBB902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2186" y="0"/>
            <a:ext cx="37322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36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mng.hu/app/uploads/2023/06/67579.jpg">
            <a:extLst>
              <a:ext uri="{FF2B5EF4-FFF2-40B4-BE49-F238E27FC236}">
                <a16:creationId xmlns:a16="http://schemas.microsoft.com/office/drawing/2014/main" xmlns="" id="{F9B7E2D4-30BB-48AD-B1C0-387116E88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6142" y="0"/>
            <a:ext cx="34972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35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mng.hu/app/uploads/2023/06/67580.jpg">
            <a:extLst>
              <a:ext uri="{FF2B5EF4-FFF2-40B4-BE49-F238E27FC236}">
                <a16:creationId xmlns:a16="http://schemas.microsoft.com/office/drawing/2014/main" xmlns="" id="{0EBDA1FC-B731-4CF4-9193-A446E2062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28075" y="0"/>
            <a:ext cx="3463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96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1782</TotalTime>
  <Words>418</Words>
  <Application>Microsoft Office PowerPoint</Application>
  <PresentationFormat>Egyéni</PresentationFormat>
  <Paragraphs>104</Paragraphs>
  <Slides>25</Slides>
  <Notes>0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26" baseType="lpstr">
      <vt:lpstr>Office Theme</vt:lpstr>
      <vt:lpstr> Izsó Miklós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Izsó Miklós</dc:title>
  <dc:creator>Kati</dc:creator>
  <cp:lastModifiedBy>Judit</cp:lastModifiedBy>
  <cp:revision>110</cp:revision>
  <dcterms:created xsi:type="dcterms:W3CDTF">2025-02-13T12:25:27Z</dcterms:created>
  <dcterms:modified xsi:type="dcterms:W3CDTF">2025-05-31T13:38:34Z</dcterms:modified>
</cp:coreProperties>
</file>