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310" r:id="rId2"/>
    <p:sldId id="312" r:id="rId3"/>
    <p:sldId id="313" r:id="rId4"/>
    <p:sldId id="314" r:id="rId5"/>
    <p:sldId id="315" r:id="rId6"/>
    <p:sldId id="316" r:id="rId7"/>
    <p:sldId id="317" r:id="rId8"/>
    <p:sldId id="318" r:id="rId9"/>
    <p:sldId id="319" r:id="rId10"/>
    <p:sldId id="320" r:id="rId11"/>
    <p:sldId id="321" r:id="rId12"/>
    <p:sldId id="322" r:id="rId13"/>
    <p:sldId id="323" r:id="rId14"/>
    <p:sldId id="324" r:id="rId15"/>
    <p:sldId id="325" r:id="rId16"/>
    <p:sldId id="364"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88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1253" y="-67"/>
      </p:cViewPr>
      <p:guideLst>
        <p:guide orient="horz" pos="2160"/>
        <p:guide pos="2880"/>
      </p:guideLst>
    </p:cSldViewPr>
  </p:slideViewPr>
  <p:notesTextViewPr>
    <p:cViewPr>
      <p:scale>
        <a:sx n="1" d="1"/>
        <a:sy n="1" d="1"/>
      </p:scale>
      <p:origin x="0" y="0"/>
    </p:cViewPr>
  </p:notesTextViewPr>
  <p:sorterViewPr>
    <p:cViewPr>
      <p:scale>
        <a:sx n="23" d="100"/>
        <a:sy n="2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41E08-E947-4018-A9BD-D455F59B971F}" type="datetimeFigureOut">
              <a:rPr lang="hu-HU" smtClean="0"/>
              <a:t>2025. 06. 14.</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3C236-E0FB-4A9D-9127-6C2B2EEBD187}" type="slidenum">
              <a:rPr lang="hu-HU" smtClean="0"/>
              <a:t>‹#›</a:t>
            </a:fld>
            <a:endParaRPr lang="hu-HU"/>
          </a:p>
        </p:txBody>
      </p:sp>
    </p:spTree>
    <p:extLst>
      <p:ext uri="{BB962C8B-B14F-4D97-AF65-F5344CB8AC3E}">
        <p14:creationId xmlns:p14="http://schemas.microsoft.com/office/powerpoint/2010/main" val="3093935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B801C97E-C659-49EC-AD4A-663F3503659F}" type="datetimeFigureOut">
              <a:rPr lang="hu-HU" smtClean="0"/>
              <a:t>2025. 06. 14.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12052799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B801C97E-C659-49EC-AD4A-663F3503659F}" type="datetimeFigureOut">
              <a:rPr lang="hu-HU" smtClean="0"/>
              <a:t>2025. 06. 14.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20300183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B801C97E-C659-49EC-AD4A-663F3503659F}" type="datetimeFigureOut">
              <a:rPr lang="hu-HU" smtClean="0"/>
              <a:t>2025. 06. 14.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12512206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B801C97E-C659-49EC-AD4A-663F3503659F}" type="datetimeFigureOut">
              <a:rPr lang="hu-HU" smtClean="0"/>
              <a:t>2025. 06. 14.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33908004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B801C97E-C659-49EC-AD4A-663F3503659F}" type="datetimeFigureOut">
              <a:rPr lang="hu-HU" smtClean="0"/>
              <a:t>2025. 06. 14.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11121648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B801C97E-C659-49EC-AD4A-663F3503659F}" type="datetimeFigureOut">
              <a:rPr lang="hu-HU" smtClean="0"/>
              <a:t>2025. 06. 14.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4363773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B801C97E-C659-49EC-AD4A-663F3503659F}" type="datetimeFigureOut">
              <a:rPr lang="hu-HU" smtClean="0"/>
              <a:t>2025. 06. 14.</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17502823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B801C97E-C659-49EC-AD4A-663F3503659F}" type="datetimeFigureOut">
              <a:rPr lang="hu-HU" smtClean="0"/>
              <a:t>2025. 06. 14.</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29133641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1C97E-C659-49EC-AD4A-663F3503659F}" type="datetimeFigureOut">
              <a:rPr lang="hu-HU" smtClean="0"/>
              <a:t>2025. 06. 14.</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2213687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B801C97E-C659-49EC-AD4A-663F3503659F}" type="datetimeFigureOut">
              <a:rPr lang="hu-HU" smtClean="0"/>
              <a:t>2025. 06. 14.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10340709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B801C97E-C659-49EC-AD4A-663F3503659F}" type="datetimeFigureOut">
              <a:rPr lang="hu-HU" smtClean="0"/>
              <a:t>2025. 06. 14.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4BAE2F75-5B32-4859-8E8D-8D347C9202E9}" type="slidenum">
              <a:rPr lang="hu-HU" smtClean="0"/>
              <a:t>‹#›</a:t>
            </a:fld>
            <a:endParaRPr lang="hu-HU"/>
          </a:p>
        </p:txBody>
      </p:sp>
    </p:spTree>
    <p:extLst>
      <p:ext uri="{BB962C8B-B14F-4D97-AF65-F5344CB8AC3E}">
        <p14:creationId xmlns:p14="http://schemas.microsoft.com/office/powerpoint/2010/main" val="8838899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accent5">
                <a:lumMod val="50000"/>
              </a:schemeClr>
            </a:gs>
            <a:gs pos="100000">
              <a:schemeClr val="accent3">
                <a:lumMod val="89000"/>
              </a:schemeClr>
            </a:gs>
            <a:gs pos="100000">
              <a:schemeClr val="accent3">
                <a:lumMod val="75000"/>
              </a:schemeClr>
            </a:gs>
            <a:gs pos="100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01C97E-C659-49EC-AD4A-663F3503659F}" type="datetimeFigureOut">
              <a:rPr lang="hu-HU" smtClean="0"/>
              <a:t>2025. 06. 14.</a:t>
            </a:fld>
            <a:endParaRPr lang="hu-H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AE2F75-5B32-4859-8E8D-8D347C9202E9}" type="slidenum">
              <a:rPr lang="hu-HU" smtClean="0"/>
              <a:t>‹#›</a:t>
            </a:fld>
            <a:endParaRPr lang="hu-HU"/>
          </a:p>
        </p:txBody>
      </p:sp>
    </p:spTree>
    <p:extLst>
      <p:ext uri="{BB962C8B-B14F-4D97-AF65-F5344CB8AC3E}">
        <p14:creationId xmlns:p14="http://schemas.microsoft.com/office/powerpoint/2010/main" val="4053396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8D8ABC-F085-D77E-1160-8DD45E707E59}"/>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xmlns="" id="{8D753DAD-B920-C8D6-7854-56C842789632}"/>
              </a:ext>
            </a:extLst>
          </p:cNvPr>
          <p:cNvSpPr>
            <a:spLocks noGrp="1"/>
          </p:cNvSpPr>
          <p:nvPr>
            <p:ph type="ctrTitle"/>
          </p:nvPr>
        </p:nvSpPr>
        <p:spPr>
          <a:xfrm>
            <a:off x="618066" y="1562629"/>
            <a:ext cx="7772400" cy="2387600"/>
          </a:xfrm>
        </p:spPr>
        <p:txBody>
          <a:bodyPr>
            <a:prstTxWarp prst="textWave2">
              <a:avLst/>
            </a:prstTxWarp>
            <a:normAutofit fontScale="90000"/>
          </a:bodyPr>
          <a:lstStyle/>
          <a:p>
            <a:r>
              <a:rPr lang="hu-HU" b="1" dirty="0" err="1">
                <a:ln w="12700">
                  <a:solidFill>
                    <a:schemeClr val="accent5"/>
                  </a:solidFill>
                  <a:prstDash val="solid"/>
                </a:ln>
                <a:solidFill>
                  <a:schemeClr val="accent6">
                    <a:lumMod val="40000"/>
                    <a:lumOff val="60000"/>
                  </a:schemeClr>
                </a:solidFill>
              </a:rPr>
              <a:t>Kozina</a:t>
            </a:r>
            <a:r>
              <a:rPr lang="hu-HU" b="1" dirty="0">
                <a:ln w="12700">
                  <a:solidFill>
                    <a:schemeClr val="accent5"/>
                  </a:solidFill>
                  <a:prstDash val="solid"/>
                </a:ln>
                <a:solidFill>
                  <a:schemeClr val="accent6">
                    <a:lumMod val="40000"/>
                    <a:lumOff val="60000"/>
                  </a:schemeClr>
                </a:solidFill>
              </a:rPr>
              <a:t> Sándor, </a:t>
            </a:r>
            <a:r>
              <a:rPr lang="hu-HU" sz="2400" b="1" dirty="0">
                <a:ln w="12700">
                  <a:solidFill>
                    <a:schemeClr val="accent5"/>
                  </a:solidFill>
                  <a:prstDash val="solid"/>
                </a:ln>
                <a:solidFill>
                  <a:schemeClr val="accent6">
                    <a:lumMod val="40000"/>
                    <a:lumOff val="60000"/>
                  </a:schemeClr>
                </a:solidFill>
              </a:rPr>
              <a:t>1808-1873</a:t>
            </a:r>
            <a:br>
              <a:rPr lang="hu-HU" sz="2400" b="1" dirty="0">
                <a:ln w="12700">
                  <a:solidFill>
                    <a:schemeClr val="accent5"/>
                  </a:solidFill>
                  <a:prstDash val="solid"/>
                </a:ln>
                <a:solidFill>
                  <a:schemeClr val="accent6">
                    <a:lumMod val="40000"/>
                    <a:lumOff val="60000"/>
                  </a:schemeClr>
                </a:solidFill>
              </a:rPr>
            </a:br>
            <a:r>
              <a:rPr lang="hu-HU" sz="2400" b="1" dirty="0">
                <a:ln w="12700">
                  <a:solidFill>
                    <a:schemeClr val="accent5"/>
                  </a:solidFill>
                  <a:prstDash val="solid"/>
                </a:ln>
                <a:solidFill>
                  <a:schemeClr val="accent6">
                    <a:lumMod val="40000"/>
                    <a:lumOff val="60000"/>
                  </a:schemeClr>
                </a:solidFill>
              </a:rPr>
              <a:t/>
            </a:r>
            <a:br>
              <a:rPr lang="hu-HU" sz="2400" b="1" dirty="0">
                <a:ln w="12700">
                  <a:solidFill>
                    <a:schemeClr val="accent5"/>
                  </a:solidFill>
                  <a:prstDash val="solid"/>
                </a:ln>
                <a:solidFill>
                  <a:schemeClr val="accent6">
                    <a:lumMod val="40000"/>
                    <a:lumOff val="60000"/>
                  </a:schemeClr>
                </a:solidFill>
              </a:rPr>
            </a:br>
            <a:r>
              <a:rPr lang="hu-HU"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hu-HU" b="1" dirty="0">
                <a:ln w="12700">
                  <a:solidFill>
                    <a:schemeClr val="accent5"/>
                  </a:solidFill>
                  <a:prstDash val="solid"/>
                </a:ln>
                <a:solidFill>
                  <a:schemeClr val="accent6">
                    <a:lumMod val="40000"/>
                    <a:lumOff val="60000"/>
                  </a:schemeClr>
                </a:solidFill>
              </a:rPr>
              <a:t>Molnár József, </a:t>
            </a:r>
            <a:r>
              <a:rPr lang="hu-HU" sz="2200" b="1" dirty="0">
                <a:ln w="12700">
                  <a:solidFill>
                    <a:schemeClr val="accent5"/>
                  </a:solidFill>
                  <a:prstDash val="solid"/>
                </a:ln>
                <a:solidFill>
                  <a:schemeClr val="accent6">
                    <a:lumMod val="40000"/>
                    <a:lumOff val="60000"/>
                  </a:schemeClr>
                </a:solidFill>
              </a:rPr>
              <a:t>1821-1899</a:t>
            </a:r>
            <a:endParaRPr lang="hu-HU" sz="2200" b="1" dirty="0">
              <a:ln w="13462">
                <a:solidFill>
                  <a:schemeClr val="bg1"/>
                </a:solidFill>
                <a:prstDash val="solid"/>
              </a:ln>
              <a:solidFill>
                <a:schemeClr val="accent6">
                  <a:lumMod val="40000"/>
                  <a:lumOff val="60000"/>
                </a:schemeClr>
              </a:solidFill>
              <a:effectLst>
                <a:outerShdw dist="38100" dir="2700000" algn="bl" rotWithShape="0">
                  <a:schemeClr val="accent5"/>
                </a:outerShdw>
              </a:effectLst>
            </a:endParaRPr>
          </a:p>
        </p:txBody>
      </p:sp>
      <p:sp>
        <p:nvSpPr>
          <p:cNvPr id="4" name="Szövegdoboz 3">
            <a:extLst>
              <a:ext uri="{FF2B5EF4-FFF2-40B4-BE49-F238E27FC236}">
                <a16:creationId xmlns:a16="http://schemas.microsoft.com/office/drawing/2014/main" xmlns="" id="{D60586B2-678E-79E0-752B-D22308D1E7E8}"/>
              </a:ext>
            </a:extLst>
          </p:cNvPr>
          <p:cNvSpPr txBox="1"/>
          <p:nvPr/>
        </p:nvSpPr>
        <p:spPr>
          <a:xfrm>
            <a:off x="443060" y="6315959"/>
            <a:ext cx="44965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chemeClr val="accent6">
                    <a:lumMod val="40000"/>
                    <a:lumOff val="60000"/>
                  </a:schemeClr>
                </a:solidFill>
                <a:effectLst/>
                <a:uLnTx/>
                <a:uFillTx/>
                <a:latin typeface="Aptos" panose="02110004020202020204"/>
                <a:ea typeface="+mn-ea"/>
                <a:cs typeface="+mn-cs"/>
              </a:rPr>
              <a:t>2025.04.27. </a:t>
            </a:r>
            <a:r>
              <a:rPr kumimoji="0" lang="hu-HU" sz="1800" b="0" i="0" u="none" strike="noStrike" kern="1200" cap="none" spc="0" normalizeH="0" baseline="0" noProof="0" dirty="0" err="1">
                <a:ln>
                  <a:noFill/>
                </a:ln>
                <a:solidFill>
                  <a:schemeClr val="accent6">
                    <a:lumMod val="40000"/>
                    <a:lumOff val="60000"/>
                  </a:schemeClr>
                </a:solidFill>
                <a:effectLst/>
                <a:uLnTx/>
                <a:uFillTx/>
                <a:latin typeface="Aptos" panose="02110004020202020204"/>
                <a:ea typeface="+mn-ea"/>
                <a:cs typeface="+mn-cs"/>
              </a:rPr>
              <a:t>k.nmeth</a:t>
            </a:r>
            <a:endParaRPr kumimoji="0" lang="hu-HU" sz="1800" b="0" i="0" u="none" strike="noStrike" kern="1200" cap="none" spc="0" normalizeH="0" baseline="0" noProof="0" dirty="0">
              <a:ln>
                <a:noFill/>
              </a:ln>
              <a:solidFill>
                <a:schemeClr val="accent6">
                  <a:lumMod val="40000"/>
                  <a:lumOff val="60000"/>
                </a:schemeClr>
              </a:solidFill>
              <a:effectLst/>
              <a:uLnTx/>
              <a:uFillTx/>
              <a:latin typeface="Aptos" panose="02110004020202020204"/>
              <a:ea typeface="+mn-ea"/>
              <a:cs typeface="+mn-cs"/>
            </a:endParaRPr>
          </a:p>
        </p:txBody>
      </p:sp>
      <p:pic>
        <p:nvPicPr>
          <p:cNvPr id="5" name="Kép 4">
            <a:extLst>
              <a:ext uri="{FF2B5EF4-FFF2-40B4-BE49-F238E27FC236}">
                <a16:creationId xmlns:a16="http://schemas.microsoft.com/office/drawing/2014/main" xmlns="" id="{CF905BA3-73B2-FCA5-FB1E-F8514F1577D6}"/>
              </a:ext>
            </a:extLst>
          </p:cNvPr>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10800000" flipV="1">
            <a:off x="2641152" y="5148198"/>
            <a:ext cx="1219648" cy="1466106"/>
          </a:xfrm>
          <a:prstGeom prst="ellipse">
            <a:avLst/>
          </a:prstGeom>
          <a:ln w="63500" cap="rnd">
            <a:solidFill>
              <a:schemeClr val="accent6">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Szövegdoboz 7">
            <a:extLst>
              <a:ext uri="{FF2B5EF4-FFF2-40B4-BE49-F238E27FC236}">
                <a16:creationId xmlns:a16="http://schemas.microsoft.com/office/drawing/2014/main" xmlns="" id="{49F13793-7799-D002-0F44-22BFB9329C6A}"/>
              </a:ext>
            </a:extLst>
          </p:cNvPr>
          <p:cNvSpPr txBox="1"/>
          <p:nvPr/>
        </p:nvSpPr>
        <p:spPr>
          <a:xfrm>
            <a:off x="3917244" y="5403333"/>
            <a:ext cx="5088970" cy="461665"/>
          </a:xfrm>
          <a:prstGeom prst="rect">
            <a:avLst/>
          </a:prstGeom>
          <a:noFill/>
        </p:spPr>
        <p:txBody>
          <a:bodyPr wrap="square">
            <a:spAutoFit/>
          </a:bodyPr>
          <a:lstStyle/>
          <a:p>
            <a:r>
              <a:rPr lang="hu-HU" sz="2400" dirty="0">
                <a:solidFill>
                  <a:schemeClr val="accent6">
                    <a:lumMod val="40000"/>
                    <a:lumOff val="60000"/>
                  </a:schemeClr>
                </a:solidFill>
              </a:rPr>
              <a:t>Boccherini- </a:t>
            </a:r>
            <a:r>
              <a:rPr lang="hu-HU" sz="2400" dirty="0" err="1">
                <a:solidFill>
                  <a:schemeClr val="accent6">
                    <a:lumMod val="40000"/>
                    <a:lumOff val="60000"/>
                  </a:schemeClr>
                </a:solidFill>
              </a:rPr>
              <a:t>Fandango</a:t>
            </a:r>
            <a:r>
              <a:rPr lang="hu-HU" sz="2400" dirty="0">
                <a:solidFill>
                  <a:schemeClr val="accent6">
                    <a:lumMod val="40000"/>
                    <a:lumOff val="60000"/>
                  </a:schemeClr>
                </a:solidFill>
              </a:rPr>
              <a:t>- </a:t>
            </a:r>
            <a:r>
              <a:rPr lang="hu-HU" sz="2400" dirty="0" err="1">
                <a:solidFill>
                  <a:schemeClr val="accent6">
                    <a:lumMod val="40000"/>
                    <a:lumOff val="60000"/>
                  </a:schemeClr>
                </a:solidFill>
              </a:rPr>
              <a:t>Castanets</a:t>
            </a:r>
            <a:r>
              <a:rPr lang="hu-HU" sz="2400" dirty="0">
                <a:solidFill>
                  <a:schemeClr val="accent6">
                    <a:lumMod val="40000"/>
                    <a:lumOff val="60000"/>
                  </a:schemeClr>
                </a:solidFill>
              </a:rPr>
              <a:t> -6’</a:t>
            </a:r>
          </a:p>
        </p:txBody>
      </p:sp>
      <p:sp>
        <p:nvSpPr>
          <p:cNvPr id="10" name="Szövegdoboz 9">
            <a:extLst>
              <a:ext uri="{FF2B5EF4-FFF2-40B4-BE49-F238E27FC236}">
                <a16:creationId xmlns:a16="http://schemas.microsoft.com/office/drawing/2014/main" xmlns="" id="{76A169E0-A690-7E9B-9922-D04D525A4115}"/>
              </a:ext>
            </a:extLst>
          </p:cNvPr>
          <p:cNvSpPr txBox="1"/>
          <p:nvPr/>
        </p:nvSpPr>
        <p:spPr>
          <a:xfrm>
            <a:off x="3956755" y="5911333"/>
            <a:ext cx="4572000" cy="830997"/>
          </a:xfrm>
          <a:prstGeom prst="rect">
            <a:avLst/>
          </a:prstGeom>
          <a:noFill/>
        </p:spPr>
        <p:txBody>
          <a:bodyPr wrap="square">
            <a:spAutoFit/>
          </a:bodyPr>
          <a:lstStyle/>
          <a:p>
            <a:r>
              <a:rPr lang="it-IT" sz="2400" dirty="0">
                <a:solidFill>
                  <a:schemeClr val="accent6">
                    <a:lumMod val="40000"/>
                    <a:lumOff val="60000"/>
                  </a:schemeClr>
                </a:solidFill>
              </a:rPr>
              <a:t>Canon in D (Pachelbels Canon) Cello, Piano</a:t>
            </a:r>
            <a:r>
              <a:rPr lang="hu-HU" sz="2400" dirty="0">
                <a:solidFill>
                  <a:schemeClr val="accent6">
                    <a:lumMod val="40000"/>
                    <a:lumOff val="60000"/>
                  </a:schemeClr>
                </a:solidFill>
              </a:rPr>
              <a:t> -5’</a:t>
            </a:r>
            <a:endParaRPr lang="it-IT" sz="2400" dirty="0">
              <a:solidFill>
                <a:schemeClr val="accent6">
                  <a:lumMod val="40000"/>
                  <a:lumOff val="60000"/>
                </a:schemeClr>
              </a:solidFill>
            </a:endParaRPr>
          </a:p>
        </p:txBody>
      </p:sp>
    </p:spTree>
    <p:extLst>
      <p:ext uri="{BB962C8B-B14F-4D97-AF65-F5344CB8AC3E}">
        <p14:creationId xmlns:p14="http://schemas.microsoft.com/office/powerpoint/2010/main" val="38848410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sndAc>
          <p:stSnd>
            <p:snd r:embed="rId4" name="Boccherini - Fandango - Castanets_[cut_367sec].wav"/>
          </p:stSnd>
        </p:sndAc>
      </p:transition>
    </mc:Choice>
    <mc:Fallback>
      <p:transition spd="slow" advClick="0" advTm="10000">
        <p:fade/>
        <p:sndAc>
          <p:stSnd>
            <p:snd r:embed="rId2" name="Boccherini - Fandango - Castanets_[cut_367sec].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79AAAC2-3B86-4CCA-D994-12C842578DF1}"/>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E7839EB6-88E0-275F-68C1-14065C13C5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8628" y="1282045"/>
            <a:ext cx="3893399" cy="5402090"/>
          </a:xfrm>
          <a:prstGeom prst="rect">
            <a:avLst/>
          </a:prstGeom>
          <a:ln>
            <a:solidFill>
              <a:schemeClr val="bg1"/>
            </a:solidFill>
          </a:ln>
        </p:spPr>
      </p:pic>
      <p:pic>
        <p:nvPicPr>
          <p:cNvPr id="3" name="Kép 2">
            <a:extLst>
              <a:ext uri="{FF2B5EF4-FFF2-40B4-BE49-F238E27FC236}">
                <a16:creationId xmlns:a16="http://schemas.microsoft.com/office/drawing/2014/main" xmlns="" id="{9DA0E452-AF43-A9B8-1949-EE970FC81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829" y="1191964"/>
            <a:ext cx="4325696" cy="5512096"/>
          </a:xfrm>
          <a:prstGeom prst="rect">
            <a:avLst/>
          </a:prstGeom>
          <a:ln>
            <a:solidFill>
              <a:schemeClr val="bg1"/>
            </a:solidFill>
          </a:ln>
        </p:spPr>
      </p:pic>
      <p:sp>
        <p:nvSpPr>
          <p:cNvPr id="5" name="Szövegdoboz 4">
            <a:extLst>
              <a:ext uri="{FF2B5EF4-FFF2-40B4-BE49-F238E27FC236}">
                <a16:creationId xmlns:a16="http://schemas.microsoft.com/office/drawing/2014/main" xmlns="" id="{8E387B5B-F635-E5AE-C7F5-E43D9CDB0D41}"/>
              </a:ext>
            </a:extLst>
          </p:cNvPr>
          <p:cNvSpPr txBox="1"/>
          <p:nvPr/>
        </p:nvSpPr>
        <p:spPr>
          <a:xfrm>
            <a:off x="202677" y="814575"/>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Szemere Bertalanné</a:t>
            </a:r>
          </a:p>
        </p:txBody>
      </p:sp>
      <p:sp>
        <p:nvSpPr>
          <p:cNvPr id="7" name="Szövegdoboz 6">
            <a:extLst>
              <a:ext uri="{FF2B5EF4-FFF2-40B4-BE49-F238E27FC236}">
                <a16:creationId xmlns:a16="http://schemas.microsoft.com/office/drawing/2014/main" xmlns="" id="{F57BB48A-2008-6DE5-3564-9A4EBC785CF2}"/>
              </a:ext>
            </a:extLst>
          </p:cNvPr>
          <p:cNvSpPr txBox="1"/>
          <p:nvPr/>
        </p:nvSpPr>
        <p:spPr>
          <a:xfrm>
            <a:off x="5085761" y="616611"/>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Szemere Bertalan</a:t>
            </a:r>
          </a:p>
        </p:txBody>
      </p:sp>
    </p:spTree>
    <p:extLst>
      <p:ext uri="{BB962C8B-B14F-4D97-AF65-F5344CB8AC3E}">
        <p14:creationId xmlns:p14="http://schemas.microsoft.com/office/powerpoint/2010/main" val="17400482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D4B6B8-39E7-505F-772A-80218EB4E4A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A86A43A8-620A-B8F3-AA68-AE83B90EB9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9759" y="1256996"/>
            <a:ext cx="4275787" cy="5505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Szövegdoboz 3">
            <a:extLst>
              <a:ext uri="{FF2B5EF4-FFF2-40B4-BE49-F238E27FC236}">
                <a16:creationId xmlns:a16="http://schemas.microsoft.com/office/drawing/2014/main" xmlns="" id="{E663F9B4-0F64-EE64-A878-628245FE0307}"/>
              </a:ext>
            </a:extLst>
          </p:cNvPr>
          <p:cNvSpPr txBox="1"/>
          <p:nvPr/>
        </p:nvSpPr>
        <p:spPr>
          <a:xfrm>
            <a:off x="4793530" y="333771"/>
            <a:ext cx="457200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z-Cyrl-AZ" sz="1800" b="0" i="0" u="none" strike="noStrike" kern="1200" cap="none" spc="0" normalizeH="0" baseline="0" noProof="0" dirty="0">
                <a:ln>
                  <a:noFill/>
                </a:ln>
                <a:solidFill>
                  <a:prstClr val="white"/>
                </a:solidFill>
                <a:effectLst/>
                <a:uLnTx/>
                <a:uFillTx/>
                <a:latin typeface="Aptos" panose="02110004020202020204"/>
                <a:ea typeface="+mn-ea"/>
                <a:cs typeface="+mn-cs"/>
              </a:rPr>
              <a:t>Николай Андреевич Небольсин (1785–1846) </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Köztulajdonban lévő fénykép 19. századi férfi portréfestményről,</a:t>
            </a:r>
          </a:p>
        </p:txBody>
      </p:sp>
      <p:pic>
        <p:nvPicPr>
          <p:cNvPr id="5" name="Kép 4">
            <a:extLst>
              <a:ext uri="{FF2B5EF4-FFF2-40B4-BE49-F238E27FC236}">
                <a16:creationId xmlns:a16="http://schemas.microsoft.com/office/drawing/2014/main" xmlns="" id="{5F61042E-743B-2CF1-94D4-AE286512C5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707" y="1357461"/>
            <a:ext cx="4199495" cy="5371854"/>
          </a:xfrm>
          <a:prstGeom prst="rect">
            <a:avLst/>
          </a:prstGeom>
        </p:spPr>
      </p:pic>
      <p:sp>
        <p:nvSpPr>
          <p:cNvPr id="7" name="Szövegdoboz 6">
            <a:extLst>
              <a:ext uri="{FF2B5EF4-FFF2-40B4-BE49-F238E27FC236}">
                <a16:creationId xmlns:a16="http://schemas.microsoft.com/office/drawing/2014/main" xmlns="" id="{DBCCE4A7-F6C2-7D76-368D-BFBEB6A3D201}"/>
              </a:ext>
            </a:extLst>
          </p:cNvPr>
          <p:cNvSpPr txBox="1"/>
          <p:nvPr/>
        </p:nvSpPr>
        <p:spPr>
          <a:xfrm>
            <a:off x="249811" y="677886"/>
            <a:ext cx="468512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Michail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Golicyn</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herceg</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(1800-1873)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portréja</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68701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ED8B8B-52CB-F97A-6C7B-1FD66425CA67}"/>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ECAA9880-E596-7875-D7F5-C301AF5B71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7854" y="1107583"/>
            <a:ext cx="4299394" cy="5678783"/>
          </a:xfrm>
          <a:prstGeom prst="rect">
            <a:avLst/>
          </a:prstGeom>
          <a:ln>
            <a:solidFill>
              <a:schemeClr val="bg1"/>
            </a:solidFill>
          </a:ln>
        </p:spPr>
      </p:pic>
      <p:sp>
        <p:nvSpPr>
          <p:cNvPr id="4" name="Szövegdoboz 3">
            <a:extLst>
              <a:ext uri="{FF2B5EF4-FFF2-40B4-BE49-F238E27FC236}">
                <a16:creationId xmlns:a16="http://schemas.microsoft.com/office/drawing/2014/main" xmlns="" id="{ECD27931-EC17-ADF9-160C-F69A9B2B958A}"/>
              </a:ext>
            </a:extLst>
          </p:cNvPr>
          <p:cNvSpPr txBox="1"/>
          <p:nvPr/>
        </p:nvSpPr>
        <p:spPr>
          <a:xfrm>
            <a:off x="5161174" y="270723"/>
            <a:ext cx="381314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z-Cyrl-AZ" sz="1800" b="0" i="0" u="none" strike="noStrike" kern="1200" cap="none" spc="0" normalizeH="0" baseline="0" noProof="0" dirty="0">
                <a:ln>
                  <a:noFill/>
                </a:ln>
                <a:solidFill>
                  <a:prstClr val="white"/>
                </a:solidFill>
                <a:effectLst/>
                <a:uLnTx/>
                <a:uFillTx/>
                <a:latin typeface="Aptos" panose="02110004020202020204"/>
                <a:ea typeface="+mn-ea"/>
                <a:cs typeface="+mn-cs"/>
              </a:rPr>
              <a:t>Стахович Михаил Александрович (1820-1858)</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Kép 4">
            <a:extLst>
              <a:ext uri="{FF2B5EF4-FFF2-40B4-BE49-F238E27FC236}">
                <a16:creationId xmlns:a16="http://schemas.microsoft.com/office/drawing/2014/main" xmlns="" id="{2A94C8F1-1A0B-73A5-C676-E7F7FF86C7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039" y="1103720"/>
            <a:ext cx="4143777" cy="5594099"/>
          </a:xfrm>
          <a:prstGeom prst="rect">
            <a:avLst/>
          </a:prstGeom>
          <a:ln>
            <a:solidFill>
              <a:schemeClr val="bg1"/>
            </a:solidFill>
          </a:ln>
        </p:spPr>
      </p:pic>
      <p:sp>
        <p:nvSpPr>
          <p:cNvPr id="7" name="Szövegdoboz 6">
            <a:extLst>
              <a:ext uri="{FF2B5EF4-FFF2-40B4-BE49-F238E27FC236}">
                <a16:creationId xmlns:a16="http://schemas.microsoft.com/office/drawing/2014/main" xmlns="" id="{56756BCB-DF83-5AEA-4B63-B08C41099387}"/>
              </a:ext>
            </a:extLst>
          </p:cNvPr>
          <p:cNvSpPr txBox="1"/>
          <p:nvPr/>
        </p:nvSpPr>
        <p:spPr>
          <a:xfrm>
            <a:off x="400639" y="223589"/>
            <a:ext cx="375658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z-Cyrl-AZ" sz="1800" b="0" i="0" u="none" strike="noStrike" kern="1200" cap="none" spc="0" normalizeH="0" baseline="0" noProof="0" dirty="0">
                <a:ln>
                  <a:noFill/>
                </a:ln>
                <a:solidFill>
                  <a:prstClr val="white"/>
                </a:solidFill>
                <a:effectLst/>
                <a:uLnTx/>
                <a:uFillTx/>
                <a:latin typeface="Aptos" panose="02110004020202020204"/>
                <a:ea typeface="+mn-ea"/>
                <a:cs typeface="+mn-cs"/>
              </a:rPr>
              <a:t>Александр Николаевич Соймонов (1787-1856)</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23667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CDFEC5-5C3A-16A5-ADDE-6D097259A772}"/>
            </a:ext>
          </a:extLst>
        </p:cNvPr>
        <p:cNvGrpSpPr/>
        <p:nvPr/>
      </p:nvGrpSpPr>
      <p:grpSpPr>
        <a:xfrm>
          <a:off x="0" y="0"/>
          <a:ext cx="0" cy="0"/>
          <a:chOff x="0" y="0"/>
          <a:chExt cx="0" cy="0"/>
        </a:xfrm>
      </p:grpSpPr>
      <p:sp>
        <p:nvSpPr>
          <p:cNvPr id="8" name="Szövegdoboz 7">
            <a:extLst>
              <a:ext uri="{FF2B5EF4-FFF2-40B4-BE49-F238E27FC236}">
                <a16:creationId xmlns:a16="http://schemas.microsoft.com/office/drawing/2014/main" xmlns="" id="{9A17C8F1-3555-0C3A-91BB-C2DEDEF64255}"/>
              </a:ext>
            </a:extLst>
          </p:cNvPr>
          <p:cNvSpPr txBox="1"/>
          <p:nvPr/>
        </p:nvSpPr>
        <p:spPr>
          <a:xfrm>
            <a:off x="4126089" y="2088782"/>
            <a:ext cx="4572000"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Ez a portré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Benediktov</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irodalmi hagyatékáról és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művészi tehetségéről is tanúskodik. Arra hív bennünket, hogy elmélyüljünk az orosz irodalom világában, és fedezzük fel azokat a figyelemre méltó elméket, amelyek az egyik legbefolyásosabb korszakban formálták azt</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2" name="Kép 1">
            <a:extLst>
              <a:ext uri="{FF2B5EF4-FFF2-40B4-BE49-F238E27FC236}">
                <a16:creationId xmlns:a16="http://schemas.microsoft.com/office/drawing/2014/main" xmlns="" id="{ADD2E553-CBD0-37BE-81D8-8DFD926E76DB}"/>
              </a:ext>
            </a:extLst>
          </p:cNvPr>
          <p:cNvPicPr>
            <a:picLocks noChangeAspect="1"/>
          </p:cNvPicPr>
          <p:nvPr/>
        </p:nvPicPr>
        <p:blipFill>
          <a:blip r:embed="rId2"/>
          <a:stretch>
            <a:fillRect/>
          </a:stretch>
        </p:blipFill>
        <p:spPr>
          <a:xfrm>
            <a:off x="3951346" y="508000"/>
            <a:ext cx="4959468" cy="6173611"/>
          </a:xfrm>
          <a:prstGeom prst="rect">
            <a:avLst/>
          </a:prstGeom>
        </p:spPr>
      </p:pic>
      <p:sp>
        <p:nvSpPr>
          <p:cNvPr id="4" name="Szövegdoboz 3">
            <a:extLst>
              <a:ext uri="{FF2B5EF4-FFF2-40B4-BE49-F238E27FC236}">
                <a16:creationId xmlns:a16="http://schemas.microsoft.com/office/drawing/2014/main" xmlns="" id="{A2F975E0-B04B-89EC-1E2B-E65A79DBA080}"/>
              </a:ext>
            </a:extLst>
          </p:cNvPr>
          <p:cNvSpPr txBox="1"/>
          <p:nvPr/>
        </p:nvSpPr>
        <p:spPr>
          <a:xfrm>
            <a:off x="152400" y="274303"/>
            <a:ext cx="3708400"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Vlagyimir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Grigorjevics</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Benediktov</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(1807-1873) költő portréja -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Peinture</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de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Sandor</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(1808-1873),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huile</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sur</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toile</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(67x54 cm), vers 1840 - A. Puskin Emlékmúzeum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Russi</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St.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Petersburg</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6" name="Szövegdoboz 5">
            <a:extLst>
              <a:ext uri="{FF2B5EF4-FFF2-40B4-BE49-F238E27FC236}">
                <a16:creationId xmlns:a16="http://schemas.microsoft.com/office/drawing/2014/main" xmlns="" id="{B9ECEED4-084B-6A00-2B6C-C8A3BFF447DE}"/>
              </a:ext>
            </a:extLst>
          </p:cNvPr>
          <p:cNvSpPr txBox="1"/>
          <p:nvPr/>
        </p:nvSpPr>
        <p:spPr>
          <a:xfrm>
            <a:off x="129822" y="1999818"/>
            <a:ext cx="3787422" cy="48013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egy 19. századi orosz irodalmi zseni lényegét és mélységét ragadja meg.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Sándor 1840 körül festette, ez az olaj, vászon remekmű, mérete 67x54 cm, és a szentpétervári A. Puskin Emlékmúzeumban található. Vlagyimir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Grigorjevics</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Benediktov</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korának tekintélyes költője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ügyes ecsetvonásai révén elevenedik meg. A művész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mesterien</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ábrázolja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Benediktov</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befelé forduló tekintetét és szemlélődő kifejezését, bepillantást engedve a költő belső világába. A festményen használt színek gazdagok és élénkek, növelve a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vonzerejét</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2488199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F9C7F7F-9055-2044-0253-7E9B9E8A4309}"/>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0A2928E2-9F2B-A4C0-EC30-9E68039C26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1427" y="0"/>
            <a:ext cx="4812030" cy="6858000"/>
          </a:xfrm>
          <a:prstGeom prst="rect">
            <a:avLst/>
          </a:prstGeom>
          <a:ln>
            <a:solidFill>
              <a:schemeClr val="bg1"/>
            </a:solidFill>
          </a:ln>
        </p:spPr>
      </p:pic>
      <p:pic>
        <p:nvPicPr>
          <p:cNvPr id="3" name="Kép 2">
            <a:extLst>
              <a:ext uri="{FF2B5EF4-FFF2-40B4-BE49-F238E27FC236}">
                <a16:creationId xmlns:a16="http://schemas.microsoft.com/office/drawing/2014/main" xmlns="" id="{A40E37F5-A067-22DA-B52D-A877C8CE37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4178" y="1526796"/>
            <a:ext cx="3740728" cy="533120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zövegdoboz 4">
            <a:extLst>
              <a:ext uri="{FF2B5EF4-FFF2-40B4-BE49-F238E27FC236}">
                <a16:creationId xmlns:a16="http://schemas.microsoft.com/office/drawing/2014/main" xmlns="" id="{0877832E-1FF7-46EA-6996-6050DC892A33}"/>
              </a:ext>
            </a:extLst>
          </p:cNvPr>
          <p:cNvSpPr txBox="1"/>
          <p:nvPr/>
        </p:nvSpPr>
        <p:spPr>
          <a:xfrm>
            <a:off x="5446888" y="424935"/>
            <a:ext cx="369711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Aptos" panose="02110004020202020204"/>
                <a:ea typeface="+mn-ea"/>
                <a:cs typeface="+mn-cs"/>
              </a:rPr>
              <a:t>Sandor </a:t>
            </a:r>
            <a:r>
              <a:rPr kumimoji="0" lang="de-DE"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de-DE" sz="1800" b="0" i="0" u="none" strike="noStrike" kern="1200" cap="none" spc="0" normalizeH="0" baseline="0" noProof="0" dirty="0">
                <a:ln>
                  <a:noFill/>
                </a:ln>
                <a:solidFill>
                  <a:prstClr val="white"/>
                </a:solidFill>
                <a:effectLst/>
                <a:uLnTx/>
                <a:uFillTx/>
                <a:latin typeface="Aptos" panose="02110004020202020204"/>
                <a:ea typeface="+mn-ea"/>
                <a:cs typeface="+mn-cs"/>
              </a:rPr>
              <a:t>: „Porträt einer Frau“ (1853)</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Szövegdoboz 6">
            <a:extLst>
              <a:ext uri="{FF2B5EF4-FFF2-40B4-BE49-F238E27FC236}">
                <a16:creationId xmlns:a16="http://schemas.microsoft.com/office/drawing/2014/main" xmlns="" id="{83FC851A-54F5-2BCB-FB31-572561EF5D82}"/>
              </a:ext>
            </a:extLst>
          </p:cNvPr>
          <p:cNvSpPr txBox="1"/>
          <p:nvPr/>
        </p:nvSpPr>
        <p:spPr>
          <a:xfrm>
            <a:off x="6169378" y="662001"/>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32,8 x 46,9 cm</a:t>
            </a:r>
          </a:p>
        </p:txBody>
      </p:sp>
    </p:spTree>
    <p:extLst>
      <p:ext uri="{BB962C8B-B14F-4D97-AF65-F5344CB8AC3E}">
        <p14:creationId xmlns:p14="http://schemas.microsoft.com/office/powerpoint/2010/main" val="19854166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DE31F8-931D-22B4-2B89-35F1EAB74627}"/>
            </a:ext>
          </a:extLst>
        </p:cNvPr>
        <p:cNvGrpSpPr/>
        <p:nvPr/>
      </p:nvGrpSpPr>
      <p:grpSpPr>
        <a:xfrm>
          <a:off x="0" y="0"/>
          <a:ext cx="0" cy="0"/>
          <a:chOff x="0" y="0"/>
          <a:chExt cx="0" cy="0"/>
        </a:xfrm>
      </p:grpSpPr>
      <p:sp>
        <p:nvSpPr>
          <p:cNvPr id="5" name="Szövegdoboz 4">
            <a:extLst>
              <a:ext uri="{FF2B5EF4-FFF2-40B4-BE49-F238E27FC236}">
                <a16:creationId xmlns:a16="http://schemas.microsoft.com/office/drawing/2014/main" xmlns="" id="{877F37CC-F52A-FE74-8008-BC392065F8C9}"/>
              </a:ext>
            </a:extLst>
          </p:cNvPr>
          <p:cNvSpPr txBox="1"/>
          <p:nvPr/>
        </p:nvSpPr>
        <p:spPr>
          <a:xfrm>
            <a:off x="445911" y="365667"/>
            <a:ext cx="317782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Tengerparti táj birkapásztorral,</a:t>
            </a:r>
          </a:p>
        </p:txBody>
      </p:sp>
      <p:sp>
        <p:nvSpPr>
          <p:cNvPr id="7" name="Szövegdoboz 6">
            <a:extLst>
              <a:ext uri="{FF2B5EF4-FFF2-40B4-BE49-F238E27FC236}">
                <a16:creationId xmlns:a16="http://schemas.microsoft.com/office/drawing/2014/main" xmlns="" id="{31375B5C-CC04-7DBE-9AE7-F887943B8B20}"/>
              </a:ext>
            </a:extLst>
          </p:cNvPr>
          <p:cNvSpPr txBox="1"/>
          <p:nvPr/>
        </p:nvSpPr>
        <p:spPr>
          <a:xfrm>
            <a:off x="3493911" y="396291"/>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olaj, vászon, 56 x 76 cm.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ArtNet</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Kép 5">
            <a:extLst>
              <a:ext uri="{FF2B5EF4-FFF2-40B4-BE49-F238E27FC236}">
                <a16:creationId xmlns:a16="http://schemas.microsoft.com/office/drawing/2014/main" xmlns="" id="{43086C2C-96C9-235D-EB66-9A3FFA6FC91C}"/>
              </a:ext>
            </a:extLst>
          </p:cNvPr>
          <p:cNvPicPr>
            <a:picLocks noChangeAspect="1"/>
          </p:cNvPicPr>
          <p:nvPr/>
        </p:nvPicPr>
        <p:blipFill>
          <a:blip r:embed="rId2"/>
          <a:stretch>
            <a:fillRect/>
          </a:stretch>
        </p:blipFill>
        <p:spPr>
          <a:xfrm>
            <a:off x="477917" y="829560"/>
            <a:ext cx="8229078" cy="5897506"/>
          </a:xfrm>
          <a:prstGeom prst="rect">
            <a:avLst/>
          </a:prstGeom>
        </p:spPr>
      </p:pic>
    </p:spTree>
    <p:extLst>
      <p:ext uri="{BB962C8B-B14F-4D97-AF65-F5344CB8AC3E}">
        <p14:creationId xmlns:p14="http://schemas.microsoft.com/office/powerpoint/2010/main" val="17945580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a:extLst>
              <a:ext uri="{FF2B5EF4-FFF2-40B4-BE49-F238E27FC236}">
                <a16:creationId xmlns:a16="http://schemas.microsoft.com/office/drawing/2014/main" xmlns="" id="{8A0BA52B-C2F5-7632-5CBA-AF9CC2462F72}"/>
              </a:ext>
            </a:extLst>
          </p:cNvPr>
          <p:cNvSpPr txBox="1"/>
          <p:nvPr/>
        </p:nvSpPr>
        <p:spPr>
          <a:xfrm>
            <a:off x="846666" y="1573368"/>
            <a:ext cx="7371645" cy="646331"/>
          </a:xfrm>
          <a:prstGeom prst="rect">
            <a:avLst/>
          </a:prstGeom>
          <a:noFill/>
        </p:spPr>
        <p:txBody>
          <a:bodyPr wrap="square">
            <a:spAutoFit/>
          </a:bodyPr>
          <a:lstStyle/>
          <a:p>
            <a:r>
              <a:rPr lang="hu-HU" dirty="0"/>
              <a:t>https://www.imrikzsofia.hu/atlathato-oszovetseg-v-vandorlas-a-pusztaban</a:t>
            </a:r>
          </a:p>
        </p:txBody>
      </p:sp>
      <p:sp>
        <p:nvSpPr>
          <p:cNvPr id="7" name="Szövegdoboz 6">
            <a:extLst>
              <a:ext uri="{FF2B5EF4-FFF2-40B4-BE49-F238E27FC236}">
                <a16:creationId xmlns:a16="http://schemas.microsoft.com/office/drawing/2014/main" xmlns="" id="{9CE1F6DC-3154-1382-0FBE-721217904DA5}"/>
              </a:ext>
            </a:extLst>
          </p:cNvPr>
          <p:cNvSpPr txBox="1"/>
          <p:nvPr/>
        </p:nvSpPr>
        <p:spPr>
          <a:xfrm>
            <a:off x="987778" y="3506800"/>
            <a:ext cx="4572000" cy="369332"/>
          </a:xfrm>
          <a:prstGeom prst="rect">
            <a:avLst/>
          </a:prstGeom>
          <a:noFill/>
        </p:spPr>
        <p:txBody>
          <a:bodyPr wrap="square">
            <a:spAutoFit/>
          </a:bodyPr>
          <a:lstStyle/>
          <a:p>
            <a:r>
              <a:rPr lang="hu-HU" dirty="0"/>
              <a:t>https://zsblog.hu/kepek-mozes-eletebol/</a:t>
            </a:r>
          </a:p>
        </p:txBody>
      </p:sp>
    </p:spTree>
    <p:extLst>
      <p:ext uri="{BB962C8B-B14F-4D97-AF65-F5344CB8AC3E}">
        <p14:creationId xmlns:p14="http://schemas.microsoft.com/office/powerpoint/2010/main" val="27745552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5000">
        <p15:prstTrans prst="pageCurlDouble"/>
      </p:transition>
    </mc:Choice>
    <mc:Fallback>
      <p:transition spd="slow" advClick="0"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74FBF6C-03E2-1D42-A212-9984C00F69EF}"/>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FDD00B8B-A11A-5B68-AF1B-6E6A652F88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4455" y="1461155"/>
            <a:ext cx="4056480" cy="5222980"/>
          </a:xfrm>
          <a:prstGeom prst="rect">
            <a:avLst/>
          </a:prstGeom>
          <a:ln>
            <a:solidFill>
              <a:schemeClr val="bg1"/>
            </a:solidFill>
          </a:ln>
        </p:spPr>
      </p:pic>
      <p:sp>
        <p:nvSpPr>
          <p:cNvPr id="4" name="Szövegdoboz 3">
            <a:extLst>
              <a:ext uri="{FF2B5EF4-FFF2-40B4-BE49-F238E27FC236}">
                <a16:creationId xmlns:a16="http://schemas.microsoft.com/office/drawing/2014/main" xmlns="" id="{6F5B9EAA-050C-01CF-724B-4C3A19570618}"/>
              </a:ext>
            </a:extLst>
          </p:cNvPr>
          <p:cNvSpPr txBox="1"/>
          <p:nvPr/>
        </p:nvSpPr>
        <p:spPr>
          <a:xfrm>
            <a:off x="5114041" y="729734"/>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Önarcképe (1849 körül)</a:t>
            </a:r>
          </a:p>
        </p:txBody>
      </p:sp>
      <p:pic>
        <p:nvPicPr>
          <p:cNvPr id="5" name="Kép 4">
            <a:extLst>
              <a:ext uri="{FF2B5EF4-FFF2-40B4-BE49-F238E27FC236}">
                <a16:creationId xmlns:a16="http://schemas.microsoft.com/office/drawing/2014/main" xmlns="" id="{F045FBF1-5BFB-1570-36F4-A3E4C1C075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150" y="1197204"/>
            <a:ext cx="4594059" cy="5547674"/>
          </a:xfrm>
          <a:prstGeom prst="rect">
            <a:avLst/>
          </a:prstGeom>
        </p:spPr>
      </p:pic>
      <p:sp>
        <p:nvSpPr>
          <p:cNvPr id="7" name="Szövegdoboz 6">
            <a:extLst>
              <a:ext uri="{FF2B5EF4-FFF2-40B4-BE49-F238E27FC236}">
                <a16:creationId xmlns:a16="http://schemas.microsoft.com/office/drawing/2014/main" xmlns="" id="{2BE4E601-49F5-8BAE-F4A3-77D76F405B0B}"/>
              </a:ext>
            </a:extLst>
          </p:cNvPr>
          <p:cNvSpPr txBox="1"/>
          <p:nvPr/>
        </p:nvSpPr>
        <p:spPr>
          <a:xfrm>
            <a:off x="335756" y="291584"/>
            <a:ext cx="382666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Molnár József arcképe (Vasárnapi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Ujság</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1864)</a:t>
            </a:r>
          </a:p>
        </p:txBody>
      </p:sp>
    </p:spTree>
    <p:extLst>
      <p:ext uri="{BB962C8B-B14F-4D97-AF65-F5344CB8AC3E}">
        <p14:creationId xmlns:p14="http://schemas.microsoft.com/office/powerpoint/2010/main" val="17616894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36C0B1-F57A-9AA4-CD34-7C3B9797B6DF}"/>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15CA4772-5CAF-5F44-3035-9945ACD83C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6667" y="448661"/>
            <a:ext cx="7300908" cy="6342664"/>
          </a:xfrm>
          <a:prstGeom prst="rect">
            <a:avLst/>
          </a:prstGeom>
          <a:ln>
            <a:solidFill>
              <a:schemeClr val="bg1"/>
            </a:solidFill>
          </a:ln>
        </p:spPr>
      </p:pic>
      <p:sp>
        <p:nvSpPr>
          <p:cNvPr id="4" name="Szövegdoboz 3">
            <a:extLst>
              <a:ext uri="{FF2B5EF4-FFF2-40B4-BE49-F238E27FC236}">
                <a16:creationId xmlns:a16="http://schemas.microsoft.com/office/drawing/2014/main" xmlns="" id="{3042F6D9-0A92-0B25-A3B8-080D37A7ADCC}"/>
              </a:ext>
            </a:extLst>
          </p:cNvPr>
          <p:cNvSpPr txBox="1"/>
          <p:nvPr/>
        </p:nvSpPr>
        <p:spPr>
          <a:xfrm>
            <a:off x="704850" y="139184"/>
            <a:ext cx="78676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Ábrahám kiköltözése (1850) 112x130 MNG, olaj festmény</a:t>
            </a:r>
          </a:p>
        </p:txBody>
      </p:sp>
    </p:spTree>
    <p:extLst>
      <p:ext uri="{BB962C8B-B14F-4D97-AF65-F5344CB8AC3E}">
        <p14:creationId xmlns:p14="http://schemas.microsoft.com/office/powerpoint/2010/main" val="25161127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939F68-FF36-903D-3775-E4F4CE83EBA2}"/>
            </a:ext>
          </a:extLst>
        </p:cNvPr>
        <p:cNvGrpSpPr/>
        <p:nvPr/>
      </p:nvGrpSpPr>
      <p:grpSpPr>
        <a:xfrm>
          <a:off x="0" y="0"/>
          <a:ext cx="0" cy="0"/>
          <a:chOff x="0" y="0"/>
          <a:chExt cx="0" cy="0"/>
        </a:xfrm>
      </p:grpSpPr>
      <p:sp>
        <p:nvSpPr>
          <p:cNvPr id="3" name="Szövegdoboz 2">
            <a:extLst>
              <a:ext uri="{FF2B5EF4-FFF2-40B4-BE49-F238E27FC236}">
                <a16:creationId xmlns:a16="http://schemas.microsoft.com/office/drawing/2014/main" xmlns="" id="{D0042469-6B80-E882-2BF6-5DA240B114D5}"/>
              </a:ext>
            </a:extLst>
          </p:cNvPr>
          <p:cNvSpPr txBox="1"/>
          <p:nvPr/>
        </p:nvSpPr>
        <p:spPr>
          <a:xfrm>
            <a:off x="778933" y="124178"/>
            <a:ext cx="69416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Mózes kivezeti a zsidókat Egyiptomból, 200x155cm, olaj, vászon</a:t>
            </a:r>
          </a:p>
        </p:txBody>
      </p:sp>
      <p:pic>
        <p:nvPicPr>
          <p:cNvPr id="4" name="Kép 3">
            <a:extLst>
              <a:ext uri="{FF2B5EF4-FFF2-40B4-BE49-F238E27FC236}">
                <a16:creationId xmlns:a16="http://schemas.microsoft.com/office/drawing/2014/main" xmlns="" id="{64E79EC0-5373-8546-E98B-74815B2181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8622" y="493084"/>
            <a:ext cx="8055590" cy="6256508"/>
          </a:xfrm>
          <a:prstGeom prst="rect">
            <a:avLst/>
          </a:prstGeom>
          <a:ln>
            <a:solidFill>
              <a:schemeClr val="bg1"/>
            </a:solidFill>
          </a:ln>
        </p:spPr>
      </p:pic>
    </p:spTree>
    <p:extLst>
      <p:ext uri="{BB962C8B-B14F-4D97-AF65-F5344CB8AC3E}">
        <p14:creationId xmlns:p14="http://schemas.microsoft.com/office/powerpoint/2010/main" val="23859706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751AA5-EFD4-016F-B93B-1EDF8C5EFD77}"/>
            </a:ext>
          </a:extLst>
        </p:cNvPr>
        <p:cNvGrpSpPr/>
        <p:nvPr/>
      </p:nvGrpSpPr>
      <p:grpSpPr>
        <a:xfrm>
          <a:off x="0" y="0"/>
          <a:ext cx="0" cy="0"/>
          <a:chOff x="0" y="0"/>
          <a:chExt cx="0" cy="0"/>
        </a:xfrm>
      </p:grpSpPr>
      <p:sp>
        <p:nvSpPr>
          <p:cNvPr id="4" name="Szövegdoboz 3">
            <a:extLst>
              <a:ext uri="{FF2B5EF4-FFF2-40B4-BE49-F238E27FC236}">
                <a16:creationId xmlns:a16="http://schemas.microsoft.com/office/drawing/2014/main" xmlns="" id="{A74ED81E-E30C-310D-64C5-3738BD879C6B}"/>
              </a:ext>
            </a:extLst>
          </p:cNvPr>
          <p:cNvSpPr txBox="1"/>
          <p:nvPr/>
        </p:nvSpPr>
        <p:spPr>
          <a:xfrm>
            <a:off x="207390" y="1696407"/>
            <a:ext cx="8823489" cy="424731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A főként portréiról ismert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 korai magyar romantikus festészet képviselője. József nádor bécsi egyetemi évei alatt tudomásul vette Vízözön című képét, és négy éven keresztül évi 400 forintos támogatást ajánlott fel neki művészi képességeinek fejlesztésére. 1829-ben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Olaszországba ment. Barátja, mecénás Szemere Bertalan naplójegyzeteiből kiderül, hogy több városban járt, így Firenzében, Nápolyban, Velencében, és hosszabb ideig tartózkodott Rómában. Valószínűleg többször is visszatért Firenzébe, ezt ez az Önarckép is bizonyítja. A romantikus önarckép a külsőségek helyett a személyiségjegyekre, karakterre, érzelmi-pszichés lelkiállapotokra koncentrál, és a tizenkilencedik század közepén népszerűvé vált portrétípushoz tartozik. A háttér nemcsak topográfiai útmutatóként jelzi a kép készítésének helyszínét, hanem gazdag festői elemeivel a hangulat fontos forrása is. A sötét felhők örvénylése és a kék ég sugárzó csíkja a távolban vihar elmúlására utal. A lenyugvó nap sugarai élesen megvilágítják Firenze híres épületeit, a Dómot és a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Campanile</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-t, valamint a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Ponte</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Vecchio</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-t, és csillognak az Arnón. A táj nem csupán egy tábla vagy üres díszlet, hanem a portré érzelmi háttere, a festő életének helyszíne pályafutásának fontos </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szakaszában. </a:t>
            </a:r>
          </a:p>
        </p:txBody>
      </p:sp>
      <p:pic>
        <p:nvPicPr>
          <p:cNvPr id="2" name="Kép 1">
            <a:extLst>
              <a:ext uri="{FF2B5EF4-FFF2-40B4-BE49-F238E27FC236}">
                <a16:creationId xmlns:a16="http://schemas.microsoft.com/office/drawing/2014/main" xmlns="" id="{9D38C6F3-A626-B07C-0183-065810458E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1867" y="75414"/>
            <a:ext cx="5161648" cy="6589337"/>
          </a:xfrm>
          <a:prstGeom prst="rect">
            <a:avLst/>
          </a:prstGeom>
          <a:ln>
            <a:solidFill>
              <a:schemeClr val="bg1"/>
            </a:solidFill>
          </a:ln>
        </p:spPr>
      </p:pic>
      <p:sp>
        <p:nvSpPr>
          <p:cNvPr id="5" name="Szövegdoboz 4">
            <a:extLst>
              <a:ext uri="{FF2B5EF4-FFF2-40B4-BE49-F238E27FC236}">
                <a16:creationId xmlns:a16="http://schemas.microsoft.com/office/drawing/2014/main" xmlns="" id="{1454F540-09FF-D4CA-A854-AFD86A5F883A}"/>
              </a:ext>
            </a:extLst>
          </p:cNvPr>
          <p:cNvSpPr txBox="1"/>
          <p:nvPr/>
        </p:nvSpPr>
        <p:spPr>
          <a:xfrm>
            <a:off x="212103" y="176599"/>
            <a:ext cx="45720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Önarckép,1832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technika	olaj, vászon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Méretek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kép: 73 × 58 cm, MNG</a:t>
            </a:r>
          </a:p>
        </p:txBody>
      </p:sp>
    </p:spTree>
    <p:extLst>
      <p:ext uri="{BB962C8B-B14F-4D97-AF65-F5344CB8AC3E}">
        <p14:creationId xmlns:p14="http://schemas.microsoft.com/office/powerpoint/2010/main" val="22449680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5BC638E-6767-6ACE-07CC-31B4D8BDCA30}"/>
            </a:ext>
          </a:extLst>
        </p:cNvPr>
        <p:cNvGrpSpPr/>
        <p:nvPr/>
      </p:nvGrpSpPr>
      <p:grpSpPr>
        <a:xfrm>
          <a:off x="0" y="0"/>
          <a:ext cx="0" cy="0"/>
          <a:chOff x="0" y="0"/>
          <a:chExt cx="0" cy="0"/>
        </a:xfrm>
      </p:grpSpPr>
      <p:sp>
        <p:nvSpPr>
          <p:cNvPr id="4" name="Szövegdoboz 3">
            <a:extLst>
              <a:ext uri="{FF2B5EF4-FFF2-40B4-BE49-F238E27FC236}">
                <a16:creationId xmlns:a16="http://schemas.microsoft.com/office/drawing/2014/main" xmlns="" id="{3C1C0A05-C450-F6F5-1AE7-3C9DE5E8AFE8}"/>
              </a:ext>
            </a:extLst>
          </p:cNvPr>
          <p:cNvSpPr txBox="1"/>
          <p:nvPr/>
        </p:nvSpPr>
        <p:spPr>
          <a:xfrm>
            <a:off x="589174" y="120757"/>
            <a:ext cx="822488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Dezső vitéz önfeláldozása Károly Róbertért , MNG 152x187cm (1855)</a:t>
            </a:r>
          </a:p>
        </p:txBody>
      </p:sp>
      <p:sp>
        <p:nvSpPr>
          <p:cNvPr id="6" name="Szövegdoboz 5">
            <a:extLst>
              <a:ext uri="{FF2B5EF4-FFF2-40B4-BE49-F238E27FC236}">
                <a16:creationId xmlns:a16="http://schemas.microsoft.com/office/drawing/2014/main" xmlns="" id="{B7E4F365-2F42-A5C3-76F6-DCBAEDC454E9}"/>
              </a:ext>
            </a:extLst>
          </p:cNvPr>
          <p:cNvSpPr txBox="1"/>
          <p:nvPr/>
        </p:nvSpPr>
        <p:spPr>
          <a:xfrm>
            <a:off x="2286000" y="1723196"/>
            <a:ext cx="4572000"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Károly Róbert Anjou király a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posadai</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csata elől menekül(1330. november 9-12.). Romantikus festmény Károly serege 17. századi huszárruhát visel. I. havasalföldi Basarab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lesbentámadt</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Anjou Károly Róbert magyar királyra és 30 000 fős bevonuló hadseregére. A vlach ( román ) harcosok olyan helyen gördítették le a sziklákat a sziklaperemeken, ahonnan a magyar lovas lovagok nem tudtak elmenekülni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előlük</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sem a magasba mászni nem tudtak a támadók kiszorítására.</a:t>
            </a:r>
          </a:p>
        </p:txBody>
      </p:sp>
      <p:pic>
        <p:nvPicPr>
          <p:cNvPr id="2" name="Kép 1">
            <a:extLst>
              <a:ext uri="{FF2B5EF4-FFF2-40B4-BE49-F238E27FC236}">
                <a16:creationId xmlns:a16="http://schemas.microsoft.com/office/drawing/2014/main" xmlns="" id="{09A81D94-089F-2B70-8F36-2BA40BE546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800" y="564444"/>
            <a:ext cx="7530732" cy="6111365"/>
          </a:xfrm>
          <a:prstGeom prst="rect">
            <a:avLst/>
          </a:prstGeom>
          <a:ln>
            <a:solidFill>
              <a:schemeClr val="bg1"/>
            </a:solidFill>
          </a:ln>
        </p:spPr>
      </p:pic>
    </p:spTree>
    <p:extLst>
      <p:ext uri="{BB962C8B-B14F-4D97-AF65-F5344CB8AC3E}">
        <p14:creationId xmlns:p14="http://schemas.microsoft.com/office/powerpoint/2010/main" val="9470350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BB01F4-2D13-CEAA-93A9-8F79C582CE13}"/>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4475AD83-0CF3-F127-5AF1-85D5441724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7109" y="415637"/>
            <a:ext cx="4679532" cy="6141886"/>
          </a:xfrm>
          <a:prstGeom prst="rect">
            <a:avLst/>
          </a:prstGeom>
        </p:spPr>
      </p:pic>
      <p:sp>
        <p:nvSpPr>
          <p:cNvPr id="4" name="Szövegdoboz 3">
            <a:extLst>
              <a:ext uri="{FF2B5EF4-FFF2-40B4-BE49-F238E27FC236}">
                <a16:creationId xmlns:a16="http://schemas.microsoft.com/office/drawing/2014/main" xmlns="" id="{BEC3EAEF-43A0-9BD0-2934-0B4765F6FAFC}"/>
              </a:ext>
            </a:extLst>
          </p:cNvPr>
          <p:cNvSpPr txBox="1"/>
          <p:nvPr/>
        </p:nvSpPr>
        <p:spPr>
          <a:xfrm>
            <a:off x="255320" y="979254"/>
            <a:ext cx="3354779"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A művész feleségének fiatalkori portréja, 1850- es évek, olaj, vászon, 33,2 × 25,2 cm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Szépművészeti Múzeum – Magyar Nemzeti Galéria, Budapest</a:t>
            </a:r>
          </a:p>
        </p:txBody>
      </p:sp>
    </p:spTree>
    <p:extLst>
      <p:ext uri="{BB962C8B-B14F-4D97-AF65-F5344CB8AC3E}">
        <p14:creationId xmlns:p14="http://schemas.microsoft.com/office/powerpoint/2010/main" val="1291017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205EC7-1AEC-46A1-159B-E257D4E0A137}"/>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5542EAD7-468A-87AE-D720-FB1731B176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22" y="636456"/>
            <a:ext cx="8955464" cy="6128896"/>
          </a:xfrm>
          <a:prstGeom prst="rect">
            <a:avLst/>
          </a:prstGeom>
          <a:ln>
            <a:solidFill>
              <a:schemeClr val="bg1"/>
            </a:solidFill>
          </a:ln>
        </p:spPr>
      </p:pic>
      <p:sp>
        <p:nvSpPr>
          <p:cNvPr id="4" name="Szövegdoboz 3">
            <a:extLst>
              <a:ext uri="{FF2B5EF4-FFF2-40B4-BE49-F238E27FC236}">
                <a16:creationId xmlns:a16="http://schemas.microsoft.com/office/drawing/2014/main" xmlns="" id="{DEBC7F39-C03A-E704-414E-26D4D47EE947}"/>
              </a:ext>
            </a:extLst>
          </p:cNvPr>
          <p:cNvSpPr txBox="1"/>
          <p:nvPr/>
        </p:nvSpPr>
        <p:spPr>
          <a:xfrm>
            <a:off x="174395" y="182979"/>
            <a:ext cx="834743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Pompei</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pusztulása, 276x410cm, olaj, vászon,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magángyűjt</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Tree>
    <p:extLst>
      <p:ext uri="{BB962C8B-B14F-4D97-AF65-F5344CB8AC3E}">
        <p14:creationId xmlns:p14="http://schemas.microsoft.com/office/powerpoint/2010/main" val="8078568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6A2F000-7878-47CE-6A64-9DF44A8A8DCF}"/>
            </a:ext>
          </a:extLst>
        </p:cNvPr>
        <p:cNvGrpSpPr/>
        <p:nvPr/>
      </p:nvGrpSpPr>
      <p:grpSpPr>
        <a:xfrm>
          <a:off x="0" y="0"/>
          <a:ext cx="0" cy="0"/>
          <a:chOff x="0" y="0"/>
          <a:chExt cx="0" cy="0"/>
        </a:xfrm>
      </p:grpSpPr>
      <p:sp>
        <p:nvSpPr>
          <p:cNvPr id="5" name="Szövegdoboz 4">
            <a:extLst>
              <a:ext uri="{FF2B5EF4-FFF2-40B4-BE49-F238E27FC236}">
                <a16:creationId xmlns:a16="http://schemas.microsoft.com/office/drawing/2014/main" xmlns="" id="{B175CFBC-83B5-2D01-4F58-9205F02136B1}"/>
              </a:ext>
            </a:extLst>
          </p:cNvPr>
          <p:cNvSpPr txBox="1"/>
          <p:nvPr/>
        </p:nvSpPr>
        <p:spPr>
          <a:xfrm>
            <a:off x="381784" y="116991"/>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Idill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Pompeiben</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Olaj, vászon, 117x95 cm</a:t>
            </a:r>
          </a:p>
        </p:txBody>
      </p:sp>
      <p:pic>
        <p:nvPicPr>
          <p:cNvPr id="6" name="Kép 5">
            <a:extLst>
              <a:ext uri="{FF2B5EF4-FFF2-40B4-BE49-F238E27FC236}">
                <a16:creationId xmlns:a16="http://schemas.microsoft.com/office/drawing/2014/main" xmlns="" id="{9CDC3470-292B-8617-F169-5BD0FF63E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731" y="746831"/>
            <a:ext cx="4570232" cy="6025936"/>
          </a:xfrm>
          <a:prstGeom prst="rect">
            <a:avLst/>
          </a:prstGeom>
          <a:ln>
            <a:solidFill>
              <a:schemeClr val="bg1"/>
            </a:solidFill>
          </a:ln>
        </p:spPr>
      </p:pic>
      <p:sp>
        <p:nvSpPr>
          <p:cNvPr id="8" name="Szövegdoboz 7">
            <a:extLst>
              <a:ext uri="{FF2B5EF4-FFF2-40B4-BE49-F238E27FC236}">
                <a16:creationId xmlns:a16="http://schemas.microsoft.com/office/drawing/2014/main" xmlns="" id="{210FEDDF-A1B8-0274-793E-21CF6975271B}"/>
              </a:ext>
            </a:extLst>
          </p:cNvPr>
          <p:cNvSpPr txBox="1"/>
          <p:nvPr/>
        </p:nvSpPr>
        <p:spPr>
          <a:xfrm>
            <a:off x="5066908" y="911747"/>
            <a:ext cx="262536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53,5x40,5 cm, olaj, fa</a:t>
            </a:r>
          </a:p>
        </p:txBody>
      </p:sp>
      <p:pic>
        <p:nvPicPr>
          <p:cNvPr id="2" name="Kép 1">
            <a:extLst>
              <a:ext uri="{FF2B5EF4-FFF2-40B4-BE49-F238E27FC236}">
                <a16:creationId xmlns:a16="http://schemas.microsoft.com/office/drawing/2014/main" xmlns="" id="{428AEFA8-F477-DC00-B537-A5888B7D7D1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77353" y="1676380"/>
            <a:ext cx="4034673" cy="5023273"/>
          </a:xfrm>
          <a:prstGeom prst="rect">
            <a:avLst/>
          </a:prstGeom>
          <a:ln>
            <a:solidFill>
              <a:schemeClr val="bg1"/>
            </a:solidFill>
          </a:ln>
        </p:spPr>
      </p:pic>
    </p:spTree>
    <p:extLst>
      <p:ext uri="{BB962C8B-B14F-4D97-AF65-F5344CB8AC3E}">
        <p14:creationId xmlns:p14="http://schemas.microsoft.com/office/powerpoint/2010/main" val="35577228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7753D3-E650-E0D5-5165-FE456F2D4866}"/>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FE55708E-EBAA-A404-0804-51DC31F398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7142" y="411980"/>
            <a:ext cx="7957237" cy="6356465"/>
          </a:xfrm>
          <a:prstGeom prst="rect">
            <a:avLst/>
          </a:prstGeom>
          <a:ln>
            <a:solidFill>
              <a:schemeClr val="bg1"/>
            </a:solidFill>
          </a:ln>
        </p:spPr>
      </p:pic>
      <p:sp>
        <p:nvSpPr>
          <p:cNvPr id="4" name="Szövegdoboz 3">
            <a:extLst>
              <a:ext uri="{FF2B5EF4-FFF2-40B4-BE49-F238E27FC236}">
                <a16:creationId xmlns:a16="http://schemas.microsoft.com/office/drawing/2014/main" xmlns="" id="{F5C99908-4AC0-1F47-C141-377F52F2CAF1}"/>
              </a:ext>
            </a:extLst>
          </p:cNvPr>
          <p:cNvSpPr txBox="1"/>
          <p:nvPr/>
        </p:nvSpPr>
        <p:spPr>
          <a:xfrm>
            <a:off x="560894" y="72041"/>
            <a:ext cx="809291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Hajótörést szenvedettek, 1854, Olaj, vászon 50×62,5 cm, Festmény, grafika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Kikiáltási ár: 1 200 000 Ft</a:t>
            </a:r>
          </a:p>
        </p:txBody>
      </p:sp>
    </p:spTree>
    <p:extLst>
      <p:ext uri="{BB962C8B-B14F-4D97-AF65-F5344CB8AC3E}">
        <p14:creationId xmlns:p14="http://schemas.microsoft.com/office/powerpoint/2010/main" val="3613794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F73F18-7463-22D3-899F-84ECC9B7C806}"/>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928791B7-6B3D-B05A-0E30-7B2257720E7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028" y="824248"/>
            <a:ext cx="8504223" cy="5886517"/>
          </a:xfrm>
          <a:prstGeom prst="rect">
            <a:avLst/>
          </a:prstGeom>
          <a:ln>
            <a:solidFill>
              <a:schemeClr val="bg1"/>
            </a:solidFill>
          </a:ln>
        </p:spPr>
      </p:pic>
      <p:sp>
        <p:nvSpPr>
          <p:cNvPr id="4" name="Szövegdoboz 3">
            <a:extLst>
              <a:ext uri="{FF2B5EF4-FFF2-40B4-BE49-F238E27FC236}">
                <a16:creationId xmlns:a16="http://schemas.microsoft.com/office/drawing/2014/main" xmlns="" id="{E7F70F79-A0E1-8E89-D0EE-CFE492CDF0CE}"/>
              </a:ext>
            </a:extLst>
          </p:cNvPr>
          <p:cNvSpPr txBox="1"/>
          <p:nvPr/>
        </p:nvSpPr>
        <p:spPr>
          <a:xfrm>
            <a:off x="391212" y="182979"/>
            <a:ext cx="695226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Napsütéses patakpart, 32x45,5 cm, magángyűjtemény</a:t>
            </a:r>
          </a:p>
        </p:txBody>
      </p:sp>
    </p:spTree>
    <p:extLst>
      <p:ext uri="{BB962C8B-B14F-4D97-AF65-F5344CB8AC3E}">
        <p14:creationId xmlns:p14="http://schemas.microsoft.com/office/powerpoint/2010/main" val="26161177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4010E1-4D3C-29F4-5133-111133BB76B9}"/>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B142CB0F-3E6D-E429-FED3-78F865350D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3636" y="569998"/>
            <a:ext cx="4638263" cy="6170167"/>
          </a:xfrm>
          <a:prstGeom prst="rect">
            <a:avLst/>
          </a:prstGeom>
          <a:ln>
            <a:solidFill>
              <a:schemeClr val="bg1"/>
            </a:solidFill>
          </a:ln>
        </p:spPr>
      </p:pic>
      <p:sp>
        <p:nvSpPr>
          <p:cNvPr id="3" name="Szövegdoboz 2">
            <a:extLst>
              <a:ext uri="{FF2B5EF4-FFF2-40B4-BE49-F238E27FC236}">
                <a16:creationId xmlns:a16="http://schemas.microsoft.com/office/drawing/2014/main" xmlns="" id="{15FB8B12-C903-A255-3800-C6FD6A53A60B}"/>
              </a:ext>
            </a:extLst>
          </p:cNvPr>
          <p:cNvSpPr txBox="1"/>
          <p:nvPr/>
        </p:nvSpPr>
        <p:spPr>
          <a:xfrm>
            <a:off x="4317476" y="131975"/>
            <a:ext cx="46097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Légyott(randevú) 125x94,5cm MNG, olaj.</a:t>
            </a:r>
          </a:p>
        </p:txBody>
      </p:sp>
      <p:pic>
        <p:nvPicPr>
          <p:cNvPr id="4" name="Kép 3">
            <a:extLst>
              <a:ext uri="{FF2B5EF4-FFF2-40B4-BE49-F238E27FC236}">
                <a16:creationId xmlns:a16="http://schemas.microsoft.com/office/drawing/2014/main" xmlns="" id="{423085B9-7FFB-3BB7-258C-FC3F6EC1D5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225" y="814475"/>
            <a:ext cx="3588471" cy="5920977"/>
          </a:xfrm>
          <a:prstGeom prst="rect">
            <a:avLst/>
          </a:prstGeom>
          <a:ln>
            <a:solidFill>
              <a:schemeClr val="bg1"/>
            </a:solidFill>
          </a:ln>
        </p:spPr>
      </p:pic>
      <p:sp>
        <p:nvSpPr>
          <p:cNvPr id="5" name="Szövegdoboz 4">
            <a:extLst>
              <a:ext uri="{FF2B5EF4-FFF2-40B4-BE49-F238E27FC236}">
                <a16:creationId xmlns:a16="http://schemas.microsoft.com/office/drawing/2014/main" xmlns="" id="{2ACB44D4-F92D-28B2-DE19-683EEF719609}"/>
              </a:ext>
            </a:extLst>
          </p:cNvPr>
          <p:cNvSpPr txBox="1"/>
          <p:nvPr/>
        </p:nvSpPr>
        <p:spPr>
          <a:xfrm>
            <a:off x="358219" y="405353"/>
            <a:ext cx="35161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Kévekötő, 121x74,5, magángy.</a:t>
            </a:r>
          </a:p>
        </p:txBody>
      </p:sp>
    </p:spTree>
    <p:extLst>
      <p:ext uri="{BB962C8B-B14F-4D97-AF65-F5344CB8AC3E}">
        <p14:creationId xmlns:p14="http://schemas.microsoft.com/office/powerpoint/2010/main" val="10811735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A6B75ED-C3C4-663F-A126-DF19FDC84A8F}"/>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3C9C0D5D-4375-658D-26EF-D6BF131C27A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83060" y="188335"/>
            <a:ext cx="5391258" cy="6523550"/>
          </a:xfrm>
          <a:prstGeom prst="rect">
            <a:avLst/>
          </a:prstGeom>
          <a:ln>
            <a:solidFill>
              <a:schemeClr val="bg1"/>
            </a:solidFill>
          </a:ln>
        </p:spPr>
      </p:pic>
      <p:sp>
        <p:nvSpPr>
          <p:cNvPr id="4" name="Szövegdoboz 3">
            <a:extLst>
              <a:ext uri="{FF2B5EF4-FFF2-40B4-BE49-F238E27FC236}">
                <a16:creationId xmlns:a16="http://schemas.microsoft.com/office/drawing/2014/main" xmlns="" id="{B99E27E7-5B61-9A76-B77F-4AD506D82E1B}"/>
              </a:ext>
            </a:extLst>
          </p:cNvPr>
          <p:cNvSpPr txBox="1"/>
          <p:nvPr/>
        </p:nvSpPr>
        <p:spPr>
          <a:xfrm>
            <a:off x="579749" y="1474451"/>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Pacsirta</a:t>
            </a:r>
          </a:p>
        </p:txBody>
      </p:sp>
      <p:pic>
        <p:nvPicPr>
          <p:cNvPr id="5" name="Kép 4">
            <a:extLst>
              <a:ext uri="{FF2B5EF4-FFF2-40B4-BE49-F238E27FC236}">
                <a16:creationId xmlns:a16="http://schemas.microsoft.com/office/drawing/2014/main" xmlns="" id="{5EF75C10-5E46-F15F-F1AA-97A9CA1B9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849" y="2664572"/>
            <a:ext cx="3126813" cy="4052026"/>
          </a:xfrm>
          <a:prstGeom prst="rect">
            <a:avLst/>
          </a:prstGeom>
          <a:ln>
            <a:solidFill>
              <a:schemeClr val="bg1"/>
            </a:solidFill>
          </a:ln>
        </p:spPr>
      </p:pic>
    </p:spTree>
    <p:extLst>
      <p:ext uri="{BB962C8B-B14F-4D97-AF65-F5344CB8AC3E}">
        <p14:creationId xmlns:p14="http://schemas.microsoft.com/office/powerpoint/2010/main" val="17447807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0F1A95-5ECF-5AAA-BD62-F51275ACD431}"/>
            </a:ext>
          </a:extLst>
        </p:cNvPr>
        <p:cNvGrpSpPr/>
        <p:nvPr/>
      </p:nvGrpSpPr>
      <p:grpSpPr>
        <a:xfrm>
          <a:off x="0" y="0"/>
          <a:ext cx="0" cy="0"/>
          <a:chOff x="0" y="0"/>
          <a:chExt cx="0" cy="0"/>
        </a:xfrm>
      </p:grpSpPr>
      <p:sp>
        <p:nvSpPr>
          <p:cNvPr id="3" name="Szövegdoboz 2">
            <a:extLst>
              <a:ext uri="{FF2B5EF4-FFF2-40B4-BE49-F238E27FC236}">
                <a16:creationId xmlns:a16="http://schemas.microsoft.com/office/drawing/2014/main" xmlns="" id="{DCE22130-31B7-7DCD-9C3D-737B1B4E48B9}"/>
              </a:ext>
            </a:extLst>
          </p:cNvPr>
          <p:cNvSpPr txBox="1"/>
          <p:nvPr/>
        </p:nvSpPr>
        <p:spPr>
          <a:xfrm>
            <a:off x="411594" y="337373"/>
            <a:ext cx="31682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Hazatérés</a:t>
            </a:r>
          </a:p>
        </p:txBody>
      </p:sp>
      <p:pic>
        <p:nvPicPr>
          <p:cNvPr id="4" name="Kép 3">
            <a:extLst>
              <a:ext uri="{FF2B5EF4-FFF2-40B4-BE49-F238E27FC236}">
                <a16:creationId xmlns:a16="http://schemas.microsoft.com/office/drawing/2014/main" xmlns="" id="{8236D3FD-1421-454D-4F23-6BE3C61E67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49585" y="1185596"/>
            <a:ext cx="8175941" cy="5314361"/>
          </a:xfrm>
          <a:prstGeom prst="rect">
            <a:avLst/>
          </a:prstGeom>
          <a:ln>
            <a:solidFill>
              <a:schemeClr val="bg1"/>
            </a:solidFill>
          </a:ln>
        </p:spPr>
      </p:pic>
    </p:spTree>
    <p:extLst>
      <p:ext uri="{BB962C8B-B14F-4D97-AF65-F5344CB8AC3E}">
        <p14:creationId xmlns:p14="http://schemas.microsoft.com/office/powerpoint/2010/main" val="7736199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2D5AE98-3888-06B3-BBE8-5AAFB5562283}"/>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D1D100F9-9FBA-B9E3-B1EA-EB209DDAD7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635" y="735291"/>
            <a:ext cx="4151044" cy="6019014"/>
          </a:xfrm>
          <a:prstGeom prst="rect">
            <a:avLst/>
          </a:prstGeom>
          <a:ln>
            <a:solidFill>
              <a:schemeClr val="bg1"/>
            </a:solidFill>
          </a:ln>
        </p:spPr>
      </p:pic>
      <p:pic>
        <p:nvPicPr>
          <p:cNvPr id="3" name="Kép 2">
            <a:extLst>
              <a:ext uri="{FF2B5EF4-FFF2-40B4-BE49-F238E27FC236}">
                <a16:creationId xmlns:a16="http://schemas.microsoft.com/office/drawing/2014/main" xmlns="" id="{6034C8D7-1F52-A006-809B-0C430D73B85A}"/>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5213023" y="701828"/>
            <a:ext cx="3761294" cy="6080758"/>
          </a:xfrm>
          <a:prstGeom prst="rect">
            <a:avLst/>
          </a:prstGeom>
          <a:ln>
            <a:solidFill>
              <a:schemeClr val="bg1"/>
            </a:solidFill>
          </a:ln>
        </p:spPr>
      </p:pic>
      <p:sp>
        <p:nvSpPr>
          <p:cNvPr id="4" name="Szövegdoboz 3">
            <a:extLst>
              <a:ext uri="{FF2B5EF4-FFF2-40B4-BE49-F238E27FC236}">
                <a16:creationId xmlns:a16="http://schemas.microsoft.com/office/drawing/2014/main" xmlns="" id="{125ABE8D-26F9-C6B3-A568-0BB868A6C7DC}"/>
              </a:ext>
            </a:extLst>
          </p:cNvPr>
          <p:cNvSpPr txBox="1"/>
          <p:nvPr/>
        </p:nvSpPr>
        <p:spPr>
          <a:xfrm>
            <a:off x="433632" y="367645"/>
            <a:ext cx="20267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Fürdőző</a:t>
            </a:r>
          </a:p>
        </p:txBody>
      </p:sp>
      <p:sp>
        <p:nvSpPr>
          <p:cNvPr id="5" name="Szövegdoboz 4">
            <a:extLst>
              <a:ext uri="{FF2B5EF4-FFF2-40B4-BE49-F238E27FC236}">
                <a16:creationId xmlns:a16="http://schemas.microsoft.com/office/drawing/2014/main" xmlns="" id="{606E66F9-856F-26CB-3DD8-0106694DCA7A}"/>
              </a:ext>
            </a:extLst>
          </p:cNvPr>
          <p:cNvSpPr txBox="1"/>
          <p:nvPr/>
        </p:nvSpPr>
        <p:spPr>
          <a:xfrm>
            <a:off x="5269584" y="197963"/>
            <a:ext cx="3591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Leány korsóval</a:t>
            </a:r>
          </a:p>
        </p:txBody>
      </p:sp>
    </p:spTree>
    <p:extLst>
      <p:ext uri="{BB962C8B-B14F-4D97-AF65-F5344CB8AC3E}">
        <p14:creationId xmlns:p14="http://schemas.microsoft.com/office/powerpoint/2010/main" val="27411594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3B0B46-9FF8-F645-1004-AA01435D5A1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DC831281-1BC4-4DBD-AAC3-E6CF069961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0148" y="115064"/>
            <a:ext cx="5062193" cy="6568539"/>
          </a:xfrm>
          <a:prstGeom prst="rect">
            <a:avLst/>
          </a:prstGeom>
          <a:ln>
            <a:solidFill>
              <a:schemeClr val="bg1"/>
            </a:solidFill>
          </a:ln>
        </p:spPr>
      </p:pic>
      <p:sp>
        <p:nvSpPr>
          <p:cNvPr id="3" name="Szövegdoboz 2">
            <a:extLst>
              <a:ext uri="{FF2B5EF4-FFF2-40B4-BE49-F238E27FC236}">
                <a16:creationId xmlns:a16="http://schemas.microsoft.com/office/drawing/2014/main" xmlns="" id="{53793AF7-3CAB-2A5F-19AE-A52E4B4EDBFA}"/>
              </a:ext>
            </a:extLst>
          </p:cNvPr>
          <p:cNvSpPr txBox="1"/>
          <p:nvPr/>
        </p:nvSpPr>
        <p:spPr>
          <a:xfrm>
            <a:off x="254524" y="622169"/>
            <a:ext cx="341250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Három gyermek portréja, A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Pejacsevics</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gyerekek, 1848. 104x82, KOGART</a:t>
            </a:r>
          </a:p>
        </p:txBody>
      </p:sp>
    </p:spTree>
    <p:extLst>
      <p:ext uri="{BB962C8B-B14F-4D97-AF65-F5344CB8AC3E}">
        <p14:creationId xmlns:p14="http://schemas.microsoft.com/office/powerpoint/2010/main" val="26238995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D47C54-06BD-1B78-25E8-71D3B6181167}"/>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802A503F-DE2E-DE4E-6BDD-C4F8DB47CA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1162" y="650449"/>
            <a:ext cx="4830688" cy="6014302"/>
          </a:xfrm>
          <a:prstGeom prst="rect">
            <a:avLst/>
          </a:prstGeom>
          <a:ln>
            <a:solidFill>
              <a:schemeClr val="bg1"/>
            </a:solidFill>
          </a:ln>
        </p:spPr>
      </p:pic>
      <p:sp>
        <p:nvSpPr>
          <p:cNvPr id="3" name="Szövegdoboz 2">
            <a:extLst>
              <a:ext uri="{FF2B5EF4-FFF2-40B4-BE49-F238E27FC236}">
                <a16:creationId xmlns:a16="http://schemas.microsoft.com/office/drawing/2014/main" xmlns="" id="{B5828C19-36F7-A869-AFB4-C96D10A9F5DC}"/>
              </a:ext>
            </a:extLst>
          </p:cNvPr>
          <p:cNvSpPr txBox="1"/>
          <p:nvPr/>
        </p:nvSpPr>
        <p:spPr>
          <a:xfrm>
            <a:off x="4298622" y="65988"/>
            <a:ext cx="41760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Forrás, 1876, 147x118 cm, aukción, 7-10 millióig Ft</a:t>
            </a:r>
          </a:p>
        </p:txBody>
      </p:sp>
      <p:pic>
        <p:nvPicPr>
          <p:cNvPr id="4" name="Kép 3">
            <a:extLst>
              <a:ext uri="{FF2B5EF4-FFF2-40B4-BE49-F238E27FC236}">
                <a16:creationId xmlns:a16="http://schemas.microsoft.com/office/drawing/2014/main" xmlns="" id="{87CF2E92-4CC9-35F4-D44D-ED7343D81E9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2970" y="1743960"/>
            <a:ext cx="3995796" cy="4972638"/>
          </a:xfrm>
          <a:prstGeom prst="rect">
            <a:avLst/>
          </a:prstGeom>
          <a:ln>
            <a:solidFill>
              <a:schemeClr val="bg1"/>
            </a:solidFill>
          </a:ln>
        </p:spPr>
      </p:pic>
    </p:spTree>
    <p:extLst>
      <p:ext uri="{BB962C8B-B14F-4D97-AF65-F5344CB8AC3E}">
        <p14:creationId xmlns:p14="http://schemas.microsoft.com/office/powerpoint/2010/main" val="6195285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36ED4C-2335-BEF3-5D59-B39061DE7F8D}"/>
            </a:ext>
          </a:extLst>
        </p:cNvPr>
        <p:cNvGrpSpPr/>
        <p:nvPr/>
      </p:nvGrpSpPr>
      <p:grpSpPr>
        <a:xfrm>
          <a:off x="0" y="0"/>
          <a:ext cx="0" cy="0"/>
          <a:chOff x="0" y="0"/>
          <a:chExt cx="0" cy="0"/>
        </a:xfrm>
      </p:grpSpPr>
      <p:pic>
        <p:nvPicPr>
          <p:cNvPr id="3" name="Kép 2">
            <a:extLst>
              <a:ext uri="{FF2B5EF4-FFF2-40B4-BE49-F238E27FC236}">
                <a16:creationId xmlns:a16="http://schemas.microsoft.com/office/drawing/2014/main" xmlns="" id="{7DB21CEC-BEE2-8417-B2D2-EA517A2142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540" y="1018094"/>
            <a:ext cx="4492987" cy="5406561"/>
          </a:xfrm>
          <a:prstGeom prst="rect">
            <a:avLst/>
          </a:prstGeom>
          <a:ln>
            <a:solidFill>
              <a:schemeClr val="bg1"/>
            </a:solidFill>
          </a:ln>
        </p:spPr>
      </p:pic>
      <p:sp>
        <p:nvSpPr>
          <p:cNvPr id="4" name="Szövegdoboz 3">
            <a:extLst>
              <a:ext uri="{FF2B5EF4-FFF2-40B4-BE49-F238E27FC236}">
                <a16:creationId xmlns:a16="http://schemas.microsoft.com/office/drawing/2014/main" xmlns="" id="{965D5B18-C008-D89E-C4CD-0FEED8E8D6DC}"/>
              </a:ext>
            </a:extLst>
          </p:cNvPr>
          <p:cNvSpPr txBox="1"/>
          <p:nvPr/>
        </p:nvSpPr>
        <p:spPr>
          <a:xfrm>
            <a:off x="218213" y="448180"/>
            <a:ext cx="46623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Szent család Keresztelő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Szt</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Jánossal</a:t>
            </a:r>
          </a:p>
        </p:txBody>
      </p:sp>
      <p:pic>
        <p:nvPicPr>
          <p:cNvPr id="5" name="Kép 4">
            <a:extLst>
              <a:ext uri="{FF2B5EF4-FFF2-40B4-BE49-F238E27FC236}">
                <a16:creationId xmlns:a16="http://schemas.microsoft.com/office/drawing/2014/main" xmlns="" id="{5F1FC56E-7043-3381-847C-EF2B95F68C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8857" y="1093510"/>
            <a:ext cx="4308616" cy="5644622"/>
          </a:xfrm>
          <a:prstGeom prst="rect">
            <a:avLst/>
          </a:prstGeom>
        </p:spPr>
      </p:pic>
      <p:sp>
        <p:nvSpPr>
          <p:cNvPr id="7" name="Szövegdoboz 6">
            <a:extLst>
              <a:ext uri="{FF2B5EF4-FFF2-40B4-BE49-F238E27FC236}">
                <a16:creationId xmlns:a16="http://schemas.microsoft.com/office/drawing/2014/main" xmlns="" id="{97CCD95A-425D-20A8-C8C8-0397A424F16B}"/>
              </a:ext>
            </a:extLst>
          </p:cNvPr>
          <p:cNvSpPr txBox="1"/>
          <p:nvPr/>
        </p:nvSpPr>
        <p:spPr>
          <a:xfrm>
            <a:off x="5231876" y="443060"/>
            <a:ext cx="34502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Szerzetesek lakomája</a:t>
            </a:r>
          </a:p>
        </p:txBody>
      </p:sp>
    </p:spTree>
    <p:extLst>
      <p:ext uri="{BB962C8B-B14F-4D97-AF65-F5344CB8AC3E}">
        <p14:creationId xmlns:p14="http://schemas.microsoft.com/office/powerpoint/2010/main" val="27203124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F78415-C722-D117-053A-A3790AA66357}"/>
            </a:ext>
          </a:extLst>
        </p:cNvPr>
        <p:cNvGrpSpPr/>
        <p:nvPr/>
      </p:nvGrpSpPr>
      <p:grpSpPr>
        <a:xfrm>
          <a:off x="0" y="0"/>
          <a:ext cx="0" cy="0"/>
          <a:chOff x="0" y="0"/>
          <a:chExt cx="0" cy="0"/>
        </a:xfrm>
      </p:grpSpPr>
      <p:pic>
        <p:nvPicPr>
          <p:cNvPr id="4" name="Kép 3">
            <a:extLst>
              <a:ext uri="{FF2B5EF4-FFF2-40B4-BE49-F238E27FC236}">
                <a16:creationId xmlns:a16="http://schemas.microsoft.com/office/drawing/2014/main" xmlns="" id="{AF98BEF5-B300-CD92-1F57-E27BB5BB06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676" y="1106681"/>
            <a:ext cx="8775140" cy="5616090"/>
          </a:xfrm>
          <a:prstGeom prst="rect">
            <a:avLst/>
          </a:prstGeom>
          <a:ln>
            <a:solidFill>
              <a:schemeClr val="bg1"/>
            </a:solidFill>
          </a:ln>
        </p:spPr>
      </p:pic>
      <p:sp>
        <p:nvSpPr>
          <p:cNvPr id="5" name="Szövegdoboz 4">
            <a:extLst>
              <a:ext uri="{FF2B5EF4-FFF2-40B4-BE49-F238E27FC236}">
                <a16:creationId xmlns:a16="http://schemas.microsoft.com/office/drawing/2014/main" xmlns="" id="{8BBBD4C2-9A97-2C99-6953-7B968668A62D}"/>
              </a:ext>
            </a:extLst>
          </p:cNvPr>
          <p:cNvSpPr txBox="1"/>
          <p:nvPr/>
        </p:nvSpPr>
        <p:spPr>
          <a:xfrm>
            <a:off x="1783474" y="383012"/>
            <a:ext cx="46379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Hegyi táj csónakossal</a:t>
            </a:r>
          </a:p>
        </p:txBody>
      </p:sp>
    </p:spTree>
    <p:extLst>
      <p:ext uri="{BB962C8B-B14F-4D97-AF65-F5344CB8AC3E}">
        <p14:creationId xmlns:p14="http://schemas.microsoft.com/office/powerpoint/2010/main" val="15893188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ED3916-3168-F658-6CAE-1404E0602E8D}"/>
            </a:ext>
          </a:extLst>
        </p:cNvPr>
        <p:cNvGrpSpPr/>
        <p:nvPr/>
      </p:nvGrpSpPr>
      <p:grpSpPr>
        <a:xfrm>
          <a:off x="0" y="0"/>
          <a:ext cx="0" cy="0"/>
          <a:chOff x="0" y="0"/>
          <a:chExt cx="0" cy="0"/>
        </a:xfrm>
      </p:grpSpPr>
      <p:pic>
        <p:nvPicPr>
          <p:cNvPr id="3" name="Kép 2">
            <a:extLst>
              <a:ext uri="{FF2B5EF4-FFF2-40B4-BE49-F238E27FC236}">
                <a16:creationId xmlns:a16="http://schemas.microsoft.com/office/drawing/2014/main" xmlns="" id="{F830632F-F851-DC58-81DA-F37DBDFBB2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402"/>
            <a:ext cx="640135" cy="768163"/>
          </a:xfrm>
          <a:prstGeom prst="rect">
            <a:avLst/>
          </a:prstGeom>
        </p:spPr>
      </p:pic>
      <p:pic>
        <p:nvPicPr>
          <p:cNvPr id="2" name="Kép 1">
            <a:extLst>
              <a:ext uri="{FF2B5EF4-FFF2-40B4-BE49-F238E27FC236}">
                <a16:creationId xmlns:a16="http://schemas.microsoft.com/office/drawing/2014/main" xmlns="" id="{DD8411B0-77C8-A5A4-D3A6-27193EFD91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8323" y="669885"/>
            <a:ext cx="8071901" cy="6094285"/>
          </a:xfrm>
          <a:prstGeom prst="rect">
            <a:avLst/>
          </a:prstGeom>
          <a:ln>
            <a:solidFill>
              <a:schemeClr val="bg1"/>
            </a:solidFill>
          </a:ln>
        </p:spPr>
      </p:pic>
    </p:spTree>
    <p:extLst>
      <p:ext uri="{BB962C8B-B14F-4D97-AF65-F5344CB8AC3E}">
        <p14:creationId xmlns:p14="http://schemas.microsoft.com/office/powerpoint/2010/main" val="28817445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sndAc>
          <p:stSnd>
            <p:snd r:embed="rId5" name="Canon in D (Pachelbels Canon) - Cello  Piano [BEST WEDDING VERSION].wav"/>
          </p:stSnd>
        </p:sndAc>
      </p:transition>
    </mc:Choice>
    <mc:Fallback>
      <p:transition spd="slow" advClick="0" advTm="10000">
        <p:fade/>
        <p:sndAc>
          <p:stSnd>
            <p:snd r:embed="rId2" name="Canon in D (Pachelbels Canon) - Cello  Piano [BEST WEDDING VERSION].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88B297-C9A1-7350-A08B-6B73D2E57691}"/>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F952AA16-E6F0-C013-E45F-F31910B546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644" y="605474"/>
            <a:ext cx="8099812" cy="6088359"/>
          </a:xfrm>
          <a:prstGeom prst="rect">
            <a:avLst/>
          </a:prstGeom>
          <a:ln>
            <a:solidFill>
              <a:schemeClr val="bg1"/>
            </a:solidFill>
          </a:ln>
        </p:spPr>
      </p:pic>
      <p:sp>
        <p:nvSpPr>
          <p:cNvPr id="3" name="Szövegdoboz 2">
            <a:extLst>
              <a:ext uri="{FF2B5EF4-FFF2-40B4-BE49-F238E27FC236}">
                <a16:creationId xmlns:a16="http://schemas.microsoft.com/office/drawing/2014/main" xmlns="" id="{CE786C7F-7E0C-4141-7D09-345644B88AE7}"/>
              </a:ext>
            </a:extLst>
          </p:cNvPr>
          <p:cNvSpPr txBox="1"/>
          <p:nvPr/>
        </p:nvSpPr>
        <p:spPr>
          <a:xfrm>
            <a:off x="566670" y="128789"/>
            <a:ext cx="43015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Erdei táj figurákkal</a:t>
            </a:r>
          </a:p>
        </p:txBody>
      </p:sp>
    </p:spTree>
    <p:extLst>
      <p:ext uri="{BB962C8B-B14F-4D97-AF65-F5344CB8AC3E}">
        <p14:creationId xmlns:p14="http://schemas.microsoft.com/office/powerpoint/2010/main" val="5123675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C26964-90D4-547C-01F4-A66C23C4ABC9}"/>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AEFAECC9-65BA-639F-A2C7-5A4D35A3EA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0614" y="556182"/>
            <a:ext cx="3680899" cy="6140966"/>
          </a:xfrm>
          <a:prstGeom prst="rect">
            <a:avLst/>
          </a:prstGeom>
          <a:ln>
            <a:solidFill>
              <a:schemeClr val="bg1"/>
            </a:solidFill>
          </a:ln>
        </p:spPr>
      </p:pic>
      <p:sp>
        <p:nvSpPr>
          <p:cNvPr id="3" name="Szövegdoboz 2">
            <a:extLst>
              <a:ext uri="{FF2B5EF4-FFF2-40B4-BE49-F238E27FC236}">
                <a16:creationId xmlns:a16="http://schemas.microsoft.com/office/drawing/2014/main" xmlns="" id="{EA338F1C-6AD0-CE69-B17D-D1816934C120}"/>
              </a:ext>
            </a:extLst>
          </p:cNvPr>
          <p:cNvSpPr txBox="1"/>
          <p:nvPr/>
        </p:nvSpPr>
        <p:spPr>
          <a:xfrm>
            <a:off x="4958498" y="94269"/>
            <a:ext cx="34973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Leány a kútnál</a:t>
            </a:r>
          </a:p>
        </p:txBody>
      </p:sp>
      <p:sp>
        <p:nvSpPr>
          <p:cNvPr id="5" name="Szövegdoboz 4">
            <a:extLst>
              <a:ext uri="{FF2B5EF4-FFF2-40B4-BE49-F238E27FC236}">
                <a16:creationId xmlns:a16="http://schemas.microsoft.com/office/drawing/2014/main" xmlns="" id="{EE3F2A1E-4F82-772A-0290-9BD729071239}"/>
              </a:ext>
            </a:extLst>
          </p:cNvPr>
          <p:cNvSpPr txBox="1"/>
          <p:nvPr/>
        </p:nvSpPr>
        <p:spPr>
          <a:xfrm>
            <a:off x="443060" y="188536"/>
            <a:ext cx="43269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Fürdő után (Pompeji fürdőben)</a:t>
            </a:r>
          </a:p>
        </p:txBody>
      </p:sp>
      <p:pic>
        <p:nvPicPr>
          <p:cNvPr id="6" name="Kép 5">
            <a:extLst>
              <a:ext uri="{FF2B5EF4-FFF2-40B4-BE49-F238E27FC236}">
                <a16:creationId xmlns:a16="http://schemas.microsoft.com/office/drawing/2014/main" xmlns="" id="{B626866D-852B-FA82-E00A-8F49450DF8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435" y="532284"/>
            <a:ext cx="3966869" cy="6189849"/>
          </a:xfrm>
          <a:prstGeom prst="rect">
            <a:avLst/>
          </a:prstGeom>
        </p:spPr>
      </p:pic>
    </p:spTree>
    <p:extLst>
      <p:ext uri="{BB962C8B-B14F-4D97-AF65-F5344CB8AC3E}">
        <p14:creationId xmlns:p14="http://schemas.microsoft.com/office/powerpoint/2010/main" val="26043920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2904D9-54B3-1A75-40BD-D2AA73126E48}"/>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4261B774-28D6-EE13-7E72-0897B9FBD9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096" y="484890"/>
            <a:ext cx="7724909" cy="6179927"/>
          </a:xfrm>
          <a:prstGeom prst="rect">
            <a:avLst/>
          </a:prstGeom>
          <a:ln>
            <a:solidFill>
              <a:schemeClr val="bg1"/>
            </a:solidFill>
          </a:ln>
        </p:spPr>
      </p:pic>
      <p:sp>
        <p:nvSpPr>
          <p:cNvPr id="3" name="Szövegdoboz 2">
            <a:extLst>
              <a:ext uri="{FF2B5EF4-FFF2-40B4-BE49-F238E27FC236}">
                <a16:creationId xmlns:a16="http://schemas.microsoft.com/office/drawing/2014/main" xmlns="" id="{425B21D9-87CA-E370-5031-21EEE16892ED}"/>
              </a:ext>
            </a:extLst>
          </p:cNvPr>
          <p:cNvSpPr txBox="1"/>
          <p:nvPr/>
        </p:nvSpPr>
        <p:spPr>
          <a:xfrm>
            <a:off x="785611" y="141668"/>
            <a:ext cx="23880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Naplemente vízparton</a:t>
            </a:r>
          </a:p>
        </p:txBody>
      </p:sp>
    </p:spTree>
    <p:extLst>
      <p:ext uri="{BB962C8B-B14F-4D97-AF65-F5344CB8AC3E}">
        <p14:creationId xmlns:p14="http://schemas.microsoft.com/office/powerpoint/2010/main" val="15101642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838A2C-5D7B-B157-4185-FDE20D15D907}"/>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CFCE03E2-62C3-5790-4F89-6EFCD513C2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561" y="631596"/>
            <a:ext cx="8424794" cy="6023727"/>
          </a:xfrm>
          <a:prstGeom prst="rect">
            <a:avLst/>
          </a:prstGeom>
          <a:ln>
            <a:solidFill>
              <a:schemeClr val="bg1"/>
            </a:solidFill>
          </a:ln>
        </p:spPr>
      </p:pic>
      <p:sp>
        <p:nvSpPr>
          <p:cNvPr id="3" name="Szövegdoboz 2">
            <a:extLst>
              <a:ext uri="{FF2B5EF4-FFF2-40B4-BE49-F238E27FC236}">
                <a16:creationId xmlns:a16="http://schemas.microsoft.com/office/drawing/2014/main" xmlns="" id="{DA95EB9B-60C2-0E82-A432-86408344E193}"/>
              </a:ext>
            </a:extLst>
          </p:cNvPr>
          <p:cNvSpPr txBox="1"/>
          <p:nvPr/>
        </p:nvSpPr>
        <p:spPr>
          <a:xfrm>
            <a:off x="895546" y="131975"/>
            <a:ext cx="35350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Erdős, sziklás tájkép</a:t>
            </a:r>
          </a:p>
        </p:txBody>
      </p:sp>
    </p:spTree>
    <p:extLst>
      <p:ext uri="{BB962C8B-B14F-4D97-AF65-F5344CB8AC3E}">
        <p14:creationId xmlns:p14="http://schemas.microsoft.com/office/powerpoint/2010/main" val="16284890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B71A211-7915-F27E-3351-DC7AEFDB96C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4520764A-4935-7163-5B6A-36684FBDF5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91200" y="1083733"/>
            <a:ext cx="8715084" cy="5621229"/>
          </a:xfrm>
          <a:prstGeom prst="rect">
            <a:avLst/>
          </a:prstGeom>
          <a:ln>
            <a:solidFill>
              <a:schemeClr val="bg1"/>
            </a:solidFill>
          </a:ln>
        </p:spPr>
      </p:pic>
      <p:sp>
        <p:nvSpPr>
          <p:cNvPr id="3" name="Szövegdoboz 2">
            <a:extLst>
              <a:ext uri="{FF2B5EF4-FFF2-40B4-BE49-F238E27FC236}">
                <a16:creationId xmlns:a16="http://schemas.microsoft.com/office/drawing/2014/main" xmlns="" id="{3A96EC38-121A-6255-92BF-47430A7070D7}"/>
              </a:ext>
            </a:extLst>
          </p:cNvPr>
          <p:cNvSpPr txBox="1"/>
          <p:nvPr/>
        </p:nvSpPr>
        <p:spPr>
          <a:xfrm>
            <a:off x="480767" y="509047"/>
            <a:ext cx="57220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Malom a patakparton, </a:t>
            </a:r>
          </a:p>
        </p:txBody>
      </p:sp>
      <p:pic>
        <p:nvPicPr>
          <p:cNvPr id="4" name="Kép 3">
            <a:extLst>
              <a:ext uri="{FF2B5EF4-FFF2-40B4-BE49-F238E27FC236}">
                <a16:creationId xmlns:a16="http://schemas.microsoft.com/office/drawing/2014/main" xmlns="" id="{4DFC16A4-058E-A750-4A6A-0A894421D7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683" y="905259"/>
            <a:ext cx="8719794" cy="5798662"/>
          </a:xfrm>
          <a:prstGeom prst="rect">
            <a:avLst/>
          </a:prstGeom>
          <a:ln>
            <a:solidFill>
              <a:schemeClr val="bg1"/>
            </a:solidFill>
          </a:ln>
        </p:spPr>
      </p:pic>
      <p:sp>
        <p:nvSpPr>
          <p:cNvPr id="6" name="Szövegdoboz 5">
            <a:extLst>
              <a:ext uri="{FF2B5EF4-FFF2-40B4-BE49-F238E27FC236}">
                <a16:creationId xmlns:a16="http://schemas.microsoft.com/office/drawing/2014/main" xmlns="" id="{F873288F-2AC1-A830-9B96-50A91353D32B}"/>
              </a:ext>
            </a:extLst>
          </p:cNvPr>
          <p:cNvSpPr txBox="1"/>
          <p:nvPr/>
        </p:nvSpPr>
        <p:spPr>
          <a:xfrm>
            <a:off x="2804474" y="503490"/>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Aptos" panose="02110004020202020204"/>
                <a:ea typeface="+mn-ea"/>
                <a:cs typeface="+mn-cs"/>
              </a:rPr>
              <a:t>Olaj, fa, 48 x 31,5 cm</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0752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5000">
        <p15:prstTrans prst="pageCurlDoubl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02153E-F857-A2DE-E065-1682090AD8A7}"/>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74DAE559-45E7-0622-17E9-B37F9122DB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3317" y="696579"/>
            <a:ext cx="7912368" cy="5987025"/>
          </a:xfrm>
          <a:prstGeom prst="rect">
            <a:avLst/>
          </a:prstGeom>
          <a:ln>
            <a:solidFill>
              <a:schemeClr val="bg1"/>
            </a:solidFill>
          </a:ln>
        </p:spPr>
      </p:pic>
      <p:sp>
        <p:nvSpPr>
          <p:cNvPr id="3" name="Szövegdoboz 2">
            <a:extLst>
              <a:ext uri="{FF2B5EF4-FFF2-40B4-BE49-F238E27FC236}">
                <a16:creationId xmlns:a16="http://schemas.microsoft.com/office/drawing/2014/main" xmlns="" id="{E8847189-C386-5E76-380F-1AB17C2FBB8B}"/>
              </a:ext>
            </a:extLst>
          </p:cNvPr>
          <p:cNvSpPr txBox="1"/>
          <p:nvPr/>
        </p:nvSpPr>
        <p:spPr>
          <a:xfrm>
            <a:off x="499621" y="197963"/>
            <a:ext cx="55241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Részlet a Csorba tónál</a:t>
            </a:r>
          </a:p>
        </p:txBody>
      </p:sp>
      <p:pic>
        <p:nvPicPr>
          <p:cNvPr id="4" name="Kép 3">
            <a:extLst>
              <a:ext uri="{FF2B5EF4-FFF2-40B4-BE49-F238E27FC236}">
                <a16:creationId xmlns:a16="http://schemas.microsoft.com/office/drawing/2014/main" xmlns="" id="{5F02445E-48C5-F045-C071-5AFFF09B46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7403" y="1184733"/>
            <a:ext cx="8275544" cy="5489444"/>
          </a:xfrm>
          <a:prstGeom prst="rect">
            <a:avLst/>
          </a:prstGeom>
          <a:ln>
            <a:solidFill>
              <a:schemeClr val="bg1"/>
            </a:solidFill>
          </a:ln>
        </p:spPr>
      </p:pic>
    </p:spTree>
    <p:extLst>
      <p:ext uri="{BB962C8B-B14F-4D97-AF65-F5344CB8AC3E}">
        <p14:creationId xmlns:p14="http://schemas.microsoft.com/office/powerpoint/2010/main" val="8793546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5000">
        <p15:prstTrans prst="pageCurlDoubl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C5ACF4-BCFA-293D-8CCB-B4C6E5760220}"/>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5678A8BF-7BC1-5017-E8FD-718A2D0F09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0605" y="490194"/>
            <a:ext cx="4652959" cy="6151212"/>
          </a:xfrm>
          <a:prstGeom prst="rect">
            <a:avLst/>
          </a:prstGeom>
          <a:ln>
            <a:solidFill>
              <a:schemeClr val="bg1"/>
            </a:solidFill>
          </a:ln>
        </p:spPr>
      </p:pic>
      <p:sp>
        <p:nvSpPr>
          <p:cNvPr id="4" name="Szövegdoboz 3">
            <a:extLst>
              <a:ext uri="{FF2B5EF4-FFF2-40B4-BE49-F238E27FC236}">
                <a16:creationId xmlns:a16="http://schemas.microsoft.com/office/drawing/2014/main" xmlns="" id="{73159683-8FC6-DBBC-3A9D-27ABFF575F90}"/>
              </a:ext>
            </a:extLst>
          </p:cNvPr>
          <p:cNvSpPr txBox="1"/>
          <p:nvPr/>
        </p:nvSpPr>
        <p:spPr>
          <a:xfrm>
            <a:off x="1531856" y="267820"/>
            <a:ext cx="370002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Fejérváry Gábor magyar archeológus. 1837. </a:t>
            </a:r>
          </a:p>
        </p:txBody>
      </p:sp>
      <p:pic>
        <p:nvPicPr>
          <p:cNvPr id="5" name="Kép 4">
            <a:extLst>
              <a:ext uri="{FF2B5EF4-FFF2-40B4-BE49-F238E27FC236}">
                <a16:creationId xmlns:a16="http://schemas.microsoft.com/office/drawing/2014/main" xmlns="" id="{D9ED2080-7FD5-2538-DECB-1AAB7F4BF5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789" y="1330904"/>
            <a:ext cx="3983156" cy="5312535"/>
          </a:xfrm>
          <a:prstGeom prst="rect">
            <a:avLst/>
          </a:prstGeom>
          <a:ln>
            <a:solidFill>
              <a:schemeClr val="bg1"/>
            </a:solidFill>
          </a:ln>
        </p:spPr>
      </p:pic>
    </p:spTree>
    <p:extLst>
      <p:ext uri="{BB962C8B-B14F-4D97-AF65-F5344CB8AC3E}">
        <p14:creationId xmlns:p14="http://schemas.microsoft.com/office/powerpoint/2010/main" val="39208926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649580-2291-9605-1E74-E7F7BA9A9E3D}"/>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F5CA55FF-32B0-B5A7-7236-0BA175DEBC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8037" y="575036"/>
            <a:ext cx="7061170" cy="6178524"/>
          </a:xfrm>
          <a:prstGeom prst="rect">
            <a:avLst/>
          </a:prstGeom>
          <a:ln>
            <a:solidFill>
              <a:schemeClr val="bg1"/>
            </a:solidFill>
          </a:ln>
        </p:spPr>
      </p:pic>
      <p:sp>
        <p:nvSpPr>
          <p:cNvPr id="3" name="Szövegdoboz 2">
            <a:extLst>
              <a:ext uri="{FF2B5EF4-FFF2-40B4-BE49-F238E27FC236}">
                <a16:creationId xmlns:a16="http://schemas.microsoft.com/office/drawing/2014/main" xmlns="" id="{D508AF0B-7047-3B7D-3EA2-37BE416F2190}"/>
              </a:ext>
            </a:extLst>
          </p:cNvPr>
          <p:cNvSpPr txBox="1"/>
          <p:nvPr/>
        </p:nvSpPr>
        <p:spPr>
          <a:xfrm>
            <a:off x="6542202" y="179109"/>
            <a:ext cx="26772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Fürdőzők </a:t>
            </a:r>
          </a:p>
        </p:txBody>
      </p:sp>
      <p:pic>
        <p:nvPicPr>
          <p:cNvPr id="4" name="Kép 3">
            <a:extLst>
              <a:ext uri="{FF2B5EF4-FFF2-40B4-BE49-F238E27FC236}">
                <a16:creationId xmlns:a16="http://schemas.microsoft.com/office/drawing/2014/main" xmlns="" id="{ADAEBD3D-ACAD-A773-7A8B-C8121E7D18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793" y="565608"/>
            <a:ext cx="8556312" cy="6174805"/>
          </a:xfrm>
          <a:prstGeom prst="rect">
            <a:avLst/>
          </a:prstGeom>
          <a:ln>
            <a:solidFill>
              <a:schemeClr val="bg1"/>
            </a:solidFill>
          </a:ln>
        </p:spPr>
      </p:pic>
      <p:sp>
        <p:nvSpPr>
          <p:cNvPr id="5" name="Szövegdoboz 4">
            <a:extLst>
              <a:ext uri="{FF2B5EF4-FFF2-40B4-BE49-F238E27FC236}">
                <a16:creationId xmlns:a16="http://schemas.microsoft.com/office/drawing/2014/main" xmlns="" id="{9660A712-5563-EC6C-8D7C-17FB5CE0EC57}"/>
              </a:ext>
            </a:extLst>
          </p:cNvPr>
          <p:cNvSpPr txBox="1"/>
          <p:nvPr/>
        </p:nvSpPr>
        <p:spPr>
          <a:xfrm>
            <a:off x="226243" y="103695"/>
            <a:ext cx="34125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Patak naplementekor</a:t>
            </a:r>
          </a:p>
        </p:txBody>
      </p:sp>
    </p:spTree>
    <p:extLst>
      <p:ext uri="{BB962C8B-B14F-4D97-AF65-F5344CB8AC3E}">
        <p14:creationId xmlns:p14="http://schemas.microsoft.com/office/powerpoint/2010/main" val="43929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10" presetClass="exit" presetSubtype="0" fill="hold"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6423E6-357E-1B5E-315E-10CDEB247175}"/>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E8DBBA04-5FC1-C711-5C66-347C10BF1A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7195" y="386498"/>
            <a:ext cx="2721739" cy="6396087"/>
          </a:xfrm>
          <a:prstGeom prst="rect">
            <a:avLst/>
          </a:prstGeom>
          <a:ln>
            <a:solidFill>
              <a:schemeClr val="bg1"/>
            </a:solidFill>
          </a:ln>
        </p:spPr>
      </p:pic>
      <p:sp>
        <p:nvSpPr>
          <p:cNvPr id="3" name="Szövegdoboz 2">
            <a:extLst>
              <a:ext uri="{FF2B5EF4-FFF2-40B4-BE49-F238E27FC236}">
                <a16:creationId xmlns:a16="http://schemas.microsoft.com/office/drawing/2014/main" xmlns="" id="{66B32027-4EE4-2F87-7200-197F9255348E}"/>
              </a:ext>
            </a:extLst>
          </p:cNvPr>
          <p:cNvSpPr txBox="1"/>
          <p:nvPr/>
        </p:nvSpPr>
        <p:spPr>
          <a:xfrm>
            <a:off x="6042581" y="103695"/>
            <a:ext cx="26017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Tivoli villa</a:t>
            </a:r>
          </a:p>
        </p:txBody>
      </p:sp>
      <p:pic>
        <p:nvPicPr>
          <p:cNvPr id="4" name="Kép 3">
            <a:extLst>
              <a:ext uri="{FF2B5EF4-FFF2-40B4-BE49-F238E27FC236}">
                <a16:creationId xmlns:a16="http://schemas.microsoft.com/office/drawing/2014/main" xmlns="" id="{B0BCFA4B-00B1-D465-D7A1-764DB9D4D2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602" y="517058"/>
            <a:ext cx="4388763" cy="6246673"/>
          </a:xfrm>
          <a:prstGeom prst="rect">
            <a:avLst/>
          </a:prstGeom>
          <a:ln>
            <a:solidFill>
              <a:schemeClr val="bg1"/>
            </a:solidFill>
          </a:ln>
        </p:spPr>
      </p:pic>
      <p:sp>
        <p:nvSpPr>
          <p:cNvPr id="5" name="Szövegdoboz 4">
            <a:extLst>
              <a:ext uri="{FF2B5EF4-FFF2-40B4-BE49-F238E27FC236}">
                <a16:creationId xmlns:a16="http://schemas.microsoft.com/office/drawing/2014/main" xmlns="" id="{6CA8D03D-CB4A-1D68-EFCE-3FCAE477F559}"/>
              </a:ext>
            </a:extLst>
          </p:cNvPr>
          <p:cNvSpPr txBox="1"/>
          <p:nvPr/>
        </p:nvSpPr>
        <p:spPr>
          <a:xfrm>
            <a:off x="490194" y="197963"/>
            <a:ext cx="356333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Romantikus táj</a:t>
            </a:r>
          </a:p>
        </p:txBody>
      </p:sp>
    </p:spTree>
    <p:extLst>
      <p:ext uri="{BB962C8B-B14F-4D97-AF65-F5344CB8AC3E}">
        <p14:creationId xmlns:p14="http://schemas.microsoft.com/office/powerpoint/2010/main" val="40051056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3256798-5F31-362C-A5B7-18C366EF722C}"/>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026210E3-B1F7-2997-344F-5FAF7C7F494D}"/>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173462"/>
            <a:ext cx="4950251" cy="5684538"/>
          </a:xfrm>
          <a:prstGeom prst="rect">
            <a:avLst/>
          </a:prstGeom>
          <a:ln>
            <a:solidFill>
              <a:schemeClr val="bg1"/>
            </a:solidFill>
          </a:ln>
        </p:spPr>
      </p:pic>
      <p:pic>
        <p:nvPicPr>
          <p:cNvPr id="3" name="Kép 2">
            <a:extLst>
              <a:ext uri="{FF2B5EF4-FFF2-40B4-BE49-F238E27FC236}">
                <a16:creationId xmlns:a16="http://schemas.microsoft.com/office/drawing/2014/main" xmlns="" id="{8049A835-AE5A-B0E8-4E56-58061A2DFB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6787" y="420250"/>
            <a:ext cx="4040550" cy="5528820"/>
          </a:xfrm>
          <a:prstGeom prst="rect">
            <a:avLst/>
          </a:prstGeom>
          <a:ln>
            <a:solidFill>
              <a:schemeClr val="bg1"/>
            </a:solidFill>
          </a:ln>
        </p:spPr>
      </p:pic>
      <p:sp>
        <p:nvSpPr>
          <p:cNvPr id="4" name="Szövegdoboz 3">
            <a:extLst>
              <a:ext uri="{FF2B5EF4-FFF2-40B4-BE49-F238E27FC236}">
                <a16:creationId xmlns:a16="http://schemas.microsoft.com/office/drawing/2014/main" xmlns="" id="{D0CFC86C-43C2-A5D0-8E85-57DBAB0CDEC4}"/>
              </a:ext>
            </a:extLst>
          </p:cNvPr>
          <p:cNvSpPr txBox="1"/>
          <p:nvPr/>
        </p:nvSpPr>
        <p:spPr>
          <a:xfrm>
            <a:off x="329938" y="405353"/>
            <a:ext cx="22247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Forrásnál</a:t>
            </a:r>
          </a:p>
        </p:txBody>
      </p:sp>
      <p:sp>
        <p:nvSpPr>
          <p:cNvPr id="5" name="Szövegdoboz 4">
            <a:extLst>
              <a:ext uri="{FF2B5EF4-FFF2-40B4-BE49-F238E27FC236}">
                <a16:creationId xmlns:a16="http://schemas.microsoft.com/office/drawing/2014/main" xmlns="" id="{5283CB2C-64D5-0BC3-FC4D-98EA39690216}"/>
              </a:ext>
            </a:extLst>
          </p:cNvPr>
          <p:cNvSpPr txBox="1"/>
          <p:nvPr/>
        </p:nvSpPr>
        <p:spPr>
          <a:xfrm>
            <a:off x="5056376" y="0"/>
            <a:ext cx="2903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Női portré</a:t>
            </a:r>
          </a:p>
        </p:txBody>
      </p:sp>
    </p:spTree>
    <p:extLst>
      <p:ext uri="{BB962C8B-B14F-4D97-AF65-F5344CB8AC3E}">
        <p14:creationId xmlns:p14="http://schemas.microsoft.com/office/powerpoint/2010/main" val="31399825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2840CD-9070-9D54-2382-1CC3E159CA94}"/>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C43E66F8-608F-A0E4-9BA0-D5D86FC424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3997" y="489397"/>
            <a:ext cx="4643089" cy="6252694"/>
          </a:xfrm>
          <a:prstGeom prst="rect">
            <a:avLst/>
          </a:prstGeom>
          <a:ln>
            <a:solidFill>
              <a:schemeClr val="bg1"/>
            </a:solidFill>
          </a:ln>
        </p:spPr>
      </p:pic>
      <p:sp>
        <p:nvSpPr>
          <p:cNvPr id="3" name="Szövegdoboz 2">
            <a:extLst>
              <a:ext uri="{FF2B5EF4-FFF2-40B4-BE49-F238E27FC236}">
                <a16:creationId xmlns:a16="http://schemas.microsoft.com/office/drawing/2014/main" xmlns="" id="{230A62A3-BC73-9440-5475-D39C4C44FB2B}"/>
              </a:ext>
            </a:extLst>
          </p:cNvPr>
          <p:cNvSpPr txBox="1"/>
          <p:nvPr/>
        </p:nvSpPr>
        <p:spPr>
          <a:xfrm>
            <a:off x="4345757" y="75414"/>
            <a:ext cx="28563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Tarpatak</a:t>
            </a:r>
          </a:p>
        </p:txBody>
      </p:sp>
      <p:pic>
        <p:nvPicPr>
          <p:cNvPr id="4" name="Kép 3">
            <a:extLst>
              <a:ext uri="{FF2B5EF4-FFF2-40B4-BE49-F238E27FC236}">
                <a16:creationId xmlns:a16="http://schemas.microsoft.com/office/drawing/2014/main" xmlns="" id="{0B8FD4B8-1495-E638-D368-9C3B8EB8E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503" y="578178"/>
            <a:ext cx="3915596" cy="6199694"/>
          </a:xfrm>
          <a:prstGeom prst="rect">
            <a:avLst/>
          </a:prstGeom>
          <a:ln>
            <a:solidFill>
              <a:schemeClr val="bg1"/>
            </a:solidFill>
          </a:ln>
        </p:spPr>
      </p:pic>
      <p:sp>
        <p:nvSpPr>
          <p:cNvPr id="5" name="Szövegdoboz 4">
            <a:extLst>
              <a:ext uri="{FF2B5EF4-FFF2-40B4-BE49-F238E27FC236}">
                <a16:creationId xmlns:a16="http://schemas.microsoft.com/office/drawing/2014/main" xmlns="" id="{BA883C2E-078E-FF9F-D872-0E01CC6B9685}"/>
              </a:ext>
            </a:extLst>
          </p:cNvPr>
          <p:cNvSpPr txBox="1"/>
          <p:nvPr/>
        </p:nvSpPr>
        <p:spPr>
          <a:xfrm>
            <a:off x="301658" y="179109"/>
            <a:ext cx="28280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Madárdal </a:t>
            </a:r>
          </a:p>
        </p:txBody>
      </p:sp>
    </p:spTree>
    <p:extLst>
      <p:ext uri="{BB962C8B-B14F-4D97-AF65-F5344CB8AC3E}">
        <p14:creationId xmlns:p14="http://schemas.microsoft.com/office/powerpoint/2010/main" val="24926810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4B9E408-85F9-4F04-8712-AF7B4236CF4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2A914467-5313-83BF-A5AD-9F73C96ACA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2810" y="527902"/>
            <a:ext cx="7685776" cy="5098231"/>
          </a:xfrm>
          <a:prstGeom prst="rect">
            <a:avLst/>
          </a:prstGeom>
          <a:ln>
            <a:solidFill>
              <a:schemeClr val="bg1"/>
            </a:solidFill>
          </a:ln>
        </p:spPr>
      </p:pic>
      <p:sp>
        <p:nvSpPr>
          <p:cNvPr id="3" name="Szövegdoboz 2">
            <a:extLst>
              <a:ext uri="{FF2B5EF4-FFF2-40B4-BE49-F238E27FC236}">
                <a16:creationId xmlns:a16="http://schemas.microsoft.com/office/drawing/2014/main" xmlns="" id="{59EFAC49-DC2A-3103-3CDA-7AEECBFD68D5}"/>
              </a:ext>
            </a:extLst>
          </p:cNvPr>
          <p:cNvSpPr txBox="1"/>
          <p:nvPr/>
        </p:nvSpPr>
        <p:spPr>
          <a:xfrm>
            <a:off x="5750350" y="65988"/>
            <a:ext cx="16496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Pompei</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pic>
        <p:nvPicPr>
          <p:cNvPr id="4" name="Kép 3">
            <a:extLst>
              <a:ext uri="{FF2B5EF4-FFF2-40B4-BE49-F238E27FC236}">
                <a16:creationId xmlns:a16="http://schemas.microsoft.com/office/drawing/2014/main" xmlns="" id="{6DB6EFF4-C77A-4B19-CE05-9D7890970E1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9108" y="480767"/>
            <a:ext cx="4810847" cy="6232001"/>
          </a:xfrm>
          <a:prstGeom prst="rect">
            <a:avLst/>
          </a:prstGeom>
        </p:spPr>
      </p:pic>
      <p:sp>
        <p:nvSpPr>
          <p:cNvPr id="5" name="Szövegdoboz 4">
            <a:extLst>
              <a:ext uri="{FF2B5EF4-FFF2-40B4-BE49-F238E27FC236}">
                <a16:creationId xmlns:a16="http://schemas.microsoft.com/office/drawing/2014/main" xmlns="" id="{55379118-CCB0-45D4-3C46-26DF3071F6DA}"/>
              </a:ext>
            </a:extLst>
          </p:cNvPr>
          <p:cNvSpPr txBox="1"/>
          <p:nvPr/>
        </p:nvSpPr>
        <p:spPr>
          <a:xfrm>
            <a:off x="405353" y="84841"/>
            <a:ext cx="23944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Szerzetes </a:t>
            </a:r>
          </a:p>
        </p:txBody>
      </p:sp>
    </p:spTree>
    <p:extLst>
      <p:ext uri="{BB962C8B-B14F-4D97-AF65-F5344CB8AC3E}">
        <p14:creationId xmlns:p14="http://schemas.microsoft.com/office/powerpoint/2010/main" val="35314751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5000">
        <p15:prstTrans prst="pageCurlDoubl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9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D5E0E9-1FE9-970D-8AC1-B77798E06172}"/>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DCDCFFA5-B98C-E288-BC78-74BC77A016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3442" y="431473"/>
            <a:ext cx="6597212" cy="4178234"/>
          </a:xfrm>
          <a:prstGeom prst="rect">
            <a:avLst/>
          </a:prstGeom>
          <a:ln>
            <a:solidFill>
              <a:schemeClr val="bg1"/>
            </a:solidFill>
          </a:ln>
        </p:spPr>
      </p:pic>
      <p:sp>
        <p:nvSpPr>
          <p:cNvPr id="3" name="Szövegdoboz 2">
            <a:extLst>
              <a:ext uri="{FF2B5EF4-FFF2-40B4-BE49-F238E27FC236}">
                <a16:creationId xmlns:a16="http://schemas.microsoft.com/office/drawing/2014/main" xmlns="" id="{8AA06E80-036C-1343-3A4E-B33634F1194B}"/>
              </a:ext>
            </a:extLst>
          </p:cNvPr>
          <p:cNvSpPr txBox="1"/>
          <p:nvPr/>
        </p:nvSpPr>
        <p:spPr>
          <a:xfrm>
            <a:off x="3912123" y="113122"/>
            <a:ext cx="42703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Idilli táj</a:t>
            </a:r>
          </a:p>
        </p:txBody>
      </p:sp>
      <p:pic>
        <p:nvPicPr>
          <p:cNvPr id="4" name="Kép 3">
            <a:extLst>
              <a:ext uri="{FF2B5EF4-FFF2-40B4-BE49-F238E27FC236}">
                <a16:creationId xmlns:a16="http://schemas.microsoft.com/office/drawing/2014/main" xmlns="" id="{59E264C9-25F7-0FCC-85DD-DEF14467E4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599" y="2167467"/>
            <a:ext cx="6089608" cy="4563959"/>
          </a:xfrm>
          <a:prstGeom prst="rect">
            <a:avLst/>
          </a:prstGeom>
        </p:spPr>
      </p:pic>
      <p:sp>
        <p:nvSpPr>
          <p:cNvPr id="6" name="Szövegdoboz 5">
            <a:extLst>
              <a:ext uri="{FF2B5EF4-FFF2-40B4-BE49-F238E27FC236}">
                <a16:creationId xmlns:a16="http://schemas.microsoft.com/office/drawing/2014/main" xmlns="" id="{839B7E3B-4213-3164-A2D6-7FAFB1C9475B}"/>
              </a:ext>
            </a:extLst>
          </p:cNvPr>
          <p:cNvSpPr txBox="1"/>
          <p:nvPr/>
        </p:nvSpPr>
        <p:spPr>
          <a:xfrm>
            <a:off x="400639" y="1766682"/>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Libapásztorlány</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6834643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5000">
        <p15:prstTrans prst="pageCurlDoubl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7D372C-77D3-55D5-EE9E-A3CE1BBA835B}"/>
            </a:ext>
          </a:extLst>
        </p:cNvPr>
        <p:cNvGrpSpPr/>
        <p:nvPr/>
      </p:nvGrpSpPr>
      <p:grpSpPr>
        <a:xfrm>
          <a:off x="0" y="0"/>
          <a:ext cx="0" cy="0"/>
          <a:chOff x="0" y="0"/>
          <a:chExt cx="0" cy="0"/>
        </a:xfrm>
      </p:grpSpPr>
      <p:pic>
        <p:nvPicPr>
          <p:cNvPr id="4" name="Kép 3">
            <a:extLst>
              <a:ext uri="{FF2B5EF4-FFF2-40B4-BE49-F238E27FC236}">
                <a16:creationId xmlns:a16="http://schemas.microsoft.com/office/drawing/2014/main" xmlns="" id="{325FD780-7AC9-FF37-777A-2ED3AEA472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3689" y="129258"/>
            <a:ext cx="4916953" cy="6621498"/>
          </a:xfrm>
          <a:prstGeom prst="rect">
            <a:avLst/>
          </a:prstGeom>
          <a:ln>
            <a:solidFill>
              <a:schemeClr val="bg1"/>
            </a:solidFill>
          </a:ln>
        </p:spPr>
      </p:pic>
      <p:sp>
        <p:nvSpPr>
          <p:cNvPr id="5" name="Szövegdoboz 4">
            <a:extLst>
              <a:ext uri="{FF2B5EF4-FFF2-40B4-BE49-F238E27FC236}">
                <a16:creationId xmlns:a16="http://schemas.microsoft.com/office/drawing/2014/main" xmlns="" id="{35B1F3ED-10E0-D1E7-2AA0-710854C60C6A}"/>
              </a:ext>
            </a:extLst>
          </p:cNvPr>
          <p:cNvSpPr txBox="1"/>
          <p:nvPr/>
        </p:nvSpPr>
        <p:spPr>
          <a:xfrm>
            <a:off x="1522371" y="138725"/>
            <a:ext cx="31383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Zsuzsanna és a vének</a:t>
            </a:r>
          </a:p>
        </p:txBody>
      </p:sp>
    </p:spTree>
    <p:extLst>
      <p:ext uri="{BB962C8B-B14F-4D97-AF65-F5344CB8AC3E}">
        <p14:creationId xmlns:p14="http://schemas.microsoft.com/office/powerpoint/2010/main" val="19463663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29FD84-4C66-4F19-3B14-C2A0F055D4F5}"/>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3C64C8F4-16E5-B9F6-5613-12AF984567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4849" y="599779"/>
            <a:ext cx="6920453" cy="6055397"/>
          </a:xfrm>
          <a:prstGeom prst="rect">
            <a:avLst/>
          </a:prstGeom>
          <a:ln>
            <a:solidFill>
              <a:schemeClr val="bg1"/>
            </a:solidFill>
          </a:ln>
        </p:spPr>
      </p:pic>
      <p:pic>
        <p:nvPicPr>
          <p:cNvPr id="4" name="Kép 3">
            <a:extLst>
              <a:ext uri="{FF2B5EF4-FFF2-40B4-BE49-F238E27FC236}">
                <a16:creationId xmlns:a16="http://schemas.microsoft.com/office/drawing/2014/main" xmlns="" id="{8AA1D5BE-4A24-97E7-962E-4BB9B820FA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5390" y="622169"/>
            <a:ext cx="6985439" cy="6008606"/>
          </a:xfrm>
          <a:prstGeom prst="rect">
            <a:avLst/>
          </a:prstGeom>
          <a:ln>
            <a:solidFill>
              <a:schemeClr val="bg1"/>
            </a:solidFill>
          </a:ln>
        </p:spPr>
      </p:pic>
      <p:sp>
        <p:nvSpPr>
          <p:cNvPr id="5" name="Szövegdoboz 4">
            <a:extLst>
              <a:ext uri="{FF2B5EF4-FFF2-40B4-BE49-F238E27FC236}">
                <a16:creationId xmlns:a16="http://schemas.microsoft.com/office/drawing/2014/main" xmlns="" id="{2C9E4560-6F4F-0137-EAF7-9792C6AC2073}"/>
              </a:ext>
            </a:extLst>
          </p:cNvPr>
          <p:cNvSpPr txBox="1"/>
          <p:nvPr/>
        </p:nvSpPr>
        <p:spPr>
          <a:xfrm>
            <a:off x="235670" y="113122"/>
            <a:ext cx="55618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Erzsébet és Mária királynék Nagy Lajos sírjánál</a:t>
            </a:r>
          </a:p>
        </p:txBody>
      </p:sp>
    </p:spTree>
    <p:extLst>
      <p:ext uri="{BB962C8B-B14F-4D97-AF65-F5344CB8AC3E}">
        <p14:creationId xmlns:p14="http://schemas.microsoft.com/office/powerpoint/2010/main" val="30585825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4000">
        <p15:prstTrans prst="pageCurlDouble"/>
      </p:transition>
    </mc:Choice>
    <mc:Fallback>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70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38A528A-9A29-D73E-04B1-E8D07332DD69}"/>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8C69C714-1E33-B282-FFB8-9501C35AB41B}"/>
              </a:ext>
            </a:extLst>
          </p:cNvPr>
          <p:cNvPicPr>
            <a:picLocks noChangeAspect="1"/>
          </p:cNvPicPr>
          <p:nvPr/>
        </p:nvPicPr>
        <p:blipFill>
          <a:blip r:embed="rId2" cstate="email">
            <a:clrChange>
              <a:clrFrom>
                <a:srgbClr val="FDFBFC"/>
              </a:clrFrom>
              <a:clrTo>
                <a:srgbClr val="FDFBFC">
                  <a:alpha val="0"/>
                </a:srgbClr>
              </a:clrTo>
            </a:clrChange>
            <a:extLst>
              <a:ext uri="{28A0092B-C50C-407E-A947-70E740481C1C}">
                <a14:useLocalDpi xmlns:a14="http://schemas.microsoft.com/office/drawing/2010/main"/>
              </a:ext>
            </a:extLst>
          </a:blip>
          <a:stretch>
            <a:fillRect/>
          </a:stretch>
        </p:blipFill>
        <p:spPr>
          <a:xfrm>
            <a:off x="4571091" y="1291472"/>
            <a:ext cx="4395390" cy="5472260"/>
          </a:xfrm>
          <a:prstGeom prst="rect">
            <a:avLst/>
          </a:prstGeom>
        </p:spPr>
      </p:pic>
      <p:pic>
        <p:nvPicPr>
          <p:cNvPr id="3" name="Kép 2">
            <a:extLst>
              <a:ext uri="{FF2B5EF4-FFF2-40B4-BE49-F238E27FC236}">
                <a16:creationId xmlns:a16="http://schemas.microsoft.com/office/drawing/2014/main" xmlns="" id="{1F5A37AA-3460-F4FF-F677-9CCEDC279E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316" y="943465"/>
            <a:ext cx="4315709" cy="5754279"/>
          </a:xfrm>
          <a:prstGeom prst="rect">
            <a:avLst/>
          </a:prstGeom>
          <a:ln>
            <a:solidFill>
              <a:schemeClr val="bg1"/>
            </a:solidFill>
          </a:ln>
        </p:spPr>
      </p:pic>
      <p:sp>
        <p:nvSpPr>
          <p:cNvPr id="4" name="Szövegdoboz 3">
            <a:extLst>
              <a:ext uri="{FF2B5EF4-FFF2-40B4-BE49-F238E27FC236}">
                <a16:creationId xmlns:a16="http://schemas.microsoft.com/office/drawing/2014/main" xmlns="" id="{3ABDE676-8CE2-AF36-F5C4-FB67ADE1DFDB}"/>
              </a:ext>
            </a:extLst>
          </p:cNvPr>
          <p:cNvSpPr txBox="1"/>
          <p:nvPr/>
        </p:nvSpPr>
        <p:spPr>
          <a:xfrm>
            <a:off x="301658" y="386499"/>
            <a:ext cx="33653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Gyümölcs csendélet</a:t>
            </a:r>
          </a:p>
        </p:txBody>
      </p:sp>
      <p:sp>
        <p:nvSpPr>
          <p:cNvPr id="5" name="Szövegdoboz 4">
            <a:extLst>
              <a:ext uri="{FF2B5EF4-FFF2-40B4-BE49-F238E27FC236}">
                <a16:creationId xmlns:a16="http://schemas.microsoft.com/office/drawing/2014/main" xmlns="" id="{648BDC39-C2AE-5C2A-5426-9E79C0B344FE}"/>
              </a:ext>
            </a:extLst>
          </p:cNvPr>
          <p:cNvSpPr txBox="1"/>
          <p:nvPr/>
        </p:nvSpPr>
        <p:spPr>
          <a:xfrm>
            <a:off x="4722829" y="584462"/>
            <a:ext cx="3657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Kislányportré</a:t>
            </a:r>
          </a:p>
        </p:txBody>
      </p:sp>
    </p:spTree>
    <p:extLst>
      <p:ext uri="{BB962C8B-B14F-4D97-AF65-F5344CB8AC3E}">
        <p14:creationId xmlns:p14="http://schemas.microsoft.com/office/powerpoint/2010/main" val="31379607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CFECBD-D3D0-82F8-3077-BBD3503F97CF}"/>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D1E644B7-3C6D-CBC7-AD6F-2B51947B2D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7619" y="952107"/>
            <a:ext cx="4589464" cy="5759777"/>
          </a:xfrm>
          <a:prstGeom prst="rect">
            <a:avLst/>
          </a:prstGeom>
          <a:ln>
            <a:solidFill>
              <a:schemeClr val="bg1"/>
            </a:solidFill>
          </a:ln>
        </p:spPr>
      </p:pic>
      <p:sp>
        <p:nvSpPr>
          <p:cNvPr id="3" name="Szövegdoboz 2">
            <a:extLst>
              <a:ext uri="{FF2B5EF4-FFF2-40B4-BE49-F238E27FC236}">
                <a16:creationId xmlns:a16="http://schemas.microsoft.com/office/drawing/2014/main" xmlns="" id="{A7FB13D1-BD97-382E-BC94-98738C44980A}"/>
              </a:ext>
            </a:extLst>
          </p:cNvPr>
          <p:cNvSpPr txBox="1"/>
          <p:nvPr/>
        </p:nvSpPr>
        <p:spPr>
          <a:xfrm>
            <a:off x="4383464" y="235670"/>
            <a:ext cx="41289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Ifjú hölgy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medailonnal</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Kép 4">
            <a:extLst>
              <a:ext uri="{FF2B5EF4-FFF2-40B4-BE49-F238E27FC236}">
                <a16:creationId xmlns:a16="http://schemas.microsoft.com/office/drawing/2014/main" xmlns="" id="{77DF0F6C-2BEF-8F7F-2732-18BDD42799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742" y="889529"/>
            <a:ext cx="4316856" cy="5829501"/>
          </a:xfrm>
          <a:prstGeom prst="rect">
            <a:avLst/>
          </a:prstGeom>
          <a:ln>
            <a:solidFill>
              <a:schemeClr val="bg1"/>
            </a:solidFill>
          </a:ln>
        </p:spPr>
      </p:pic>
      <p:sp>
        <p:nvSpPr>
          <p:cNvPr id="6" name="Szövegdoboz 5">
            <a:extLst>
              <a:ext uri="{FF2B5EF4-FFF2-40B4-BE49-F238E27FC236}">
                <a16:creationId xmlns:a16="http://schemas.microsoft.com/office/drawing/2014/main" xmlns="" id="{17517E57-9635-9468-1DC6-B9E5C2B424FA}"/>
              </a:ext>
            </a:extLst>
          </p:cNvPr>
          <p:cNvSpPr txBox="1"/>
          <p:nvPr/>
        </p:nvSpPr>
        <p:spPr>
          <a:xfrm>
            <a:off x="169682" y="339365"/>
            <a:ext cx="30165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Turbános férfi</a:t>
            </a:r>
          </a:p>
        </p:txBody>
      </p:sp>
    </p:spTree>
    <p:extLst>
      <p:ext uri="{BB962C8B-B14F-4D97-AF65-F5344CB8AC3E}">
        <p14:creationId xmlns:p14="http://schemas.microsoft.com/office/powerpoint/2010/main" val="17837513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A0220D-BCDC-59B9-5D7B-DA7C8AEE0FE1}"/>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F6313A82-E04B-634B-F6CF-0D6F1E7A2D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778" y="430611"/>
            <a:ext cx="7800622" cy="6427388"/>
          </a:xfrm>
          <a:prstGeom prst="rect">
            <a:avLst/>
          </a:prstGeom>
          <a:ln>
            <a:solidFill>
              <a:schemeClr val="bg1"/>
            </a:solidFill>
          </a:ln>
        </p:spPr>
      </p:pic>
      <p:sp>
        <p:nvSpPr>
          <p:cNvPr id="4" name="Szövegdoboz 3">
            <a:extLst>
              <a:ext uri="{FF2B5EF4-FFF2-40B4-BE49-F238E27FC236}">
                <a16:creationId xmlns:a16="http://schemas.microsoft.com/office/drawing/2014/main" xmlns="" id="{BE706426-B337-6CF9-7FEB-35F425535DC1}"/>
              </a:ext>
            </a:extLst>
          </p:cNvPr>
          <p:cNvSpPr txBox="1"/>
          <p:nvPr/>
        </p:nvSpPr>
        <p:spPr>
          <a:xfrm>
            <a:off x="694267" y="0"/>
            <a:ext cx="75692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Barabás: Barabás,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Burghardt</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és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Velencében</a:t>
            </a:r>
          </a:p>
        </p:txBody>
      </p:sp>
    </p:spTree>
    <p:extLst>
      <p:ext uri="{BB962C8B-B14F-4D97-AF65-F5344CB8AC3E}">
        <p14:creationId xmlns:p14="http://schemas.microsoft.com/office/powerpoint/2010/main" val="13986905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6C36B2-DEA8-128E-E60E-8C7A01F5C833}"/>
            </a:ext>
          </a:extLst>
        </p:cNvPr>
        <p:cNvGrpSpPr/>
        <p:nvPr/>
      </p:nvGrpSpPr>
      <p:grpSpPr>
        <a:xfrm>
          <a:off x="0" y="0"/>
          <a:ext cx="0" cy="0"/>
          <a:chOff x="0" y="0"/>
          <a:chExt cx="0" cy="0"/>
        </a:xfrm>
      </p:grpSpPr>
      <p:pic>
        <p:nvPicPr>
          <p:cNvPr id="3" name="Kép 2">
            <a:extLst>
              <a:ext uri="{FF2B5EF4-FFF2-40B4-BE49-F238E27FC236}">
                <a16:creationId xmlns:a16="http://schemas.microsoft.com/office/drawing/2014/main" xmlns="" id="{D547CE63-E654-AB33-A0F2-573EB40301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44711" y="100999"/>
            <a:ext cx="5320419" cy="6508646"/>
          </a:xfrm>
          <a:prstGeom prst="rect">
            <a:avLst/>
          </a:prstGeom>
          <a:ln>
            <a:solidFill>
              <a:schemeClr val="bg1"/>
            </a:solidFill>
          </a:ln>
        </p:spPr>
      </p:pic>
      <p:sp>
        <p:nvSpPr>
          <p:cNvPr id="4" name="Szövegdoboz 3">
            <a:extLst>
              <a:ext uri="{FF2B5EF4-FFF2-40B4-BE49-F238E27FC236}">
                <a16:creationId xmlns:a16="http://schemas.microsoft.com/office/drawing/2014/main" xmlns="" id="{2D4653C3-857D-6C4B-013F-74404C04188F}"/>
              </a:ext>
            </a:extLst>
          </p:cNvPr>
          <p:cNvSpPr txBox="1"/>
          <p:nvPr/>
        </p:nvSpPr>
        <p:spPr>
          <a:xfrm>
            <a:off x="240383" y="1367135"/>
            <a:ext cx="457200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Etetés a patakparton (Hazafelé)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Olaj, vászon, 69 x 56 cm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00797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BD8D3EA-D0F8-E32C-5347-7EA20ED788BD}"/>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B9AC8590-834E-1025-A175-E5BA19AC92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2364" y="104552"/>
            <a:ext cx="5424837" cy="6654467"/>
          </a:xfrm>
          <a:prstGeom prst="rect">
            <a:avLst/>
          </a:prstGeom>
          <a:ln>
            <a:solidFill>
              <a:schemeClr val="bg1"/>
            </a:solidFill>
          </a:ln>
        </p:spPr>
      </p:pic>
      <p:sp>
        <p:nvSpPr>
          <p:cNvPr id="4" name="Szövegdoboz 3">
            <a:extLst>
              <a:ext uri="{FF2B5EF4-FFF2-40B4-BE49-F238E27FC236}">
                <a16:creationId xmlns:a16="http://schemas.microsoft.com/office/drawing/2014/main" xmlns="" id="{48917BE9-5A4B-DC79-BED4-582510F01BB3}"/>
              </a:ext>
            </a:extLst>
          </p:cNvPr>
          <p:cNvSpPr txBox="1"/>
          <p:nvPr/>
        </p:nvSpPr>
        <p:spPr>
          <a:xfrm>
            <a:off x="406400" y="1354667"/>
            <a:ext cx="23932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Templomban </a:t>
            </a:r>
          </a:p>
        </p:txBody>
      </p:sp>
      <p:sp>
        <p:nvSpPr>
          <p:cNvPr id="5" name="Szövegdoboz 4">
            <a:extLst>
              <a:ext uri="{FF2B5EF4-FFF2-40B4-BE49-F238E27FC236}">
                <a16:creationId xmlns:a16="http://schemas.microsoft.com/office/drawing/2014/main" xmlns="" id="{336A9F96-F4B6-5D67-6AB6-025B0F956479}"/>
              </a:ext>
            </a:extLst>
          </p:cNvPr>
          <p:cNvSpPr txBox="1"/>
          <p:nvPr/>
        </p:nvSpPr>
        <p:spPr>
          <a:xfrm>
            <a:off x="155543" y="1700694"/>
            <a:ext cx="309670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Olaj, vászon, 147,5 x 117 cm</a:t>
            </a:r>
          </a:p>
        </p:txBody>
      </p:sp>
    </p:spTree>
    <p:extLst>
      <p:ext uri="{BB962C8B-B14F-4D97-AF65-F5344CB8AC3E}">
        <p14:creationId xmlns:p14="http://schemas.microsoft.com/office/powerpoint/2010/main" val="3775329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728890-4AF8-8A19-AB16-450026B439D9}"/>
            </a:ext>
          </a:extLst>
        </p:cNvPr>
        <p:cNvGrpSpPr/>
        <p:nvPr/>
      </p:nvGrpSpPr>
      <p:grpSpPr>
        <a:xfrm>
          <a:off x="0" y="0"/>
          <a:ext cx="0" cy="0"/>
          <a:chOff x="0" y="0"/>
          <a:chExt cx="0" cy="0"/>
        </a:xfrm>
      </p:grpSpPr>
      <p:pic>
        <p:nvPicPr>
          <p:cNvPr id="5" name="Kép 4">
            <a:extLst>
              <a:ext uri="{FF2B5EF4-FFF2-40B4-BE49-F238E27FC236}">
                <a16:creationId xmlns:a16="http://schemas.microsoft.com/office/drawing/2014/main" xmlns="" id="{E21E8906-6D30-CCE9-8A07-7B4687B049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4444" y="905932"/>
            <a:ext cx="7936089" cy="5952067"/>
          </a:xfrm>
          <a:prstGeom prst="rect">
            <a:avLst/>
          </a:prstGeom>
        </p:spPr>
      </p:pic>
      <p:pic>
        <p:nvPicPr>
          <p:cNvPr id="6" name="Kép 5">
            <a:extLst>
              <a:ext uri="{FF2B5EF4-FFF2-40B4-BE49-F238E27FC236}">
                <a16:creationId xmlns:a16="http://schemas.microsoft.com/office/drawing/2014/main" xmlns="" id="{993AD460-C865-90E2-8F00-F9A1BE1BA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3296" y="203201"/>
            <a:ext cx="4931832" cy="6575776"/>
          </a:xfrm>
          <a:prstGeom prst="rect">
            <a:avLst/>
          </a:prstGeom>
          <a:ln>
            <a:solidFill>
              <a:schemeClr val="bg1"/>
            </a:solidFill>
          </a:ln>
        </p:spPr>
      </p:pic>
      <p:pic>
        <p:nvPicPr>
          <p:cNvPr id="7" name="Kép 6">
            <a:extLst>
              <a:ext uri="{FF2B5EF4-FFF2-40B4-BE49-F238E27FC236}">
                <a16:creationId xmlns:a16="http://schemas.microsoft.com/office/drawing/2014/main" xmlns="" id="{57724760-2D52-11FD-7A25-25D2F17799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178" y="1253066"/>
            <a:ext cx="7352831" cy="5514623"/>
          </a:xfrm>
          <a:prstGeom prst="rect">
            <a:avLst/>
          </a:prstGeom>
          <a:ln>
            <a:solidFill>
              <a:schemeClr val="bg1"/>
            </a:solidFill>
          </a:ln>
        </p:spPr>
      </p:pic>
      <p:sp>
        <p:nvSpPr>
          <p:cNvPr id="8" name="Szövegdoboz 7">
            <a:extLst>
              <a:ext uri="{FF2B5EF4-FFF2-40B4-BE49-F238E27FC236}">
                <a16:creationId xmlns:a16="http://schemas.microsoft.com/office/drawing/2014/main" xmlns="" id="{4E32610A-E723-A422-99A2-598DC4421DC5}"/>
              </a:ext>
            </a:extLst>
          </p:cNvPr>
          <p:cNvSpPr txBox="1"/>
          <p:nvPr/>
        </p:nvSpPr>
        <p:spPr>
          <a:xfrm>
            <a:off x="699910" y="383822"/>
            <a:ext cx="78570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Csendélet, gyümölcs és vázák, magánt.</a:t>
            </a:r>
          </a:p>
        </p:txBody>
      </p:sp>
    </p:spTree>
    <p:extLst>
      <p:ext uri="{BB962C8B-B14F-4D97-AF65-F5344CB8AC3E}">
        <p14:creationId xmlns:p14="http://schemas.microsoft.com/office/powerpoint/2010/main" val="36189581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8000">
        <p15:prstTrans prst="pageCurlDouble"/>
      </p:transition>
    </mc:Choice>
    <mc:Fallback>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5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9500"/>
                            </p:stCondLst>
                            <p:childTnLst>
                              <p:par>
                                <p:cTn id="11" presetID="53" presetClass="entr" presetSubtype="16" fill="hold" nodeType="afterEffect">
                                  <p:stCondLst>
                                    <p:cond delay="5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434DC20-A3CA-F3F4-4F48-4B2EA35C210C}"/>
            </a:ext>
          </a:extLst>
        </p:cNvPr>
        <p:cNvGrpSpPr/>
        <p:nvPr/>
      </p:nvGrpSpPr>
      <p:grpSpPr>
        <a:xfrm>
          <a:off x="0" y="0"/>
          <a:ext cx="0" cy="0"/>
          <a:chOff x="0" y="0"/>
          <a:chExt cx="0" cy="0"/>
        </a:xfrm>
      </p:grpSpPr>
      <p:pic>
        <p:nvPicPr>
          <p:cNvPr id="3" name="Kép 2">
            <a:extLst>
              <a:ext uri="{FF2B5EF4-FFF2-40B4-BE49-F238E27FC236}">
                <a16:creationId xmlns:a16="http://schemas.microsoft.com/office/drawing/2014/main" xmlns="" id="{42775B26-A65E-B4B8-18B8-8E178B6A7B5B}"/>
              </a:ext>
            </a:extLst>
          </p:cNvPr>
          <p:cNvPicPr>
            <a:picLocks noChangeAspect="1"/>
          </p:cNvPicPr>
          <p:nvPr/>
        </p:nvPicPr>
        <p:blipFill>
          <a:blip r:embed="rId2"/>
          <a:stretch>
            <a:fillRect/>
          </a:stretch>
        </p:blipFill>
        <p:spPr>
          <a:xfrm>
            <a:off x="221509" y="809624"/>
            <a:ext cx="8616613" cy="5779435"/>
          </a:xfrm>
          <a:prstGeom prst="rect">
            <a:avLst/>
          </a:prstGeom>
          <a:ln>
            <a:solidFill>
              <a:schemeClr val="bg1"/>
            </a:solidFill>
          </a:ln>
        </p:spPr>
      </p:pic>
      <p:sp>
        <p:nvSpPr>
          <p:cNvPr id="5" name="Szövegdoboz 4">
            <a:extLst>
              <a:ext uri="{FF2B5EF4-FFF2-40B4-BE49-F238E27FC236}">
                <a16:creationId xmlns:a16="http://schemas.microsoft.com/office/drawing/2014/main" xmlns="" id="{A4723D54-73C1-FF0C-D74F-FE7B5A97D941}"/>
              </a:ext>
            </a:extLst>
          </p:cNvPr>
          <p:cNvSpPr txBox="1"/>
          <p:nvPr/>
        </p:nvSpPr>
        <p:spPr>
          <a:xfrm>
            <a:off x="287866" y="173756"/>
            <a:ext cx="840457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Csendélet gyümölccsel</a:t>
            </a:r>
          </a:p>
        </p:txBody>
      </p:sp>
      <p:sp>
        <p:nvSpPr>
          <p:cNvPr id="7" name="Szövegdoboz 6">
            <a:extLst>
              <a:ext uri="{FF2B5EF4-FFF2-40B4-BE49-F238E27FC236}">
                <a16:creationId xmlns:a16="http://schemas.microsoft.com/office/drawing/2014/main" xmlns="" id="{73D0F7F4-D091-90C0-4DC7-558DE7398CF9}"/>
              </a:ext>
            </a:extLst>
          </p:cNvPr>
          <p:cNvSpPr txBox="1"/>
          <p:nvPr/>
        </p:nvSpPr>
        <p:spPr>
          <a:xfrm>
            <a:off x="220132" y="433190"/>
            <a:ext cx="629355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New York-i művészeti galéria gyűjteményéből , 26x38 hüvelyk</a:t>
            </a:r>
          </a:p>
        </p:txBody>
      </p:sp>
    </p:spTree>
    <p:extLst>
      <p:ext uri="{BB962C8B-B14F-4D97-AF65-F5344CB8AC3E}">
        <p14:creationId xmlns:p14="http://schemas.microsoft.com/office/powerpoint/2010/main" val="11574985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8FDEEB-D041-BF75-5B0B-DC9F35DE52D8}"/>
            </a:ext>
          </a:extLst>
        </p:cNvPr>
        <p:cNvGrpSpPr/>
        <p:nvPr/>
      </p:nvGrpSpPr>
      <p:grpSpPr>
        <a:xfrm>
          <a:off x="0" y="0"/>
          <a:ext cx="0" cy="0"/>
          <a:chOff x="0" y="0"/>
          <a:chExt cx="0" cy="0"/>
        </a:xfrm>
      </p:grpSpPr>
      <p:pic>
        <p:nvPicPr>
          <p:cNvPr id="4" name="Kép 3">
            <a:extLst>
              <a:ext uri="{FF2B5EF4-FFF2-40B4-BE49-F238E27FC236}">
                <a16:creationId xmlns:a16="http://schemas.microsoft.com/office/drawing/2014/main" xmlns="" id="{CB0111F1-D188-3D35-36E0-B7AAA9FF2457}"/>
              </a:ext>
            </a:extLst>
          </p:cNvPr>
          <p:cNvPicPr>
            <a:picLocks noChangeAspect="1"/>
          </p:cNvPicPr>
          <p:nvPr/>
        </p:nvPicPr>
        <p:blipFill>
          <a:blip r:embed="rId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3935" y="570889"/>
            <a:ext cx="4922619" cy="5942799"/>
          </a:xfrm>
          <a:prstGeom prst="rect">
            <a:avLst/>
          </a:prstGeom>
        </p:spPr>
      </p:pic>
      <p:sp>
        <p:nvSpPr>
          <p:cNvPr id="6" name="Szövegdoboz 5">
            <a:extLst>
              <a:ext uri="{FF2B5EF4-FFF2-40B4-BE49-F238E27FC236}">
                <a16:creationId xmlns:a16="http://schemas.microsoft.com/office/drawing/2014/main" xmlns="" id="{729E6BE1-EBF4-6365-E707-C14D726B99D9}"/>
              </a:ext>
            </a:extLst>
          </p:cNvPr>
          <p:cNvSpPr txBox="1"/>
          <p:nvPr/>
        </p:nvSpPr>
        <p:spPr>
          <a:xfrm>
            <a:off x="5554133" y="1254246"/>
            <a:ext cx="3160890"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N.I Tolstaya nee Spiridova2á möglicherweise von Kozina Sandor</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Tropinin museum29</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Szövegdoboz 9">
            <a:extLst>
              <a:ext uri="{FF2B5EF4-FFF2-40B4-BE49-F238E27FC236}">
                <a16:creationId xmlns:a16="http://schemas.microsoft.com/office/drawing/2014/main" xmlns="" id="{E4ECBFBF-0351-40C2-C1FF-D982AD5BCC9F}"/>
              </a:ext>
            </a:extLst>
          </p:cNvPr>
          <p:cNvSpPr txBox="1"/>
          <p:nvPr/>
        </p:nvSpPr>
        <p:spPr>
          <a:xfrm>
            <a:off x="5633156" y="2630649"/>
            <a:ext cx="3510844" cy="25853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Ez a kép közkincs. Ez azt jelenti, hogy vagy lejárt a szerzői jog, vagy a kép tulajdonosa lemondott a jogairól. Az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Alamy</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díjat számít fel a kép nagy felbontású másolatához való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hozzáférésért.A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képen lehetnek apróbb hibák, mivel történelmi vagy riportképről van szó.</a:t>
            </a:r>
          </a:p>
        </p:txBody>
      </p:sp>
      <p:sp>
        <p:nvSpPr>
          <p:cNvPr id="12" name="Szövegdoboz 11">
            <a:extLst>
              <a:ext uri="{FF2B5EF4-FFF2-40B4-BE49-F238E27FC236}">
                <a16:creationId xmlns:a16="http://schemas.microsoft.com/office/drawing/2014/main" xmlns="" id="{84C0212E-C18B-2665-54EB-C3B218AA0397}"/>
              </a:ext>
            </a:extLst>
          </p:cNvPr>
          <p:cNvSpPr txBox="1"/>
          <p:nvPr/>
        </p:nvSpPr>
        <p:spPr>
          <a:xfrm>
            <a:off x="5596467" y="786179"/>
            <a:ext cx="460022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24,4 x 29,4 cm</a:t>
            </a:r>
          </a:p>
        </p:txBody>
      </p:sp>
    </p:spTree>
    <p:extLst>
      <p:ext uri="{BB962C8B-B14F-4D97-AF65-F5344CB8AC3E}">
        <p14:creationId xmlns:p14="http://schemas.microsoft.com/office/powerpoint/2010/main" val="24777793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90ACA9-5C5C-C0A5-790D-60782ED64504}"/>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7D1CF277-1D3E-7ADA-B8C8-E709DF50B1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1504" y="1036948"/>
            <a:ext cx="4311548" cy="5560486"/>
          </a:xfrm>
          <a:prstGeom prst="rect">
            <a:avLst/>
          </a:prstGeom>
          <a:ln>
            <a:solidFill>
              <a:schemeClr val="bg1"/>
            </a:solidFill>
          </a:ln>
        </p:spPr>
      </p:pic>
      <p:sp>
        <p:nvSpPr>
          <p:cNvPr id="4" name="Szövegdoboz 3">
            <a:extLst>
              <a:ext uri="{FF2B5EF4-FFF2-40B4-BE49-F238E27FC236}">
                <a16:creationId xmlns:a16="http://schemas.microsoft.com/office/drawing/2014/main" xmlns="" id="{01BC5C45-D8AA-1DD8-5CD1-1E61FF03D18D}"/>
              </a:ext>
            </a:extLst>
          </p:cNvPr>
          <p:cNvSpPr txBox="1"/>
          <p:nvPr/>
        </p:nvSpPr>
        <p:spPr>
          <a:xfrm>
            <a:off x="4840664" y="233879"/>
            <a:ext cx="293644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rPr>
              <a:t>Mertvago Sussana - Public domain portrait painting</a:t>
            </a:r>
          </a:p>
        </p:txBody>
      </p:sp>
      <p:pic>
        <p:nvPicPr>
          <p:cNvPr id="3" name="Kép 2">
            <a:extLst>
              <a:ext uri="{FF2B5EF4-FFF2-40B4-BE49-F238E27FC236}">
                <a16:creationId xmlns:a16="http://schemas.microsoft.com/office/drawing/2014/main" xmlns="" id="{AF96E4AD-0856-DA2F-0A0E-21C2DD21D7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858" y="1095022"/>
            <a:ext cx="4420854" cy="5485494"/>
          </a:xfrm>
          <a:prstGeom prst="rect">
            <a:avLst/>
          </a:prstGeom>
        </p:spPr>
      </p:pic>
      <p:pic>
        <p:nvPicPr>
          <p:cNvPr id="6" name="Kép 5">
            <a:extLst>
              <a:ext uri="{FF2B5EF4-FFF2-40B4-BE49-F238E27FC236}">
                <a16:creationId xmlns:a16="http://schemas.microsoft.com/office/drawing/2014/main" xmlns="" id="{F28A27AE-357F-4B30-A1E1-958BE1F76E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373" y="416312"/>
            <a:ext cx="3340898" cy="493819"/>
          </a:xfrm>
          <a:prstGeom prst="rect">
            <a:avLst/>
          </a:prstGeom>
        </p:spPr>
      </p:pic>
    </p:spTree>
    <p:extLst>
      <p:ext uri="{BB962C8B-B14F-4D97-AF65-F5344CB8AC3E}">
        <p14:creationId xmlns:p14="http://schemas.microsoft.com/office/powerpoint/2010/main" val="6436095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BEFB7AA-37A8-405E-12E4-19F6A98097F7}"/>
            </a:ext>
          </a:extLst>
        </p:cNvPr>
        <p:cNvGrpSpPr/>
        <p:nvPr/>
      </p:nvGrpSpPr>
      <p:grpSpPr>
        <a:xfrm>
          <a:off x="0" y="0"/>
          <a:ext cx="0" cy="0"/>
          <a:chOff x="0" y="0"/>
          <a:chExt cx="0" cy="0"/>
        </a:xfrm>
      </p:grpSpPr>
      <p:sp>
        <p:nvSpPr>
          <p:cNvPr id="3" name="Szövegdoboz 2">
            <a:extLst>
              <a:ext uri="{FF2B5EF4-FFF2-40B4-BE49-F238E27FC236}">
                <a16:creationId xmlns:a16="http://schemas.microsoft.com/office/drawing/2014/main" xmlns="" id="{22D1B43A-32D3-D309-E18F-CF87643AF6D3}"/>
              </a:ext>
            </a:extLst>
          </p:cNvPr>
          <p:cNvSpPr txBox="1"/>
          <p:nvPr/>
        </p:nvSpPr>
        <p:spPr>
          <a:xfrm>
            <a:off x="2667000" y="141511"/>
            <a:ext cx="6477000" cy="67403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Ez a portré Lujza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Trofimovna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Golicina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grófnő, a 19. századi orosz nemesség kiemelkedő alakjának lényegét ragadja meg. Az 1840-es évek elején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Sándor által festett olaj, vászon remekmű kivételes tehetségét és a részletekre való odafigyelését mutatja be. A grófnőt az elegancia és a kifinomultság légkörével ábrázolják, tekintetét valami a kereten túlira szegezi. Prémes kabátja egy csipet luxust ad az együtteséhez, szimbolizálva a társadalomban betöltött státuszát. A művésznő ügyesen használja a színeket, hogy kiemelje arcvonásainak élénkségét, kiemelve minden árnyalatot és kifejezést. Louise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Trofimovna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Golitsyna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szépsége tagadhatatlan; azonban átgondolt viselkedése az, ami igazán rabul ejti a nézőket. Nem lehet nem csodálkozni azon, milyen gondolatok foglalkoztatják az elméjét, miközben a távolba néz. Talán szerelmi vagy politikai kérdéseken elmélkedik, vagy egyszerűen csak az élet bonyolultságain elmélkedik. Ez a portré nemcsak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Kozina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Sándor művészi tehetségét bizonyítja, hanem bepillantást nyújt az orosz történelembe és kultúrába ebben az időszakban. Arra a gazdagságra és nagyszerűségre emlékeztet, amely akkoriban meghatározta a nemesi társadalmat. A moszkvai Állami Történeti Múzeumban bemutatott festmény Lujza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Trofimovna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white"/>
                </a:solidFill>
                <a:effectLst/>
                <a:uLnTx/>
                <a:uFillTx/>
                <a:latin typeface="Aptos" panose="02110004020202020204"/>
                <a:ea typeface="+mn-ea"/>
                <a:cs typeface="+mn-cs"/>
              </a:rPr>
              <a:t>Golicina</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 grófnő örökségének időtlen ábrázolása – egy nőé, aki szépségével és intellektusával is kitörölhetetlen nyomot hagyott az orosz felsőtársadalomban.</a:t>
            </a:r>
          </a:p>
        </p:txBody>
      </p:sp>
      <p:pic>
        <p:nvPicPr>
          <p:cNvPr id="4" name="Kép 3">
            <a:extLst>
              <a:ext uri="{FF2B5EF4-FFF2-40B4-BE49-F238E27FC236}">
                <a16:creationId xmlns:a16="http://schemas.microsoft.com/office/drawing/2014/main" xmlns="" id="{CB43DCA0-2361-C176-E18C-AD60344E18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9740" y="292231"/>
            <a:ext cx="5264707" cy="6400090"/>
          </a:xfrm>
          <a:prstGeom prst="rect">
            <a:avLst/>
          </a:prstGeom>
        </p:spPr>
      </p:pic>
      <p:sp>
        <p:nvSpPr>
          <p:cNvPr id="6" name="Szövegdoboz 5">
            <a:extLst>
              <a:ext uri="{FF2B5EF4-FFF2-40B4-BE49-F238E27FC236}">
                <a16:creationId xmlns:a16="http://schemas.microsoft.com/office/drawing/2014/main" xmlns="" id="{61AFFC14-6184-DE9D-10C1-7ABF58EAC2CB}"/>
              </a:ext>
            </a:extLst>
          </p:cNvPr>
          <p:cNvSpPr txBox="1"/>
          <p:nvPr/>
        </p:nvSpPr>
        <p:spPr>
          <a:xfrm>
            <a:off x="176753" y="251870"/>
            <a:ext cx="2481606"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Aptos" panose="02110004020202020204"/>
                <a:ea typeface="+mn-ea"/>
                <a:cs typeface="+mn-cs"/>
              </a:rPr>
              <a:t>Княгиня Луиза Трофимовна Голицына (1810-1887),</a:t>
            </a:r>
          </a:p>
        </p:txBody>
      </p:sp>
    </p:spTree>
    <p:extLst>
      <p:ext uri="{BB962C8B-B14F-4D97-AF65-F5344CB8AC3E}">
        <p14:creationId xmlns:p14="http://schemas.microsoft.com/office/powerpoint/2010/main" val="12164351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3C90805-DBA2-3362-A275-58AECCA6BF0B}"/>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781CDA44-A664-E696-E7B6-483158FE61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3213" y="161799"/>
            <a:ext cx="4475142" cy="5549176"/>
          </a:xfrm>
          <a:prstGeom prst="rect">
            <a:avLst/>
          </a:prstGeom>
          <a:ln>
            <a:solidFill>
              <a:schemeClr val="bg1"/>
            </a:solidFill>
          </a:ln>
        </p:spPr>
      </p:pic>
      <p:sp>
        <p:nvSpPr>
          <p:cNvPr id="6" name="Szövegdoboz 5">
            <a:extLst>
              <a:ext uri="{FF2B5EF4-FFF2-40B4-BE49-F238E27FC236}">
                <a16:creationId xmlns:a16="http://schemas.microsoft.com/office/drawing/2014/main" xmlns="" id="{CD48324C-47F5-4CF5-A9D5-81FE3B7943CA}"/>
              </a:ext>
            </a:extLst>
          </p:cNvPr>
          <p:cNvSpPr txBox="1"/>
          <p:nvPr/>
        </p:nvSpPr>
        <p:spPr>
          <a:xfrm>
            <a:off x="4661555" y="5813684"/>
            <a:ext cx="457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Aptos" panose="02110004020202020204"/>
                <a:ea typeface="+mn-ea"/>
                <a:cs typeface="+mn-cs"/>
              </a:rPr>
              <a:t>Русский: Екатерина Михайловна Хомякова (1817-1852</a:t>
            </a:r>
            <a:endPar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Kép 6">
            <a:extLst>
              <a:ext uri="{FF2B5EF4-FFF2-40B4-BE49-F238E27FC236}">
                <a16:creationId xmlns:a16="http://schemas.microsoft.com/office/drawing/2014/main" xmlns="" id="{A2EB40A6-4ED1-BFC6-A1BD-DD4F0EB8F2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 y="238125"/>
            <a:ext cx="3872753" cy="5486400"/>
          </a:xfrm>
          <a:prstGeom prst="rect">
            <a:avLst/>
          </a:prstGeom>
          <a:ln>
            <a:solidFill>
              <a:schemeClr val="bg1"/>
            </a:solidFill>
          </a:ln>
        </p:spPr>
      </p:pic>
      <p:sp>
        <p:nvSpPr>
          <p:cNvPr id="9" name="Szövegdoboz 8">
            <a:extLst>
              <a:ext uri="{FF2B5EF4-FFF2-40B4-BE49-F238E27FC236}">
                <a16:creationId xmlns:a16="http://schemas.microsoft.com/office/drawing/2014/main" xmlns="" id="{89ABEFDF-C2E9-285A-F046-55B72BE1D83D}"/>
              </a:ext>
            </a:extLst>
          </p:cNvPr>
          <p:cNvSpPr txBox="1"/>
          <p:nvPr/>
        </p:nvSpPr>
        <p:spPr>
          <a:xfrm>
            <a:off x="240506" y="5767685"/>
            <a:ext cx="4614862"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z-Cyrl-AZ" sz="1800" b="0" i="0" u="none" strike="noStrike" kern="1200" cap="none" spc="0" normalizeH="0" baseline="0" noProof="0" dirty="0">
                <a:ln>
                  <a:noFill/>
                </a:ln>
                <a:solidFill>
                  <a:prstClr val="white"/>
                </a:solidFill>
                <a:effectLst/>
                <a:uLnTx/>
                <a:uFillTx/>
                <a:latin typeface="Aptos" panose="02110004020202020204"/>
                <a:ea typeface="+mn-ea"/>
                <a:cs typeface="+mn-cs"/>
              </a:rPr>
              <a:t>Мария Александровна Соймонова, ур. Левашова (1794—1869) </a:t>
            </a:r>
            <a:r>
              <a:rPr kumimoji="0" lang="hu-HU" sz="1800" b="0" i="0" u="none" strike="noStrike" kern="1200" cap="none" spc="0" normalizeH="0" baseline="0" noProof="0" dirty="0">
                <a:ln>
                  <a:noFill/>
                </a:ln>
                <a:solidFill>
                  <a:prstClr val="white"/>
                </a:solidFill>
                <a:effectLst/>
                <a:uLnTx/>
                <a:uFillTx/>
                <a:latin typeface="Aptos" panose="02110004020202020204"/>
                <a:ea typeface="+mn-ea"/>
                <a:cs typeface="+mn-cs"/>
              </a:rPr>
              <a:t>Köztulajdonban lévő fénykép 19. századi portréfestményről</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9744843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ageCurlDouble"/>
      </p:transition>
    </mc:Choice>
    <mc:Fallback>
      <p:transition spd="slow" advClick="0" advTm="10000">
        <p:fade/>
      </p:transition>
    </mc:Fallback>
  </mc:AlternateContent>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té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2118</TotalTime>
  <Words>1150</Words>
  <Application>Microsoft Office PowerPoint</Application>
  <PresentationFormat>Diavetítés a képernyőre (4:3 oldalarány)</PresentationFormat>
  <Paragraphs>92</Paragraphs>
  <Slides>53</Slides>
  <Notes>0</Notes>
  <HiddenSlides>0</HiddenSlides>
  <MMClips>0</MMClips>
  <ScaleCrop>false</ScaleCrop>
  <HeadingPairs>
    <vt:vector size="4" baseType="variant">
      <vt:variant>
        <vt:lpstr>Téma</vt:lpstr>
      </vt:variant>
      <vt:variant>
        <vt:i4>1</vt:i4>
      </vt:variant>
      <vt:variant>
        <vt:lpstr>Diacímek</vt:lpstr>
      </vt:variant>
      <vt:variant>
        <vt:i4>53</vt:i4>
      </vt:variant>
    </vt:vector>
  </HeadingPairs>
  <TitlesOfParts>
    <vt:vector size="54" baseType="lpstr">
      <vt:lpstr>Office-téma</vt:lpstr>
      <vt:lpstr>Kozina Sándor, 1808-1873   Molnár József, 1821-1899</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Kozina Sándor, 1808-1873   Molnár József, 1821-1899</dc:title>
  <dc:creator>Katalin Németh</dc:creator>
  <cp:lastModifiedBy>Judit</cp:lastModifiedBy>
  <cp:revision>27</cp:revision>
  <dcterms:created xsi:type="dcterms:W3CDTF">2025-04-17T18:08:39Z</dcterms:created>
  <dcterms:modified xsi:type="dcterms:W3CDTF">2025-06-14T07:17:41Z</dcterms:modified>
</cp:coreProperties>
</file>