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D1E24-49A4-4512-969F-32885AF12AC2}" type="datetimeFigureOut">
              <a:rPr lang="hu-HU" smtClean="0"/>
              <a:t>2025. 06. 14.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4CDCB-B933-4059-85D2-A17C1847F307}" type="slidenum">
              <a:rPr lang="hu-HU" smtClean="0"/>
              <a:t>‹#›</a:t>
            </a:fld>
            <a:endParaRPr lang="hu-HU"/>
          </a:p>
        </p:txBody>
      </p:sp>
    </p:spTree>
    <p:extLst>
      <p:ext uri="{BB962C8B-B14F-4D97-AF65-F5344CB8AC3E}">
        <p14:creationId xmlns:p14="http://schemas.microsoft.com/office/powerpoint/2010/main" val="97139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7173C236-E0FB-4A9D-9127-6C2B2EEBD187}" type="slidenum">
              <a:rPr lang="hu-HU" smtClean="0"/>
              <a:t>19</a:t>
            </a:fld>
            <a:endParaRPr lang="hu-HU"/>
          </a:p>
        </p:txBody>
      </p:sp>
    </p:spTree>
    <p:extLst>
      <p:ext uri="{BB962C8B-B14F-4D97-AF65-F5344CB8AC3E}">
        <p14:creationId xmlns:p14="http://schemas.microsoft.com/office/powerpoint/2010/main" val="421423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6C6601E-B8BF-4D26-AF89-DE64C677FEC5}" type="datetimeFigureOut">
              <a:rPr lang="hu-HU" smtClean="0"/>
              <a:t>2025. 06. 14.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329464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6C6601E-B8BF-4D26-AF89-DE64C677FEC5}" type="datetimeFigureOut">
              <a:rPr lang="hu-HU" smtClean="0"/>
              <a:t>2025. 06. 14.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283751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6C6601E-B8BF-4D26-AF89-DE64C677FEC5}" type="datetimeFigureOut">
              <a:rPr lang="hu-HU" smtClean="0"/>
              <a:t>2025. 06. 14.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417206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6C6601E-B8BF-4D26-AF89-DE64C677FEC5}" type="datetimeFigureOut">
              <a:rPr lang="hu-HU" smtClean="0"/>
              <a:t>2025. 06. 14.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310117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6C6601E-B8BF-4D26-AF89-DE64C677FEC5}" type="datetimeFigureOut">
              <a:rPr lang="hu-HU" smtClean="0"/>
              <a:t>2025. 06. 14.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400546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6C6601E-B8BF-4D26-AF89-DE64C677FEC5}" type="datetimeFigureOut">
              <a:rPr lang="hu-HU" smtClean="0"/>
              <a:t>2025. 06. 14.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63333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6C6601E-B8BF-4D26-AF89-DE64C677FEC5}" type="datetimeFigureOut">
              <a:rPr lang="hu-HU" smtClean="0"/>
              <a:t>2025. 06. 14.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403131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6C6601E-B8BF-4D26-AF89-DE64C677FEC5}" type="datetimeFigureOut">
              <a:rPr lang="hu-HU" smtClean="0"/>
              <a:t>2025. 06. 14.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103830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6C6601E-B8BF-4D26-AF89-DE64C677FEC5}" type="datetimeFigureOut">
              <a:rPr lang="hu-HU" smtClean="0"/>
              <a:t>2025. 06. 14.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178115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6C6601E-B8BF-4D26-AF89-DE64C677FEC5}" type="datetimeFigureOut">
              <a:rPr lang="hu-HU" smtClean="0"/>
              <a:t>2025. 06. 14.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378443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6C6601E-B8BF-4D26-AF89-DE64C677FEC5}" type="datetimeFigureOut">
              <a:rPr lang="hu-HU" smtClean="0"/>
              <a:t>2025. 06. 14.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29DFC5F-F089-4A87-B797-DEA5B7866F5A}" type="slidenum">
              <a:rPr lang="hu-HU" smtClean="0"/>
              <a:t>‹#›</a:t>
            </a:fld>
            <a:endParaRPr lang="hu-HU"/>
          </a:p>
        </p:txBody>
      </p:sp>
    </p:spTree>
    <p:extLst>
      <p:ext uri="{BB962C8B-B14F-4D97-AF65-F5344CB8AC3E}">
        <p14:creationId xmlns:p14="http://schemas.microsoft.com/office/powerpoint/2010/main" val="37245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6601E-B8BF-4D26-AF89-DE64C677FEC5}" type="datetimeFigureOut">
              <a:rPr lang="hu-HU" smtClean="0"/>
              <a:t>2025. 06. 14.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DFC5F-F089-4A87-B797-DEA5B7866F5A}" type="slidenum">
              <a:rPr lang="hu-HU" smtClean="0"/>
              <a:t>‹#›</a:t>
            </a:fld>
            <a:endParaRPr lang="hu-HU"/>
          </a:p>
        </p:txBody>
      </p:sp>
    </p:spTree>
    <p:extLst>
      <p:ext uri="{BB962C8B-B14F-4D97-AF65-F5344CB8AC3E}">
        <p14:creationId xmlns:p14="http://schemas.microsoft.com/office/powerpoint/2010/main" val="52809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694140AB-9D9D-CA45-F204-FD3D63619F7F}"/>
              </a:ext>
            </a:extLst>
          </p:cNvPr>
          <p:cNvSpPr>
            <a:spLocks noGrp="1"/>
          </p:cNvSpPr>
          <p:nvPr>
            <p:ph type="ctrTitle"/>
          </p:nvPr>
        </p:nvSpPr>
        <p:spPr/>
        <p:txBody>
          <a:bodyPr>
            <a:normAutofit/>
          </a:bodyPr>
          <a:lstStyle/>
          <a:p>
            <a:r>
              <a:rPr lang="hu-HU" b="1" dirty="0" err="1">
                <a:ln w="12700">
                  <a:solidFill>
                    <a:schemeClr val="accent5"/>
                  </a:solidFill>
                  <a:prstDash val="solid"/>
                </a:ln>
                <a:pattFill prst="ltDnDiag">
                  <a:fgClr>
                    <a:schemeClr val="accent5">
                      <a:lumMod val="60000"/>
                      <a:lumOff val="40000"/>
                    </a:schemeClr>
                  </a:fgClr>
                  <a:bgClr>
                    <a:schemeClr val="bg1"/>
                  </a:bgClr>
                </a:pattFill>
              </a:rPr>
              <a:t>Kozina</a:t>
            </a:r>
            <a:r>
              <a:rPr lang="hu-HU" b="1" dirty="0">
                <a:ln w="12700">
                  <a:solidFill>
                    <a:schemeClr val="accent5"/>
                  </a:solidFill>
                  <a:prstDash val="solid"/>
                </a:ln>
                <a:pattFill prst="ltDnDiag">
                  <a:fgClr>
                    <a:schemeClr val="accent5">
                      <a:lumMod val="60000"/>
                      <a:lumOff val="40000"/>
                    </a:schemeClr>
                  </a:fgClr>
                  <a:bgClr>
                    <a:schemeClr val="bg1"/>
                  </a:bgClr>
                </a:pattFill>
              </a:rPr>
              <a:t> Sándor, </a:t>
            </a:r>
            <a:r>
              <a:rPr lang="hu-HU" sz="2400" b="1" dirty="0">
                <a:ln w="12700">
                  <a:solidFill>
                    <a:schemeClr val="accent5"/>
                  </a:solidFill>
                  <a:prstDash val="solid"/>
                </a:ln>
                <a:pattFill prst="ltDnDiag">
                  <a:fgClr>
                    <a:schemeClr val="accent5">
                      <a:lumMod val="60000"/>
                      <a:lumOff val="40000"/>
                    </a:schemeClr>
                  </a:fgClr>
                  <a:bgClr>
                    <a:schemeClr val="bg1"/>
                  </a:bgClr>
                </a:pattFill>
              </a:rPr>
              <a:t>1808-1873</a:t>
            </a:r>
            <a:br>
              <a:rPr lang="hu-HU" sz="2400" b="1" dirty="0">
                <a:ln w="12700">
                  <a:solidFill>
                    <a:schemeClr val="accent5"/>
                  </a:solidFill>
                  <a:prstDash val="solid"/>
                </a:ln>
                <a:pattFill prst="ltDnDiag">
                  <a:fgClr>
                    <a:schemeClr val="accent5">
                      <a:lumMod val="60000"/>
                      <a:lumOff val="40000"/>
                    </a:schemeClr>
                  </a:fgClr>
                  <a:bgClr>
                    <a:schemeClr val="bg1"/>
                  </a:bgClr>
                </a:pattFill>
              </a:rPr>
            </a:br>
            <a:r>
              <a:rPr lang="hu-HU"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hu-HU" b="1" dirty="0">
                <a:ln w="12700">
                  <a:solidFill>
                    <a:schemeClr val="accent5"/>
                  </a:solidFill>
                  <a:prstDash val="solid"/>
                </a:ln>
                <a:pattFill prst="ltDnDiag">
                  <a:fgClr>
                    <a:schemeClr val="accent5">
                      <a:lumMod val="60000"/>
                      <a:lumOff val="40000"/>
                    </a:schemeClr>
                  </a:fgClr>
                  <a:bgClr>
                    <a:schemeClr val="bg1"/>
                  </a:bgClr>
                </a:pattFill>
              </a:rPr>
              <a:t>Molnár József, </a:t>
            </a:r>
            <a:r>
              <a:rPr lang="hu-HU" sz="2200" b="1" dirty="0">
                <a:ln w="12700">
                  <a:solidFill>
                    <a:schemeClr val="accent5"/>
                  </a:solidFill>
                  <a:prstDash val="solid"/>
                </a:ln>
                <a:pattFill prst="ltDnDiag">
                  <a:fgClr>
                    <a:schemeClr val="accent5">
                      <a:lumMod val="60000"/>
                      <a:lumOff val="40000"/>
                    </a:schemeClr>
                  </a:fgClr>
                  <a:bgClr>
                    <a:schemeClr val="bg1"/>
                  </a:bgClr>
                </a:pattFill>
              </a:rPr>
              <a:t>1821-1899</a:t>
            </a:r>
            <a:endParaRPr lang="hu-HU"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Szövegdoboz 3">
            <a:extLst>
              <a:ext uri="{FF2B5EF4-FFF2-40B4-BE49-F238E27FC236}">
                <a16:creationId xmlns="" xmlns:a16="http://schemas.microsoft.com/office/drawing/2014/main" id="{5B2E8BAD-735D-F52A-6062-B245472F60F6}"/>
              </a:ext>
            </a:extLst>
          </p:cNvPr>
          <p:cNvSpPr txBox="1"/>
          <p:nvPr/>
        </p:nvSpPr>
        <p:spPr>
          <a:xfrm>
            <a:off x="443060" y="6315959"/>
            <a:ext cx="4496585" cy="369332"/>
          </a:xfrm>
          <a:prstGeom prst="rect">
            <a:avLst/>
          </a:prstGeom>
          <a:noFill/>
        </p:spPr>
        <p:txBody>
          <a:bodyPr wrap="square" rtlCol="0">
            <a:spAutoFit/>
          </a:bodyPr>
          <a:lstStyle/>
          <a:p>
            <a:r>
              <a:rPr lang="hu-HU" dirty="0">
                <a:solidFill>
                  <a:schemeClr val="bg1"/>
                </a:solidFill>
              </a:rPr>
              <a:t>2025.04.27. </a:t>
            </a:r>
            <a:r>
              <a:rPr lang="hu-HU" dirty="0" err="1">
                <a:solidFill>
                  <a:schemeClr val="bg1"/>
                </a:solidFill>
              </a:rPr>
              <a:t>k.nmeth</a:t>
            </a:r>
            <a:endParaRPr lang="hu-HU" dirty="0">
              <a:solidFill>
                <a:schemeClr val="bg1"/>
              </a:solidFill>
            </a:endParaRPr>
          </a:p>
        </p:txBody>
      </p:sp>
    </p:spTree>
    <p:extLst>
      <p:ext uri="{BB962C8B-B14F-4D97-AF65-F5344CB8AC3E}">
        <p14:creationId xmlns:p14="http://schemas.microsoft.com/office/powerpoint/2010/main" val="18234764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 xmlns:a16="http://schemas.microsoft.com/office/drawing/2014/main" id="{4AA71652-DEE4-EA15-B7C9-372EA67F86DC}"/>
              </a:ext>
            </a:extLst>
          </p:cNvPr>
          <p:cNvSpPr txBox="1"/>
          <p:nvPr/>
        </p:nvSpPr>
        <p:spPr>
          <a:xfrm>
            <a:off x="2667000" y="141511"/>
            <a:ext cx="6477000" cy="6740307"/>
          </a:xfrm>
          <a:prstGeom prst="rect">
            <a:avLst/>
          </a:prstGeom>
          <a:noFill/>
        </p:spPr>
        <p:txBody>
          <a:bodyPr wrap="square">
            <a:spAutoFit/>
          </a:bodyPr>
          <a:lstStyle/>
          <a:p>
            <a:r>
              <a:rPr lang="hu-HU" dirty="0">
                <a:solidFill>
                  <a:schemeClr val="bg1"/>
                </a:solidFill>
              </a:rPr>
              <a:t>Ez a portré Lujza </a:t>
            </a:r>
            <a:r>
              <a:rPr lang="hu-HU" dirty="0" err="1">
                <a:solidFill>
                  <a:schemeClr val="bg1"/>
                </a:solidFill>
              </a:rPr>
              <a:t>Trofimovna</a:t>
            </a:r>
            <a:r>
              <a:rPr lang="hu-HU" dirty="0">
                <a:solidFill>
                  <a:schemeClr val="bg1"/>
                </a:solidFill>
              </a:rPr>
              <a:t> </a:t>
            </a:r>
            <a:r>
              <a:rPr lang="hu-HU" dirty="0" err="1">
                <a:solidFill>
                  <a:schemeClr val="bg1"/>
                </a:solidFill>
              </a:rPr>
              <a:t>Golicina</a:t>
            </a:r>
            <a:r>
              <a:rPr lang="hu-HU" dirty="0">
                <a:solidFill>
                  <a:schemeClr val="bg1"/>
                </a:solidFill>
              </a:rPr>
              <a:t> grófnő, a 19. századi orosz nemesség kiemelkedő alakjának lényegét ragadja meg. Az 1840-es évek elején </a:t>
            </a:r>
            <a:r>
              <a:rPr lang="hu-HU" dirty="0" err="1">
                <a:solidFill>
                  <a:schemeClr val="bg1"/>
                </a:solidFill>
              </a:rPr>
              <a:t>Kozina</a:t>
            </a:r>
            <a:r>
              <a:rPr lang="hu-HU" dirty="0">
                <a:solidFill>
                  <a:schemeClr val="bg1"/>
                </a:solidFill>
              </a:rPr>
              <a:t> Sándor által festett olaj, vászon remekmű kivételes tehetségét és a részletekre való odafigyelését mutatja be. A grófnőt az elegancia és a kifinomultság légkörével ábrázolják, tekintetét valami a kereten túlira szegezi. Prémes kabátja egy csipet luxust ad az együtteséhez, szimbolizálva a társadalomban betöltött státuszát. A művésznő ügyesen használja a színeket, hogy kiemelje arcvonásainak élénkségét, kiemelve minden árnyalatot és kifejezést. Louise </a:t>
            </a:r>
            <a:r>
              <a:rPr lang="hu-HU" dirty="0" err="1">
                <a:solidFill>
                  <a:schemeClr val="bg1"/>
                </a:solidFill>
              </a:rPr>
              <a:t>Trofimovna</a:t>
            </a:r>
            <a:r>
              <a:rPr lang="hu-HU" dirty="0">
                <a:solidFill>
                  <a:schemeClr val="bg1"/>
                </a:solidFill>
              </a:rPr>
              <a:t> </a:t>
            </a:r>
            <a:r>
              <a:rPr lang="hu-HU" dirty="0" err="1">
                <a:solidFill>
                  <a:schemeClr val="bg1"/>
                </a:solidFill>
              </a:rPr>
              <a:t>Golitsyna</a:t>
            </a:r>
            <a:r>
              <a:rPr lang="hu-HU" dirty="0">
                <a:solidFill>
                  <a:schemeClr val="bg1"/>
                </a:solidFill>
              </a:rPr>
              <a:t> szépsége tagadhatatlan; azonban átgondolt viselkedése az, ami igazán rabul ejti a nézőket. Nem lehet nem csodálkozni azon, milyen gondolatok foglalkoztatják az elméjét, miközben a távolba néz. Talán szerelmi vagy politikai kérdéseken elmélkedik, vagy egyszerűen csak az élet bonyolultságain elmélkedik. Ez a portré nemcsak </a:t>
            </a:r>
            <a:r>
              <a:rPr lang="hu-HU" dirty="0" err="1">
                <a:solidFill>
                  <a:schemeClr val="bg1"/>
                </a:solidFill>
              </a:rPr>
              <a:t>Kozina</a:t>
            </a:r>
            <a:r>
              <a:rPr lang="hu-HU" dirty="0">
                <a:solidFill>
                  <a:schemeClr val="bg1"/>
                </a:solidFill>
              </a:rPr>
              <a:t> Sándor művészi tehetségét bizonyítja, hanem bepillantást nyújt az orosz történelembe és kultúrába ebben az időszakban. Arra a gazdagságra és nagyszerűségre emlékeztet, amely akkoriban meghatározta a nemesi társadalmat. A moszkvai Állami Történeti Múzeumban bemutatott festmény Lujza </a:t>
            </a:r>
            <a:r>
              <a:rPr lang="hu-HU" dirty="0" err="1">
                <a:solidFill>
                  <a:schemeClr val="bg1"/>
                </a:solidFill>
              </a:rPr>
              <a:t>Trofimovna</a:t>
            </a:r>
            <a:r>
              <a:rPr lang="hu-HU" dirty="0">
                <a:solidFill>
                  <a:schemeClr val="bg1"/>
                </a:solidFill>
              </a:rPr>
              <a:t> </a:t>
            </a:r>
            <a:r>
              <a:rPr lang="hu-HU" dirty="0" err="1">
                <a:solidFill>
                  <a:schemeClr val="bg1"/>
                </a:solidFill>
              </a:rPr>
              <a:t>Golicina</a:t>
            </a:r>
            <a:r>
              <a:rPr lang="hu-HU" dirty="0">
                <a:solidFill>
                  <a:schemeClr val="bg1"/>
                </a:solidFill>
              </a:rPr>
              <a:t> grófnő örökségének időtlen ábrázolása – egy nőé, aki szépségével és intellektusával is kitörölhetetlen nyomot hagyott az orosz felsőtársadalomban.</a:t>
            </a:r>
          </a:p>
        </p:txBody>
      </p:sp>
      <p:pic>
        <p:nvPicPr>
          <p:cNvPr id="4" name="Kép 3">
            <a:extLst>
              <a:ext uri="{FF2B5EF4-FFF2-40B4-BE49-F238E27FC236}">
                <a16:creationId xmlns="" xmlns:a16="http://schemas.microsoft.com/office/drawing/2014/main" id="{206CE713-40FE-F879-C86B-6FBD87E08A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124" y="1344028"/>
            <a:ext cx="4438273" cy="5395428"/>
          </a:xfrm>
          <a:prstGeom prst="rect">
            <a:avLst/>
          </a:prstGeom>
        </p:spPr>
      </p:pic>
      <p:sp>
        <p:nvSpPr>
          <p:cNvPr id="6" name="Szövegdoboz 5">
            <a:extLst>
              <a:ext uri="{FF2B5EF4-FFF2-40B4-BE49-F238E27FC236}">
                <a16:creationId xmlns="" xmlns:a16="http://schemas.microsoft.com/office/drawing/2014/main" id="{4FDAC917-7CB2-9C95-31C6-F4DBCA3D5C6D}"/>
              </a:ext>
            </a:extLst>
          </p:cNvPr>
          <p:cNvSpPr txBox="1"/>
          <p:nvPr/>
        </p:nvSpPr>
        <p:spPr>
          <a:xfrm>
            <a:off x="176753" y="251870"/>
            <a:ext cx="2481606" cy="923330"/>
          </a:xfrm>
          <a:prstGeom prst="rect">
            <a:avLst/>
          </a:prstGeom>
          <a:noFill/>
        </p:spPr>
        <p:txBody>
          <a:bodyPr wrap="square">
            <a:spAutoFit/>
          </a:bodyPr>
          <a:lstStyle/>
          <a:p>
            <a:r>
              <a:rPr lang="ru-RU" dirty="0">
                <a:solidFill>
                  <a:schemeClr val="bg1"/>
                </a:solidFill>
              </a:rPr>
              <a:t>Княгиня Луиза Трофимовна Голицына (1810-1887),</a:t>
            </a:r>
          </a:p>
        </p:txBody>
      </p:sp>
    </p:spTree>
    <p:extLst>
      <p:ext uri="{BB962C8B-B14F-4D97-AF65-F5344CB8AC3E}">
        <p14:creationId xmlns:p14="http://schemas.microsoft.com/office/powerpoint/2010/main" val="1613126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C8012B5C-9274-F396-593E-ACC796A137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3213" y="161799"/>
            <a:ext cx="4475142" cy="5549176"/>
          </a:xfrm>
          <a:prstGeom prst="rect">
            <a:avLst/>
          </a:prstGeom>
          <a:ln>
            <a:solidFill>
              <a:schemeClr val="bg1"/>
            </a:solidFill>
          </a:ln>
        </p:spPr>
      </p:pic>
      <p:sp>
        <p:nvSpPr>
          <p:cNvPr id="6" name="Szövegdoboz 5">
            <a:extLst>
              <a:ext uri="{FF2B5EF4-FFF2-40B4-BE49-F238E27FC236}">
                <a16:creationId xmlns="" xmlns:a16="http://schemas.microsoft.com/office/drawing/2014/main" id="{8AD48C4C-004F-FF22-F79B-0B6F32F7289D}"/>
              </a:ext>
            </a:extLst>
          </p:cNvPr>
          <p:cNvSpPr txBox="1"/>
          <p:nvPr/>
        </p:nvSpPr>
        <p:spPr>
          <a:xfrm>
            <a:off x="4661555" y="5813684"/>
            <a:ext cx="4572000" cy="646331"/>
          </a:xfrm>
          <a:prstGeom prst="rect">
            <a:avLst/>
          </a:prstGeom>
          <a:noFill/>
        </p:spPr>
        <p:txBody>
          <a:bodyPr wrap="square">
            <a:spAutoFit/>
          </a:bodyPr>
          <a:lstStyle/>
          <a:p>
            <a:r>
              <a:rPr lang="ru-RU" dirty="0">
                <a:solidFill>
                  <a:schemeClr val="bg1"/>
                </a:solidFill>
              </a:rPr>
              <a:t>Русский: Екатерина Михайловна Хомякова (1817-1852</a:t>
            </a:r>
            <a:endParaRPr lang="hu-HU" dirty="0">
              <a:solidFill>
                <a:schemeClr val="bg1"/>
              </a:solidFill>
            </a:endParaRPr>
          </a:p>
        </p:txBody>
      </p:sp>
      <p:pic>
        <p:nvPicPr>
          <p:cNvPr id="7" name="Kép 6">
            <a:extLst>
              <a:ext uri="{FF2B5EF4-FFF2-40B4-BE49-F238E27FC236}">
                <a16:creationId xmlns="" xmlns:a16="http://schemas.microsoft.com/office/drawing/2014/main" id="{24AE4708-1010-11B1-5356-1386E70563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499" y="238125"/>
            <a:ext cx="3872753" cy="5486400"/>
          </a:xfrm>
          <a:prstGeom prst="rect">
            <a:avLst/>
          </a:prstGeom>
          <a:ln>
            <a:solidFill>
              <a:schemeClr val="bg1"/>
            </a:solidFill>
          </a:ln>
        </p:spPr>
      </p:pic>
      <p:sp>
        <p:nvSpPr>
          <p:cNvPr id="9" name="Szövegdoboz 8">
            <a:extLst>
              <a:ext uri="{FF2B5EF4-FFF2-40B4-BE49-F238E27FC236}">
                <a16:creationId xmlns="" xmlns:a16="http://schemas.microsoft.com/office/drawing/2014/main" id="{24A61FD2-49FC-1FC1-45E4-A03C0CBA030F}"/>
              </a:ext>
            </a:extLst>
          </p:cNvPr>
          <p:cNvSpPr txBox="1"/>
          <p:nvPr/>
        </p:nvSpPr>
        <p:spPr>
          <a:xfrm>
            <a:off x="240506" y="5767685"/>
            <a:ext cx="4614862" cy="923330"/>
          </a:xfrm>
          <a:prstGeom prst="rect">
            <a:avLst/>
          </a:prstGeom>
          <a:noFill/>
        </p:spPr>
        <p:txBody>
          <a:bodyPr wrap="square">
            <a:spAutoFit/>
          </a:bodyPr>
          <a:lstStyle/>
          <a:p>
            <a:r>
              <a:rPr lang="az-Cyrl-AZ" dirty="0">
                <a:solidFill>
                  <a:schemeClr val="bg1"/>
                </a:solidFill>
              </a:rPr>
              <a:t>Мария Александровна Соймонова, ур. Левашова (1794—1869) </a:t>
            </a:r>
            <a:r>
              <a:rPr lang="hu-HU" dirty="0">
                <a:solidFill>
                  <a:schemeClr val="bg1"/>
                </a:solidFill>
              </a:rPr>
              <a:t>Köztulajdonban lévő fénykép 19. századi portréfestményről</a:t>
            </a:r>
            <a:r>
              <a:rPr lang="hu-HU" dirty="0"/>
              <a:t>, </a:t>
            </a:r>
          </a:p>
        </p:txBody>
      </p:sp>
    </p:spTree>
    <p:extLst>
      <p:ext uri="{BB962C8B-B14F-4D97-AF65-F5344CB8AC3E}">
        <p14:creationId xmlns:p14="http://schemas.microsoft.com/office/powerpoint/2010/main" val="38682140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D2F62E68-AD6B-9BE3-1AA2-DBDB0C5AA3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88" y="128189"/>
            <a:ext cx="4858933" cy="4901609"/>
          </a:xfrm>
          <a:prstGeom prst="rect">
            <a:avLst/>
          </a:prstGeom>
        </p:spPr>
      </p:pic>
      <p:pic>
        <p:nvPicPr>
          <p:cNvPr id="3" name="Kép 2">
            <a:extLst>
              <a:ext uri="{FF2B5EF4-FFF2-40B4-BE49-F238E27FC236}">
                <a16:creationId xmlns="" xmlns:a16="http://schemas.microsoft.com/office/drawing/2014/main" id="{E3974356-6AFE-6902-EB6E-FEF2591C45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307" y="143181"/>
            <a:ext cx="2620542" cy="4242073"/>
          </a:xfrm>
          <a:prstGeom prst="rect">
            <a:avLst/>
          </a:prstGeom>
        </p:spPr>
      </p:pic>
      <p:pic>
        <p:nvPicPr>
          <p:cNvPr id="4" name="Kép 3">
            <a:extLst>
              <a:ext uri="{FF2B5EF4-FFF2-40B4-BE49-F238E27FC236}">
                <a16:creationId xmlns="" xmlns:a16="http://schemas.microsoft.com/office/drawing/2014/main" id="{E65EFEEF-8F16-7273-CBB2-87072D9A5B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8676" y="3308944"/>
            <a:ext cx="2977544" cy="3549056"/>
          </a:xfrm>
          <a:prstGeom prst="rect">
            <a:avLst/>
          </a:prstGeom>
        </p:spPr>
      </p:pic>
      <p:pic>
        <p:nvPicPr>
          <p:cNvPr id="5" name="Kép 4">
            <a:extLst>
              <a:ext uri="{FF2B5EF4-FFF2-40B4-BE49-F238E27FC236}">
                <a16:creationId xmlns="" xmlns:a16="http://schemas.microsoft.com/office/drawing/2014/main" id="{F8D75F24-E0D7-2629-FC50-741DE50763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3954" y="4975905"/>
            <a:ext cx="3064569" cy="1766185"/>
          </a:xfrm>
          <a:prstGeom prst="rect">
            <a:avLst/>
          </a:prstGeom>
        </p:spPr>
      </p:pic>
      <p:sp>
        <p:nvSpPr>
          <p:cNvPr id="6" name="Szövegdoboz 5">
            <a:extLst>
              <a:ext uri="{FF2B5EF4-FFF2-40B4-BE49-F238E27FC236}">
                <a16:creationId xmlns="" xmlns:a16="http://schemas.microsoft.com/office/drawing/2014/main" id="{B5451E17-03B3-EF2B-A1FE-C96BB7478FDF}"/>
              </a:ext>
            </a:extLst>
          </p:cNvPr>
          <p:cNvSpPr txBox="1"/>
          <p:nvPr/>
        </p:nvSpPr>
        <p:spPr>
          <a:xfrm>
            <a:off x="188536" y="5373278"/>
            <a:ext cx="2281287" cy="646331"/>
          </a:xfrm>
          <a:prstGeom prst="rect">
            <a:avLst/>
          </a:prstGeom>
          <a:noFill/>
        </p:spPr>
        <p:txBody>
          <a:bodyPr wrap="square" rtlCol="0">
            <a:spAutoFit/>
          </a:bodyPr>
          <a:lstStyle/>
          <a:p>
            <a:r>
              <a:rPr lang="hu-HU" b="1" dirty="0">
                <a:solidFill>
                  <a:schemeClr val="bg1"/>
                </a:solidFill>
              </a:rPr>
              <a:t>2025. jan. MNG. tárlatlátogatáson</a:t>
            </a:r>
          </a:p>
        </p:txBody>
      </p:sp>
    </p:spTree>
    <p:extLst>
      <p:ext uri="{BB962C8B-B14F-4D97-AF65-F5344CB8AC3E}">
        <p14:creationId xmlns:p14="http://schemas.microsoft.com/office/powerpoint/2010/main" val="8866702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168E0FE4-B62C-157E-1BC0-39ECCF4635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7821" y="990600"/>
            <a:ext cx="4103449" cy="5693535"/>
          </a:xfrm>
          <a:prstGeom prst="rect">
            <a:avLst/>
          </a:prstGeom>
          <a:ln>
            <a:solidFill>
              <a:schemeClr val="bg1"/>
            </a:solidFill>
          </a:ln>
        </p:spPr>
      </p:pic>
      <p:pic>
        <p:nvPicPr>
          <p:cNvPr id="3" name="Kép 2">
            <a:extLst>
              <a:ext uri="{FF2B5EF4-FFF2-40B4-BE49-F238E27FC236}">
                <a16:creationId xmlns="" xmlns:a16="http://schemas.microsoft.com/office/drawing/2014/main" id="{B6101935-7BD9-9300-8428-BF3C68BA02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204" y="962025"/>
            <a:ext cx="4468770" cy="5694410"/>
          </a:xfrm>
          <a:prstGeom prst="rect">
            <a:avLst/>
          </a:prstGeom>
          <a:ln>
            <a:solidFill>
              <a:schemeClr val="bg1"/>
            </a:solidFill>
          </a:ln>
        </p:spPr>
      </p:pic>
      <p:sp>
        <p:nvSpPr>
          <p:cNvPr id="5" name="Szövegdoboz 4">
            <a:extLst>
              <a:ext uri="{FF2B5EF4-FFF2-40B4-BE49-F238E27FC236}">
                <a16:creationId xmlns="" xmlns:a16="http://schemas.microsoft.com/office/drawing/2014/main" id="{279FDC2C-1D87-F9B6-42C2-36E3D07F07BC}"/>
              </a:ext>
            </a:extLst>
          </p:cNvPr>
          <p:cNvSpPr txBox="1"/>
          <p:nvPr/>
        </p:nvSpPr>
        <p:spPr>
          <a:xfrm>
            <a:off x="221727" y="443100"/>
            <a:ext cx="4572000" cy="369332"/>
          </a:xfrm>
          <a:prstGeom prst="rect">
            <a:avLst/>
          </a:prstGeom>
          <a:noFill/>
        </p:spPr>
        <p:txBody>
          <a:bodyPr wrap="square">
            <a:spAutoFit/>
          </a:bodyPr>
          <a:lstStyle/>
          <a:p>
            <a:r>
              <a:rPr lang="hu-HU" dirty="0">
                <a:solidFill>
                  <a:schemeClr val="bg1"/>
                </a:solidFill>
              </a:rPr>
              <a:t>Szemere Bertalanné</a:t>
            </a:r>
          </a:p>
        </p:txBody>
      </p:sp>
      <p:sp>
        <p:nvSpPr>
          <p:cNvPr id="7" name="Szövegdoboz 6">
            <a:extLst>
              <a:ext uri="{FF2B5EF4-FFF2-40B4-BE49-F238E27FC236}">
                <a16:creationId xmlns="" xmlns:a16="http://schemas.microsoft.com/office/drawing/2014/main" id="{EF655ECF-5C3F-BDCD-9C34-BB9E287F0E5C}"/>
              </a:ext>
            </a:extLst>
          </p:cNvPr>
          <p:cNvSpPr txBox="1"/>
          <p:nvPr/>
        </p:nvSpPr>
        <p:spPr>
          <a:xfrm>
            <a:off x="4914311" y="273711"/>
            <a:ext cx="4572000" cy="369332"/>
          </a:xfrm>
          <a:prstGeom prst="rect">
            <a:avLst/>
          </a:prstGeom>
          <a:noFill/>
        </p:spPr>
        <p:txBody>
          <a:bodyPr wrap="square">
            <a:spAutoFit/>
          </a:bodyPr>
          <a:lstStyle/>
          <a:p>
            <a:r>
              <a:rPr lang="hu-HU" dirty="0">
                <a:solidFill>
                  <a:schemeClr val="bg1"/>
                </a:solidFill>
              </a:rPr>
              <a:t>Szemere Bertalan</a:t>
            </a:r>
          </a:p>
        </p:txBody>
      </p:sp>
    </p:spTree>
    <p:extLst>
      <p:ext uri="{BB962C8B-B14F-4D97-AF65-F5344CB8AC3E}">
        <p14:creationId xmlns:p14="http://schemas.microsoft.com/office/powerpoint/2010/main" val="6012749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0CF6B7B-6138-FA5D-EEB2-8AB69BBD20A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9759" y="1256996"/>
            <a:ext cx="4275787" cy="5505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zövegdoboz 3">
            <a:extLst>
              <a:ext uri="{FF2B5EF4-FFF2-40B4-BE49-F238E27FC236}">
                <a16:creationId xmlns="" xmlns:a16="http://schemas.microsoft.com/office/drawing/2014/main" id="{40441B6F-339B-0F59-A2BC-5775A70D06E8}"/>
              </a:ext>
            </a:extLst>
          </p:cNvPr>
          <p:cNvSpPr txBox="1"/>
          <p:nvPr/>
        </p:nvSpPr>
        <p:spPr>
          <a:xfrm>
            <a:off x="4793530" y="333771"/>
            <a:ext cx="4572000" cy="923330"/>
          </a:xfrm>
          <a:prstGeom prst="rect">
            <a:avLst/>
          </a:prstGeom>
          <a:noFill/>
        </p:spPr>
        <p:txBody>
          <a:bodyPr wrap="square">
            <a:spAutoFit/>
          </a:bodyPr>
          <a:lstStyle/>
          <a:p>
            <a:r>
              <a:rPr lang="az-Cyrl-AZ" dirty="0">
                <a:solidFill>
                  <a:schemeClr val="bg1"/>
                </a:solidFill>
              </a:rPr>
              <a:t>Николай Андреевич Небольсин (1785–1846) </a:t>
            </a:r>
            <a:r>
              <a:rPr lang="hu-HU" dirty="0">
                <a:solidFill>
                  <a:schemeClr val="bg1"/>
                </a:solidFill>
              </a:rPr>
              <a:t>Köztulajdonban lévő fénykép 19. századi férfi portréfestményről,</a:t>
            </a:r>
          </a:p>
        </p:txBody>
      </p:sp>
      <p:pic>
        <p:nvPicPr>
          <p:cNvPr id="5" name="Kép 4">
            <a:extLst>
              <a:ext uri="{FF2B5EF4-FFF2-40B4-BE49-F238E27FC236}">
                <a16:creationId xmlns="" xmlns:a16="http://schemas.microsoft.com/office/drawing/2014/main" id="{21C17B69-FB94-0BEB-4824-D7636FD927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707" y="1357461"/>
            <a:ext cx="4199495" cy="5371854"/>
          </a:xfrm>
          <a:prstGeom prst="rect">
            <a:avLst/>
          </a:prstGeom>
        </p:spPr>
      </p:pic>
      <p:sp>
        <p:nvSpPr>
          <p:cNvPr id="7" name="Szövegdoboz 6">
            <a:extLst>
              <a:ext uri="{FF2B5EF4-FFF2-40B4-BE49-F238E27FC236}">
                <a16:creationId xmlns="" xmlns:a16="http://schemas.microsoft.com/office/drawing/2014/main" id="{D179DAE6-F64C-F29E-5196-26EAEC713F76}"/>
              </a:ext>
            </a:extLst>
          </p:cNvPr>
          <p:cNvSpPr txBox="1"/>
          <p:nvPr/>
        </p:nvSpPr>
        <p:spPr>
          <a:xfrm>
            <a:off x="249811" y="677886"/>
            <a:ext cx="4685120" cy="369332"/>
          </a:xfrm>
          <a:prstGeom prst="rect">
            <a:avLst/>
          </a:prstGeom>
          <a:noFill/>
        </p:spPr>
        <p:txBody>
          <a:bodyPr wrap="square">
            <a:spAutoFit/>
          </a:bodyPr>
          <a:lstStyle/>
          <a:p>
            <a:r>
              <a:rPr lang="en-US" dirty="0">
                <a:solidFill>
                  <a:schemeClr val="bg1"/>
                </a:solidFill>
              </a:rPr>
              <a:t>Michail </a:t>
            </a:r>
            <a:r>
              <a:rPr lang="en-US" dirty="0" err="1">
                <a:solidFill>
                  <a:schemeClr val="bg1"/>
                </a:solidFill>
              </a:rPr>
              <a:t>Golicyn</a:t>
            </a:r>
            <a:r>
              <a:rPr lang="en-US" dirty="0">
                <a:solidFill>
                  <a:schemeClr val="bg1"/>
                </a:solidFill>
              </a:rPr>
              <a:t> </a:t>
            </a:r>
            <a:r>
              <a:rPr lang="en-US" dirty="0" err="1">
                <a:solidFill>
                  <a:schemeClr val="bg1"/>
                </a:solidFill>
              </a:rPr>
              <a:t>herceg</a:t>
            </a:r>
            <a:r>
              <a:rPr lang="en-US" dirty="0">
                <a:solidFill>
                  <a:schemeClr val="bg1"/>
                </a:solidFill>
              </a:rPr>
              <a:t> (1800-1873) </a:t>
            </a:r>
            <a:r>
              <a:rPr lang="en-US" dirty="0" err="1">
                <a:solidFill>
                  <a:schemeClr val="bg1"/>
                </a:solidFill>
              </a:rPr>
              <a:t>portréja</a:t>
            </a:r>
            <a:r>
              <a:rPr lang="en-US" dirty="0">
                <a:solidFill>
                  <a:schemeClr val="bg1"/>
                </a:solidFill>
              </a:rPr>
              <a:t> </a:t>
            </a:r>
            <a:endParaRPr lang="hu-HU" dirty="0">
              <a:solidFill>
                <a:schemeClr val="bg1"/>
              </a:solidFill>
            </a:endParaRPr>
          </a:p>
        </p:txBody>
      </p:sp>
    </p:spTree>
    <p:extLst>
      <p:ext uri="{BB962C8B-B14F-4D97-AF65-F5344CB8AC3E}">
        <p14:creationId xmlns:p14="http://schemas.microsoft.com/office/powerpoint/2010/main" val="4848702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CB24B138-3537-9020-6E25-BE2019BD74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7854" y="1107583"/>
            <a:ext cx="4299394" cy="5678783"/>
          </a:xfrm>
          <a:prstGeom prst="rect">
            <a:avLst/>
          </a:prstGeom>
          <a:ln>
            <a:solidFill>
              <a:schemeClr val="bg1"/>
            </a:solidFill>
          </a:ln>
        </p:spPr>
      </p:pic>
      <p:sp>
        <p:nvSpPr>
          <p:cNvPr id="4" name="Szövegdoboz 3">
            <a:extLst>
              <a:ext uri="{FF2B5EF4-FFF2-40B4-BE49-F238E27FC236}">
                <a16:creationId xmlns="" xmlns:a16="http://schemas.microsoft.com/office/drawing/2014/main" id="{63305C3E-CD3C-EA5B-3A09-DB46679A08A5}"/>
              </a:ext>
            </a:extLst>
          </p:cNvPr>
          <p:cNvSpPr txBox="1"/>
          <p:nvPr/>
        </p:nvSpPr>
        <p:spPr>
          <a:xfrm>
            <a:off x="5161174" y="270723"/>
            <a:ext cx="3813143" cy="646331"/>
          </a:xfrm>
          <a:prstGeom prst="rect">
            <a:avLst/>
          </a:prstGeom>
          <a:noFill/>
        </p:spPr>
        <p:txBody>
          <a:bodyPr wrap="square">
            <a:spAutoFit/>
          </a:bodyPr>
          <a:lstStyle/>
          <a:p>
            <a:r>
              <a:rPr lang="az-Cyrl-AZ" dirty="0">
                <a:solidFill>
                  <a:schemeClr val="bg1"/>
                </a:solidFill>
              </a:rPr>
              <a:t>Стахович Михаил Александрович (1820-1858)</a:t>
            </a:r>
            <a:endParaRPr lang="hu-HU" dirty="0">
              <a:solidFill>
                <a:schemeClr val="bg1"/>
              </a:solidFill>
            </a:endParaRPr>
          </a:p>
        </p:txBody>
      </p:sp>
      <p:pic>
        <p:nvPicPr>
          <p:cNvPr id="5" name="Kép 4">
            <a:extLst>
              <a:ext uri="{FF2B5EF4-FFF2-40B4-BE49-F238E27FC236}">
                <a16:creationId xmlns="" xmlns:a16="http://schemas.microsoft.com/office/drawing/2014/main" id="{3F403C8E-4C1C-5E88-D841-1DD03724D8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039" y="1103720"/>
            <a:ext cx="4143777" cy="5594099"/>
          </a:xfrm>
          <a:prstGeom prst="rect">
            <a:avLst/>
          </a:prstGeom>
          <a:ln>
            <a:solidFill>
              <a:schemeClr val="bg1"/>
            </a:solidFill>
          </a:ln>
        </p:spPr>
      </p:pic>
      <p:sp>
        <p:nvSpPr>
          <p:cNvPr id="7" name="Szövegdoboz 6">
            <a:extLst>
              <a:ext uri="{FF2B5EF4-FFF2-40B4-BE49-F238E27FC236}">
                <a16:creationId xmlns="" xmlns:a16="http://schemas.microsoft.com/office/drawing/2014/main" id="{8902A71C-45BC-79E5-4943-408A5FB251A3}"/>
              </a:ext>
            </a:extLst>
          </p:cNvPr>
          <p:cNvSpPr txBox="1"/>
          <p:nvPr/>
        </p:nvSpPr>
        <p:spPr>
          <a:xfrm>
            <a:off x="400639" y="223589"/>
            <a:ext cx="3756582" cy="646331"/>
          </a:xfrm>
          <a:prstGeom prst="rect">
            <a:avLst/>
          </a:prstGeom>
          <a:noFill/>
        </p:spPr>
        <p:txBody>
          <a:bodyPr wrap="square">
            <a:spAutoFit/>
          </a:bodyPr>
          <a:lstStyle/>
          <a:p>
            <a:r>
              <a:rPr lang="az-Cyrl-AZ" dirty="0">
                <a:solidFill>
                  <a:schemeClr val="bg1"/>
                </a:solidFill>
              </a:rPr>
              <a:t>Александр Николаевич Соймонов (1787-1856)</a:t>
            </a:r>
            <a:endParaRPr lang="hu-HU" dirty="0">
              <a:solidFill>
                <a:schemeClr val="bg1"/>
              </a:solidFill>
            </a:endParaRPr>
          </a:p>
        </p:txBody>
      </p:sp>
    </p:spTree>
    <p:extLst>
      <p:ext uri="{BB962C8B-B14F-4D97-AF65-F5344CB8AC3E}">
        <p14:creationId xmlns:p14="http://schemas.microsoft.com/office/powerpoint/2010/main" val="17509671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Szövegdoboz 7">
            <a:extLst>
              <a:ext uri="{FF2B5EF4-FFF2-40B4-BE49-F238E27FC236}">
                <a16:creationId xmlns="" xmlns:a16="http://schemas.microsoft.com/office/drawing/2014/main" id="{9B74CC2D-136B-367C-D04D-4FC78DE21EB2}"/>
              </a:ext>
            </a:extLst>
          </p:cNvPr>
          <p:cNvSpPr txBox="1"/>
          <p:nvPr/>
        </p:nvSpPr>
        <p:spPr>
          <a:xfrm>
            <a:off x="4126089" y="2088782"/>
            <a:ext cx="4572000" cy="2031325"/>
          </a:xfrm>
          <a:prstGeom prst="rect">
            <a:avLst/>
          </a:prstGeom>
          <a:noFill/>
        </p:spPr>
        <p:txBody>
          <a:bodyPr wrap="square">
            <a:spAutoFit/>
          </a:bodyPr>
          <a:lstStyle/>
          <a:p>
            <a:r>
              <a:rPr lang="hu-HU" dirty="0">
                <a:solidFill>
                  <a:schemeClr val="bg1"/>
                </a:solidFill>
              </a:rPr>
              <a:t>Ez a portré </a:t>
            </a:r>
            <a:r>
              <a:rPr lang="hu-HU" dirty="0" err="1">
                <a:solidFill>
                  <a:schemeClr val="bg1"/>
                </a:solidFill>
              </a:rPr>
              <a:t>Benediktov</a:t>
            </a:r>
            <a:r>
              <a:rPr lang="hu-HU" dirty="0">
                <a:solidFill>
                  <a:schemeClr val="bg1"/>
                </a:solidFill>
              </a:rPr>
              <a:t> irodalmi hagyatékáról és </a:t>
            </a:r>
            <a:r>
              <a:rPr lang="hu-HU" dirty="0" err="1">
                <a:solidFill>
                  <a:schemeClr val="bg1"/>
                </a:solidFill>
              </a:rPr>
              <a:t>Kozina</a:t>
            </a:r>
            <a:r>
              <a:rPr lang="hu-HU" dirty="0">
                <a:solidFill>
                  <a:schemeClr val="bg1"/>
                </a:solidFill>
              </a:rPr>
              <a:t> művészi tehetségéről is tanúskodik. Arra hív bennünket, hogy elmélyüljünk az orosz irodalom világában, és fedezzük fel azokat a figyelemre méltó elméket, amelyek az egyik legbefolyásosabb korszakban formálták azt</a:t>
            </a:r>
            <a:r>
              <a:rPr lang="hu-HU" dirty="0"/>
              <a:t>.</a:t>
            </a:r>
          </a:p>
        </p:txBody>
      </p:sp>
      <p:pic>
        <p:nvPicPr>
          <p:cNvPr id="2" name="Kép 1">
            <a:extLst>
              <a:ext uri="{FF2B5EF4-FFF2-40B4-BE49-F238E27FC236}">
                <a16:creationId xmlns="" xmlns:a16="http://schemas.microsoft.com/office/drawing/2014/main" id="{4FB82693-DD87-3141-7597-87F873490F43}"/>
              </a:ext>
            </a:extLst>
          </p:cNvPr>
          <p:cNvPicPr>
            <a:picLocks noChangeAspect="1"/>
          </p:cNvPicPr>
          <p:nvPr/>
        </p:nvPicPr>
        <p:blipFill>
          <a:blip r:embed="rId2"/>
          <a:stretch>
            <a:fillRect/>
          </a:stretch>
        </p:blipFill>
        <p:spPr>
          <a:xfrm>
            <a:off x="3951346" y="508000"/>
            <a:ext cx="4959468" cy="6173611"/>
          </a:xfrm>
          <a:prstGeom prst="rect">
            <a:avLst/>
          </a:prstGeom>
        </p:spPr>
      </p:pic>
      <p:sp>
        <p:nvSpPr>
          <p:cNvPr id="4" name="Szövegdoboz 3">
            <a:extLst>
              <a:ext uri="{FF2B5EF4-FFF2-40B4-BE49-F238E27FC236}">
                <a16:creationId xmlns="" xmlns:a16="http://schemas.microsoft.com/office/drawing/2014/main" id="{7B7C291D-26A1-270A-BAFA-1C2EA61D2C56}"/>
              </a:ext>
            </a:extLst>
          </p:cNvPr>
          <p:cNvSpPr txBox="1"/>
          <p:nvPr/>
        </p:nvSpPr>
        <p:spPr>
          <a:xfrm>
            <a:off x="152400" y="274303"/>
            <a:ext cx="3708400" cy="1754326"/>
          </a:xfrm>
          <a:prstGeom prst="rect">
            <a:avLst/>
          </a:prstGeom>
          <a:noFill/>
        </p:spPr>
        <p:txBody>
          <a:bodyPr wrap="square">
            <a:spAutoFit/>
          </a:bodyPr>
          <a:lstStyle/>
          <a:p>
            <a:r>
              <a:rPr lang="hu-HU" dirty="0">
                <a:solidFill>
                  <a:schemeClr val="bg1"/>
                </a:solidFill>
              </a:rPr>
              <a:t>Vlagyimir </a:t>
            </a:r>
            <a:r>
              <a:rPr lang="hu-HU" dirty="0" err="1">
                <a:solidFill>
                  <a:schemeClr val="bg1"/>
                </a:solidFill>
              </a:rPr>
              <a:t>Grigorjevics</a:t>
            </a:r>
            <a:r>
              <a:rPr lang="hu-HU" dirty="0">
                <a:solidFill>
                  <a:schemeClr val="bg1"/>
                </a:solidFill>
              </a:rPr>
              <a:t> </a:t>
            </a:r>
            <a:r>
              <a:rPr lang="hu-HU" dirty="0" err="1">
                <a:solidFill>
                  <a:schemeClr val="bg1"/>
                </a:solidFill>
              </a:rPr>
              <a:t>Benediktov</a:t>
            </a:r>
            <a:r>
              <a:rPr lang="hu-HU" dirty="0">
                <a:solidFill>
                  <a:schemeClr val="bg1"/>
                </a:solidFill>
              </a:rPr>
              <a:t> (1807-1873) költő portréja - </a:t>
            </a:r>
            <a:r>
              <a:rPr lang="hu-HU" dirty="0" err="1">
                <a:solidFill>
                  <a:schemeClr val="bg1"/>
                </a:solidFill>
              </a:rPr>
              <a:t>Peinture</a:t>
            </a:r>
            <a:r>
              <a:rPr lang="hu-HU" dirty="0">
                <a:solidFill>
                  <a:schemeClr val="bg1"/>
                </a:solidFill>
              </a:rPr>
              <a:t> de </a:t>
            </a:r>
            <a:r>
              <a:rPr lang="hu-HU" dirty="0" err="1">
                <a:solidFill>
                  <a:schemeClr val="bg1"/>
                </a:solidFill>
              </a:rPr>
              <a:t>Sandor</a:t>
            </a:r>
            <a:r>
              <a:rPr lang="hu-HU" dirty="0">
                <a:solidFill>
                  <a:schemeClr val="bg1"/>
                </a:solidFill>
              </a:rPr>
              <a:t> </a:t>
            </a:r>
            <a:r>
              <a:rPr lang="hu-HU" dirty="0" err="1">
                <a:solidFill>
                  <a:schemeClr val="bg1"/>
                </a:solidFill>
              </a:rPr>
              <a:t>Kozina</a:t>
            </a:r>
            <a:r>
              <a:rPr lang="hu-HU" dirty="0">
                <a:solidFill>
                  <a:schemeClr val="bg1"/>
                </a:solidFill>
              </a:rPr>
              <a:t> (1808-1873), </a:t>
            </a:r>
            <a:r>
              <a:rPr lang="hu-HU" dirty="0" err="1">
                <a:solidFill>
                  <a:schemeClr val="bg1"/>
                </a:solidFill>
              </a:rPr>
              <a:t>huile</a:t>
            </a:r>
            <a:r>
              <a:rPr lang="hu-HU" dirty="0">
                <a:solidFill>
                  <a:schemeClr val="bg1"/>
                </a:solidFill>
              </a:rPr>
              <a:t> </a:t>
            </a:r>
            <a:r>
              <a:rPr lang="hu-HU" dirty="0" err="1">
                <a:solidFill>
                  <a:schemeClr val="bg1"/>
                </a:solidFill>
              </a:rPr>
              <a:t>sur</a:t>
            </a:r>
            <a:r>
              <a:rPr lang="hu-HU" dirty="0">
                <a:solidFill>
                  <a:schemeClr val="bg1"/>
                </a:solidFill>
              </a:rPr>
              <a:t> </a:t>
            </a:r>
            <a:r>
              <a:rPr lang="hu-HU" dirty="0" err="1">
                <a:solidFill>
                  <a:schemeClr val="bg1"/>
                </a:solidFill>
              </a:rPr>
              <a:t>toile</a:t>
            </a:r>
            <a:r>
              <a:rPr lang="hu-HU" dirty="0">
                <a:solidFill>
                  <a:schemeClr val="bg1"/>
                </a:solidFill>
              </a:rPr>
              <a:t> (67x54 cm), vers 1840 - A. Puskin Emlékmúzeum (</a:t>
            </a:r>
            <a:r>
              <a:rPr lang="hu-HU" dirty="0" err="1">
                <a:solidFill>
                  <a:schemeClr val="bg1"/>
                </a:solidFill>
              </a:rPr>
              <a:t>Russi</a:t>
            </a:r>
            <a:r>
              <a:rPr lang="hu-HU" dirty="0">
                <a:solidFill>
                  <a:schemeClr val="bg1"/>
                </a:solidFill>
              </a:rPr>
              <a:t> St. </a:t>
            </a:r>
            <a:r>
              <a:rPr lang="hu-HU" dirty="0" err="1">
                <a:solidFill>
                  <a:schemeClr val="bg1"/>
                </a:solidFill>
              </a:rPr>
              <a:t>Petersburg</a:t>
            </a:r>
            <a:r>
              <a:rPr lang="hu-HU" dirty="0">
                <a:solidFill>
                  <a:schemeClr val="bg1"/>
                </a:solidFill>
              </a:rPr>
              <a:t>)</a:t>
            </a:r>
          </a:p>
        </p:txBody>
      </p:sp>
      <p:sp>
        <p:nvSpPr>
          <p:cNvPr id="6" name="Szövegdoboz 5">
            <a:extLst>
              <a:ext uri="{FF2B5EF4-FFF2-40B4-BE49-F238E27FC236}">
                <a16:creationId xmlns="" xmlns:a16="http://schemas.microsoft.com/office/drawing/2014/main" id="{5655F31C-C0F5-5B67-CF99-B19115987D2A}"/>
              </a:ext>
            </a:extLst>
          </p:cNvPr>
          <p:cNvSpPr txBox="1"/>
          <p:nvPr/>
        </p:nvSpPr>
        <p:spPr>
          <a:xfrm>
            <a:off x="129822" y="1999818"/>
            <a:ext cx="3787422" cy="4801314"/>
          </a:xfrm>
          <a:prstGeom prst="rect">
            <a:avLst/>
          </a:prstGeom>
          <a:noFill/>
        </p:spPr>
        <p:txBody>
          <a:bodyPr wrap="square">
            <a:spAutoFit/>
          </a:bodyPr>
          <a:lstStyle/>
          <a:p>
            <a:r>
              <a:rPr lang="hu-HU" dirty="0">
                <a:solidFill>
                  <a:schemeClr val="bg1"/>
                </a:solidFill>
              </a:rPr>
              <a:t>egy 19. századi orosz irodalmi zseni lényegét és mélységét ragadja meg. </a:t>
            </a:r>
            <a:r>
              <a:rPr lang="hu-HU" dirty="0" err="1">
                <a:solidFill>
                  <a:schemeClr val="bg1"/>
                </a:solidFill>
              </a:rPr>
              <a:t>Kozina</a:t>
            </a:r>
            <a:r>
              <a:rPr lang="hu-HU" dirty="0">
                <a:solidFill>
                  <a:schemeClr val="bg1"/>
                </a:solidFill>
              </a:rPr>
              <a:t> Sándor 1840 körül festette, ez az olaj, vászon remekmű, mérete 67x54 cm, és a szentpétervári A. Puskin Emlékmúzeumban található. Vlagyimir </a:t>
            </a:r>
            <a:r>
              <a:rPr lang="hu-HU" dirty="0" err="1">
                <a:solidFill>
                  <a:schemeClr val="bg1"/>
                </a:solidFill>
              </a:rPr>
              <a:t>Grigorjevics</a:t>
            </a:r>
            <a:r>
              <a:rPr lang="hu-HU" dirty="0">
                <a:solidFill>
                  <a:schemeClr val="bg1"/>
                </a:solidFill>
              </a:rPr>
              <a:t> </a:t>
            </a:r>
            <a:r>
              <a:rPr lang="hu-HU" dirty="0" err="1">
                <a:solidFill>
                  <a:schemeClr val="bg1"/>
                </a:solidFill>
              </a:rPr>
              <a:t>Benediktov</a:t>
            </a:r>
            <a:r>
              <a:rPr lang="hu-HU" dirty="0">
                <a:solidFill>
                  <a:schemeClr val="bg1"/>
                </a:solidFill>
              </a:rPr>
              <a:t>, korának tekintélyes költője </a:t>
            </a:r>
            <a:r>
              <a:rPr lang="hu-HU" dirty="0" err="1">
                <a:solidFill>
                  <a:schemeClr val="bg1"/>
                </a:solidFill>
              </a:rPr>
              <a:t>Kozina</a:t>
            </a:r>
            <a:r>
              <a:rPr lang="hu-HU" dirty="0">
                <a:solidFill>
                  <a:schemeClr val="bg1"/>
                </a:solidFill>
              </a:rPr>
              <a:t> ügyes ecsetvonásai révén elevenedik meg. A művész </a:t>
            </a:r>
            <a:r>
              <a:rPr lang="hu-HU" dirty="0" err="1">
                <a:solidFill>
                  <a:schemeClr val="bg1"/>
                </a:solidFill>
              </a:rPr>
              <a:t>mesterien</a:t>
            </a:r>
            <a:r>
              <a:rPr lang="hu-HU" dirty="0">
                <a:solidFill>
                  <a:schemeClr val="bg1"/>
                </a:solidFill>
              </a:rPr>
              <a:t> ábrázolja </a:t>
            </a:r>
            <a:r>
              <a:rPr lang="hu-HU" dirty="0" err="1">
                <a:solidFill>
                  <a:schemeClr val="bg1"/>
                </a:solidFill>
              </a:rPr>
              <a:t>Benediktov</a:t>
            </a:r>
            <a:r>
              <a:rPr lang="hu-HU" dirty="0">
                <a:solidFill>
                  <a:schemeClr val="bg1"/>
                </a:solidFill>
              </a:rPr>
              <a:t> befelé forduló tekintetét és szemlélődő kifejezését, bepillantást engedve a költő belső világába. A festményen használt színek gazdagok és élénkek, növelve a </a:t>
            </a:r>
            <a:r>
              <a:rPr lang="hu-HU" dirty="0" err="1">
                <a:solidFill>
                  <a:schemeClr val="bg1"/>
                </a:solidFill>
              </a:rPr>
              <a:t>vonzerejét</a:t>
            </a:r>
            <a:r>
              <a:rPr lang="hu-HU" dirty="0">
                <a:solidFill>
                  <a:schemeClr val="bg1"/>
                </a:solidFill>
              </a:rPr>
              <a:t>. </a:t>
            </a:r>
          </a:p>
        </p:txBody>
      </p:sp>
    </p:spTree>
    <p:extLst>
      <p:ext uri="{BB962C8B-B14F-4D97-AF65-F5344CB8AC3E}">
        <p14:creationId xmlns:p14="http://schemas.microsoft.com/office/powerpoint/2010/main" val="11013204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590EBEC2-8F07-A176-29B2-A344F2EA12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427" y="0"/>
            <a:ext cx="4812030" cy="6858000"/>
          </a:xfrm>
          <a:prstGeom prst="rect">
            <a:avLst/>
          </a:prstGeom>
          <a:ln>
            <a:solidFill>
              <a:schemeClr val="bg1"/>
            </a:solidFill>
          </a:ln>
        </p:spPr>
      </p:pic>
      <p:pic>
        <p:nvPicPr>
          <p:cNvPr id="3" name="Kép 2">
            <a:extLst>
              <a:ext uri="{FF2B5EF4-FFF2-40B4-BE49-F238E27FC236}">
                <a16:creationId xmlns="" xmlns:a16="http://schemas.microsoft.com/office/drawing/2014/main" id="{818A0AD5-390D-65B5-69A1-8518F0C59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4178" y="1526796"/>
            <a:ext cx="3740728" cy="5331204"/>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zövegdoboz 4">
            <a:extLst>
              <a:ext uri="{FF2B5EF4-FFF2-40B4-BE49-F238E27FC236}">
                <a16:creationId xmlns="" xmlns:a16="http://schemas.microsoft.com/office/drawing/2014/main" id="{FF19C391-FD52-6B7C-5249-259A4BD43F87}"/>
              </a:ext>
            </a:extLst>
          </p:cNvPr>
          <p:cNvSpPr txBox="1"/>
          <p:nvPr/>
        </p:nvSpPr>
        <p:spPr>
          <a:xfrm>
            <a:off x="5446888" y="424935"/>
            <a:ext cx="3697112" cy="646331"/>
          </a:xfrm>
          <a:prstGeom prst="rect">
            <a:avLst/>
          </a:prstGeom>
          <a:noFill/>
        </p:spPr>
        <p:txBody>
          <a:bodyPr wrap="square">
            <a:spAutoFit/>
          </a:bodyPr>
          <a:lstStyle/>
          <a:p>
            <a:r>
              <a:rPr lang="de-DE" dirty="0">
                <a:solidFill>
                  <a:schemeClr val="bg1"/>
                </a:solidFill>
              </a:rPr>
              <a:t>Sandor </a:t>
            </a:r>
            <a:r>
              <a:rPr lang="de-DE" dirty="0" err="1">
                <a:solidFill>
                  <a:schemeClr val="bg1"/>
                </a:solidFill>
              </a:rPr>
              <a:t>Kozina</a:t>
            </a:r>
            <a:r>
              <a:rPr lang="de-DE" dirty="0">
                <a:solidFill>
                  <a:schemeClr val="bg1"/>
                </a:solidFill>
              </a:rPr>
              <a:t>: „Porträt einer Frau“ (1853)</a:t>
            </a:r>
            <a:endParaRPr lang="hu-HU" dirty="0">
              <a:solidFill>
                <a:schemeClr val="bg1"/>
              </a:solidFill>
            </a:endParaRPr>
          </a:p>
        </p:txBody>
      </p:sp>
      <p:sp>
        <p:nvSpPr>
          <p:cNvPr id="7" name="Szövegdoboz 6">
            <a:extLst>
              <a:ext uri="{FF2B5EF4-FFF2-40B4-BE49-F238E27FC236}">
                <a16:creationId xmlns="" xmlns:a16="http://schemas.microsoft.com/office/drawing/2014/main" id="{B7C6F9CF-9024-237B-F732-225336398EC5}"/>
              </a:ext>
            </a:extLst>
          </p:cNvPr>
          <p:cNvSpPr txBox="1"/>
          <p:nvPr/>
        </p:nvSpPr>
        <p:spPr>
          <a:xfrm>
            <a:off x="6169378" y="662001"/>
            <a:ext cx="4572000" cy="369332"/>
          </a:xfrm>
          <a:prstGeom prst="rect">
            <a:avLst/>
          </a:prstGeom>
          <a:noFill/>
        </p:spPr>
        <p:txBody>
          <a:bodyPr wrap="square">
            <a:spAutoFit/>
          </a:bodyPr>
          <a:lstStyle/>
          <a:p>
            <a:r>
              <a:rPr lang="hu-HU" dirty="0"/>
              <a:t> </a:t>
            </a:r>
            <a:r>
              <a:rPr lang="hu-HU" dirty="0">
                <a:solidFill>
                  <a:schemeClr val="bg1"/>
                </a:solidFill>
              </a:rPr>
              <a:t>32,8 x 46,9 cm</a:t>
            </a:r>
          </a:p>
        </p:txBody>
      </p:sp>
    </p:spTree>
    <p:extLst>
      <p:ext uri="{BB962C8B-B14F-4D97-AF65-F5344CB8AC3E}">
        <p14:creationId xmlns:p14="http://schemas.microsoft.com/office/powerpoint/2010/main" val="9392091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Szövegdoboz 4">
            <a:extLst>
              <a:ext uri="{FF2B5EF4-FFF2-40B4-BE49-F238E27FC236}">
                <a16:creationId xmlns="" xmlns:a16="http://schemas.microsoft.com/office/drawing/2014/main" id="{3D7EACE7-2360-7CAC-953D-A54DEB792E2F}"/>
              </a:ext>
            </a:extLst>
          </p:cNvPr>
          <p:cNvSpPr txBox="1"/>
          <p:nvPr/>
        </p:nvSpPr>
        <p:spPr>
          <a:xfrm>
            <a:off x="445911" y="365667"/>
            <a:ext cx="3177822" cy="369332"/>
          </a:xfrm>
          <a:prstGeom prst="rect">
            <a:avLst/>
          </a:prstGeom>
          <a:noFill/>
        </p:spPr>
        <p:txBody>
          <a:bodyPr wrap="square">
            <a:spAutoFit/>
          </a:bodyPr>
          <a:lstStyle/>
          <a:p>
            <a:r>
              <a:rPr lang="hu-HU" dirty="0">
                <a:solidFill>
                  <a:schemeClr val="bg1"/>
                </a:solidFill>
              </a:rPr>
              <a:t>Tengerparti táj birkapásztorral,</a:t>
            </a:r>
          </a:p>
        </p:txBody>
      </p:sp>
      <p:sp>
        <p:nvSpPr>
          <p:cNvPr id="7" name="Szövegdoboz 6">
            <a:extLst>
              <a:ext uri="{FF2B5EF4-FFF2-40B4-BE49-F238E27FC236}">
                <a16:creationId xmlns="" xmlns:a16="http://schemas.microsoft.com/office/drawing/2014/main" id="{A1F1DF43-F7C7-E9AB-7395-241A7E55EBDA}"/>
              </a:ext>
            </a:extLst>
          </p:cNvPr>
          <p:cNvSpPr txBox="1"/>
          <p:nvPr/>
        </p:nvSpPr>
        <p:spPr>
          <a:xfrm>
            <a:off x="3493911" y="396291"/>
            <a:ext cx="4572000" cy="369332"/>
          </a:xfrm>
          <a:prstGeom prst="rect">
            <a:avLst/>
          </a:prstGeom>
          <a:noFill/>
        </p:spPr>
        <p:txBody>
          <a:bodyPr wrap="square">
            <a:spAutoFit/>
          </a:bodyPr>
          <a:lstStyle/>
          <a:p>
            <a:r>
              <a:rPr lang="hu-HU" dirty="0">
                <a:solidFill>
                  <a:schemeClr val="bg1"/>
                </a:solidFill>
              </a:rPr>
              <a:t>olaj, vászon, 56 x 76 cm. </a:t>
            </a:r>
            <a:r>
              <a:rPr lang="hu-HU" dirty="0" err="1">
                <a:solidFill>
                  <a:schemeClr val="bg1"/>
                </a:solidFill>
              </a:rPr>
              <a:t>ArtNet</a:t>
            </a:r>
            <a:endParaRPr lang="hu-HU" dirty="0">
              <a:solidFill>
                <a:schemeClr val="bg1"/>
              </a:solidFill>
            </a:endParaRPr>
          </a:p>
        </p:txBody>
      </p:sp>
      <p:pic>
        <p:nvPicPr>
          <p:cNvPr id="6" name="Kép 5">
            <a:extLst>
              <a:ext uri="{FF2B5EF4-FFF2-40B4-BE49-F238E27FC236}">
                <a16:creationId xmlns="" xmlns:a16="http://schemas.microsoft.com/office/drawing/2014/main" id="{6BB42121-C82E-3071-1758-562B4BE578B8}"/>
              </a:ext>
            </a:extLst>
          </p:cNvPr>
          <p:cNvPicPr>
            <a:picLocks noChangeAspect="1"/>
          </p:cNvPicPr>
          <p:nvPr/>
        </p:nvPicPr>
        <p:blipFill>
          <a:blip r:embed="rId2"/>
          <a:stretch>
            <a:fillRect/>
          </a:stretch>
        </p:blipFill>
        <p:spPr>
          <a:xfrm>
            <a:off x="477917" y="829560"/>
            <a:ext cx="8229078" cy="5897506"/>
          </a:xfrm>
          <a:prstGeom prst="rect">
            <a:avLst/>
          </a:prstGeom>
        </p:spPr>
      </p:pic>
    </p:spTree>
    <p:extLst>
      <p:ext uri="{BB962C8B-B14F-4D97-AF65-F5344CB8AC3E}">
        <p14:creationId xmlns:p14="http://schemas.microsoft.com/office/powerpoint/2010/main" val="27206796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 xmlns:a16="http://schemas.microsoft.com/office/drawing/2014/main" id="{E8A26EBF-232A-F758-7E20-18D69B6C7035}"/>
              </a:ext>
            </a:extLst>
          </p:cNvPr>
          <p:cNvSpPr txBox="1"/>
          <p:nvPr/>
        </p:nvSpPr>
        <p:spPr>
          <a:xfrm>
            <a:off x="273377" y="113122"/>
            <a:ext cx="3601040" cy="369332"/>
          </a:xfrm>
          <a:prstGeom prst="rect">
            <a:avLst/>
          </a:prstGeom>
          <a:noFill/>
        </p:spPr>
        <p:txBody>
          <a:bodyPr wrap="square" rtlCol="0">
            <a:spAutoFit/>
          </a:bodyPr>
          <a:lstStyle/>
          <a:p>
            <a:r>
              <a:rPr lang="hu-HU" dirty="0">
                <a:solidFill>
                  <a:schemeClr val="bg1"/>
                </a:solidFill>
              </a:rPr>
              <a:t>Molnár József</a:t>
            </a:r>
          </a:p>
        </p:txBody>
      </p:sp>
      <p:sp>
        <p:nvSpPr>
          <p:cNvPr id="4" name="Szövegdoboz 3">
            <a:extLst>
              <a:ext uri="{FF2B5EF4-FFF2-40B4-BE49-F238E27FC236}">
                <a16:creationId xmlns="" xmlns:a16="http://schemas.microsoft.com/office/drawing/2014/main" id="{0F28BEA9-B429-229B-A37C-2E244E2DD02F}"/>
              </a:ext>
            </a:extLst>
          </p:cNvPr>
          <p:cNvSpPr txBox="1"/>
          <p:nvPr/>
        </p:nvSpPr>
        <p:spPr>
          <a:xfrm>
            <a:off x="282803" y="510068"/>
            <a:ext cx="8738649" cy="6463308"/>
          </a:xfrm>
          <a:prstGeom prst="rect">
            <a:avLst/>
          </a:prstGeom>
          <a:noFill/>
        </p:spPr>
        <p:txBody>
          <a:bodyPr wrap="square">
            <a:spAutoFit/>
          </a:bodyPr>
          <a:lstStyle/>
          <a:p>
            <a:r>
              <a:rPr lang="hu-HU" dirty="0">
                <a:solidFill>
                  <a:schemeClr val="bg1"/>
                </a:solidFill>
              </a:rPr>
              <a:t>Hivatalnok apja lelkésznek szánta. A gimnázium első négy osztályát 1832 és 1836 között, valamint a </a:t>
            </a:r>
            <a:r>
              <a:rPr lang="hu-HU" dirty="0" err="1">
                <a:solidFill>
                  <a:schemeClr val="bg1"/>
                </a:solidFill>
              </a:rPr>
              <a:t>rhetorica</a:t>
            </a:r>
            <a:r>
              <a:rPr lang="hu-HU" dirty="0">
                <a:solidFill>
                  <a:schemeClr val="bg1"/>
                </a:solidFill>
              </a:rPr>
              <a:t> első félévét (1837 elejéig) között a pesti piarista gimnáziumban végezte, majd </a:t>
            </a:r>
            <a:r>
              <a:rPr lang="hu-HU" dirty="0" err="1">
                <a:solidFill>
                  <a:schemeClr val="bg1"/>
                </a:solidFill>
              </a:rPr>
              <a:t>Landau</a:t>
            </a:r>
            <a:r>
              <a:rPr lang="hu-HU" dirty="0">
                <a:solidFill>
                  <a:schemeClr val="bg1"/>
                </a:solidFill>
              </a:rPr>
              <a:t> Lénárd pesti rajziskolájában folytatott előtanulmányok után, 1837-ben beiratkozott a bécsi képzőművészeti akadémiára. Anyagi okokból fél év után kénytelen volt visszatérni Magyarországra. Ezután Pesten, majd rövid ideig Kolozsvár környékén arcképfestésből élt. 1844-re sikerült annyi pénzt megtakarítania, hogy Velencébe utazhatott, ahol </a:t>
            </a:r>
            <a:r>
              <a:rPr lang="hu-HU" dirty="0" err="1">
                <a:solidFill>
                  <a:schemeClr val="bg1"/>
                </a:solidFill>
              </a:rPr>
              <a:t>Ürményi</a:t>
            </a:r>
            <a:r>
              <a:rPr lang="hu-HU" dirty="0">
                <a:solidFill>
                  <a:schemeClr val="bg1"/>
                </a:solidFill>
              </a:rPr>
              <a:t> Ferenc anyagi támogatásával a képzőművészeti akadémia hallgatója lett. 1845-ben Rómában, Nápolyban és Pisában tett hosszabb tanulmányutat, majd 1847-ben Münchenbe ment, ahol rövid ideig a képzőművészeti akadémiát is látogatta. A bajor fővárosban ismerkedett meg a kor tipikus magyar tájképfestőivel Ligeti Antallal, </a:t>
            </a:r>
            <a:r>
              <a:rPr lang="hu-HU" dirty="0" err="1">
                <a:solidFill>
                  <a:schemeClr val="bg1"/>
                </a:solidFill>
              </a:rPr>
              <a:t>Brodszky</a:t>
            </a:r>
            <a:r>
              <a:rPr lang="hu-HU" dirty="0">
                <a:solidFill>
                  <a:schemeClr val="bg1"/>
                </a:solidFill>
              </a:rPr>
              <a:t> Sándorral és </a:t>
            </a:r>
            <a:r>
              <a:rPr lang="hu-HU" dirty="0" err="1">
                <a:solidFill>
                  <a:schemeClr val="bg1"/>
                </a:solidFill>
              </a:rPr>
              <a:t>Libay</a:t>
            </a:r>
            <a:r>
              <a:rPr lang="hu-HU" dirty="0">
                <a:solidFill>
                  <a:schemeClr val="bg1"/>
                </a:solidFill>
              </a:rPr>
              <a:t> Károllyal. </a:t>
            </a:r>
            <a:r>
              <a:rPr lang="hu-HU" dirty="0" err="1">
                <a:solidFill>
                  <a:schemeClr val="bg1"/>
                </a:solidFill>
              </a:rPr>
              <a:t>Brodszky</a:t>
            </a:r>
            <a:r>
              <a:rPr lang="hu-HU" dirty="0">
                <a:solidFill>
                  <a:schemeClr val="bg1"/>
                </a:solidFill>
              </a:rPr>
              <a:t> Sándorhoz ettől kezdve haláláig erős barátság fűzte. Közel két évig tájképeket festve együtt járták a bajor, svájci és tiroli hegyeket, 1848-ra azonban ismét anyagi nehézségekkel kellett szembenéznie, ezért Stuttgartba utazott, ahol arcképfestésből tartotta fenn magát. Számos megrendelést kapott – egy festményét a I. Vilmos württembergi király vette meg –, így anyagi helyzete hamarosan rendeződött. Brüsszeli és Párizsi tanulmányút után rövid időre visszatért Münchenbe, majd 1853-ban Pesten telepedett le. 1857-ben Nemzeti Album címmel kiadta táj- és életképeinek gyűjteményét. 1858-ban felhívást tett közzé egy Magyar birtokosok és gazdák című műre, amely litográfiákat tartalmazott volna, de terve nem valósult meg. 1862-ben </a:t>
            </a:r>
            <a:r>
              <a:rPr lang="hu-HU" dirty="0" err="1">
                <a:solidFill>
                  <a:schemeClr val="bg1"/>
                </a:solidFill>
              </a:rPr>
              <a:t>Brodszky</a:t>
            </a:r>
            <a:r>
              <a:rPr lang="hu-HU" dirty="0">
                <a:solidFill>
                  <a:schemeClr val="bg1"/>
                </a:solidFill>
              </a:rPr>
              <a:t> Sándorral közösen fényképész műtermet nyitott Győrben, ez azonban nem váltotta be a hozzá fűzött reményeket és csak 1864-ig működött. Ettől kezdve kisebb tanulmányutaktól eltekintve haláláig a fővárosban élt.</a:t>
            </a:r>
          </a:p>
        </p:txBody>
      </p:sp>
      <p:sp>
        <p:nvSpPr>
          <p:cNvPr id="5" name="Szövegdoboz 4">
            <a:extLst>
              <a:ext uri="{FF2B5EF4-FFF2-40B4-BE49-F238E27FC236}">
                <a16:creationId xmlns="" xmlns:a16="http://schemas.microsoft.com/office/drawing/2014/main" id="{3A1D7172-9AF7-7790-70CD-ED0EA09B057B}"/>
              </a:ext>
            </a:extLst>
          </p:cNvPr>
          <p:cNvSpPr txBox="1"/>
          <p:nvPr/>
        </p:nvSpPr>
        <p:spPr>
          <a:xfrm>
            <a:off x="1852366" y="0"/>
            <a:ext cx="7197365" cy="646331"/>
          </a:xfrm>
          <a:prstGeom prst="rect">
            <a:avLst/>
          </a:prstGeom>
          <a:noFill/>
        </p:spPr>
        <p:txBody>
          <a:bodyPr wrap="square">
            <a:spAutoFit/>
          </a:bodyPr>
          <a:lstStyle/>
          <a:p>
            <a:r>
              <a:rPr lang="hu-HU" dirty="0"/>
              <a:t>https://magyarmuzeumok.hu/cikk/idilltol-a-vegzetig-200-eve-szuletett-molnar-jozsef-kabinetkiallitas-a-nemzeti-galeriaban</a:t>
            </a:r>
          </a:p>
        </p:txBody>
      </p:sp>
    </p:spTree>
    <p:extLst>
      <p:ext uri="{BB962C8B-B14F-4D97-AF65-F5344CB8AC3E}">
        <p14:creationId xmlns:p14="http://schemas.microsoft.com/office/powerpoint/2010/main" val="23756392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 xmlns:a16="http://schemas.microsoft.com/office/drawing/2014/main" id="{3DD1E12D-5F37-E48A-4E17-03B8D844E86D}"/>
              </a:ext>
            </a:extLst>
          </p:cNvPr>
          <p:cNvSpPr txBox="1"/>
          <p:nvPr/>
        </p:nvSpPr>
        <p:spPr>
          <a:xfrm>
            <a:off x="197962" y="329938"/>
            <a:ext cx="8757501" cy="3139321"/>
          </a:xfrm>
          <a:prstGeom prst="rect">
            <a:avLst/>
          </a:prstGeom>
          <a:noFill/>
        </p:spPr>
        <p:txBody>
          <a:bodyPr wrap="square">
            <a:spAutoFit/>
          </a:bodyPr>
          <a:lstStyle/>
          <a:p>
            <a:r>
              <a:rPr lang="hu-HU" dirty="0">
                <a:solidFill>
                  <a:schemeClr val="bg1"/>
                </a:solidFill>
              </a:rPr>
              <a:t>Művészeti tanulmányait Pesten, </a:t>
            </a:r>
            <a:r>
              <a:rPr lang="hu-HU" dirty="0" err="1">
                <a:solidFill>
                  <a:schemeClr val="bg1"/>
                </a:solidFill>
              </a:rPr>
              <a:t>Pesky</a:t>
            </a:r>
            <a:r>
              <a:rPr lang="hu-HU" dirty="0">
                <a:solidFill>
                  <a:schemeClr val="bg1"/>
                </a:solidFill>
              </a:rPr>
              <a:t> József irányításával kezdte, majd 1826-tól a bécsi Képzőművészeti Akadémián tanult. Mestere: id. Peter </a:t>
            </a:r>
            <a:r>
              <a:rPr lang="hu-HU" dirty="0" err="1">
                <a:solidFill>
                  <a:schemeClr val="bg1"/>
                </a:solidFill>
              </a:rPr>
              <a:t>Krafft</a:t>
            </a:r>
            <a:r>
              <a:rPr lang="hu-HU" dirty="0">
                <a:solidFill>
                  <a:schemeClr val="bg1"/>
                </a:solidFill>
              </a:rPr>
              <a:t>. 1829-1934 között ösztöndíjjal Olaszországban, főként Rómában dolgozott. 1835-ben Budán élt. Pesten telepedett le végül, és itt legtöbbnyire arcképfestéssel foglalkozott. A Felvidéken és Nagyváradon is dolgozott, mint arcképfestő. Később Oroszországba ment. Odesszában és Szentpéterváron</a:t>
            </a:r>
          </a:p>
          <a:p>
            <a:r>
              <a:rPr lang="hu-HU" dirty="0">
                <a:solidFill>
                  <a:schemeClr val="bg1"/>
                </a:solidFill>
              </a:rPr>
              <a:t>festett 1841-1844 között. Hazatérve Felsőpulyán dolgozott, 1844-1849 között. Többfelé utazott. Párizsban járt, majd 1851-ben Londonban. Később az USA-ban és Mexikóban is dolgozott. 1857-ben tért végleg haza. Főként akvarell arcképei és miniatűrjei ismertek. Itthon és külföldön egyaránt sikeres arcképfestőnek számított. Hazai közgyűjteményben egyebek mellett a Magyar Nemzeti Galériában találhatók alkotásai.</a:t>
            </a:r>
          </a:p>
        </p:txBody>
      </p:sp>
      <p:sp>
        <p:nvSpPr>
          <p:cNvPr id="5" name="Szövegdoboz 4">
            <a:extLst>
              <a:ext uri="{FF2B5EF4-FFF2-40B4-BE49-F238E27FC236}">
                <a16:creationId xmlns="" xmlns:a16="http://schemas.microsoft.com/office/drawing/2014/main" id="{F018A1C5-F685-6FE5-DAEF-B37FB65805C1}"/>
              </a:ext>
            </a:extLst>
          </p:cNvPr>
          <p:cNvSpPr txBox="1"/>
          <p:nvPr/>
        </p:nvSpPr>
        <p:spPr>
          <a:xfrm>
            <a:off x="160256" y="3488193"/>
            <a:ext cx="8814061" cy="2585323"/>
          </a:xfrm>
          <a:prstGeom prst="rect">
            <a:avLst/>
          </a:prstGeom>
          <a:noFill/>
        </p:spPr>
        <p:txBody>
          <a:bodyPr wrap="square">
            <a:spAutoFit/>
          </a:bodyPr>
          <a:lstStyle/>
          <a:p>
            <a:r>
              <a:rPr lang="hu-HU" dirty="0">
                <a:solidFill>
                  <a:schemeClr val="bg1"/>
                </a:solidFill>
              </a:rPr>
              <a:t>Miután bölcsészetet tanult, Pesten, Bécsben (1826), Párizsban és Olaszországban (1829–1934) végzett festészeti tanulmányokat. Arcképfestőként az 1830-as évek közepe táján vált ismertté Pest. Sokat tartózkodott külföldön, így Oroszországban, Párizsban és Londonban (1851). 1849 után Sopron vármegyében, Felsőpulyán telepedett le 1844–1849 között. 1857-ben tért véglegesen haza.</a:t>
            </a:r>
          </a:p>
          <a:p>
            <a:endParaRPr lang="hu-HU" dirty="0">
              <a:solidFill>
                <a:schemeClr val="bg1"/>
              </a:solidFill>
            </a:endParaRPr>
          </a:p>
          <a:p>
            <a:r>
              <a:rPr lang="hu-HU" dirty="0">
                <a:solidFill>
                  <a:schemeClr val="bg1"/>
                </a:solidFill>
              </a:rPr>
              <a:t>Munkássága</a:t>
            </a:r>
          </a:p>
          <a:p>
            <a:r>
              <a:rPr lang="hu-HU" dirty="0">
                <a:solidFill>
                  <a:schemeClr val="bg1"/>
                </a:solidFill>
              </a:rPr>
              <a:t>Finom hangú miniatűr arcképeket alkotott, főleg felső-magyarországi polgárok és nemesek megrendelésére. Több műve a Magyar Nemzeti Galériában található.</a:t>
            </a:r>
          </a:p>
        </p:txBody>
      </p:sp>
    </p:spTree>
    <p:extLst>
      <p:ext uri="{BB962C8B-B14F-4D97-AF65-F5344CB8AC3E}">
        <p14:creationId xmlns:p14="http://schemas.microsoft.com/office/powerpoint/2010/main" val="1819405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3A44FBF-C533-E7A3-F9E2-0869AFECD5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4455" y="1461155"/>
            <a:ext cx="4056480" cy="5222980"/>
          </a:xfrm>
          <a:prstGeom prst="rect">
            <a:avLst/>
          </a:prstGeom>
          <a:ln>
            <a:solidFill>
              <a:schemeClr val="bg1"/>
            </a:solidFill>
          </a:ln>
        </p:spPr>
      </p:pic>
      <p:sp>
        <p:nvSpPr>
          <p:cNvPr id="4" name="Szövegdoboz 3">
            <a:extLst>
              <a:ext uri="{FF2B5EF4-FFF2-40B4-BE49-F238E27FC236}">
                <a16:creationId xmlns="" xmlns:a16="http://schemas.microsoft.com/office/drawing/2014/main" id="{F6A8E3F5-26E6-BE28-42C6-5D343902822E}"/>
              </a:ext>
            </a:extLst>
          </p:cNvPr>
          <p:cNvSpPr txBox="1"/>
          <p:nvPr/>
        </p:nvSpPr>
        <p:spPr>
          <a:xfrm>
            <a:off x="5114041" y="729734"/>
            <a:ext cx="4572000" cy="369332"/>
          </a:xfrm>
          <a:prstGeom prst="rect">
            <a:avLst/>
          </a:prstGeom>
          <a:noFill/>
        </p:spPr>
        <p:txBody>
          <a:bodyPr wrap="square">
            <a:spAutoFit/>
          </a:bodyPr>
          <a:lstStyle/>
          <a:p>
            <a:r>
              <a:rPr lang="hu-HU" dirty="0">
                <a:solidFill>
                  <a:schemeClr val="bg1"/>
                </a:solidFill>
              </a:rPr>
              <a:t>Önarcképe (1849 körül)</a:t>
            </a:r>
          </a:p>
        </p:txBody>
      </p:sp>
      <p:pic>
        <p:nvPicPr>
          <p:cNvPr id="5" name="Kép 4">
            <a:extLst>
              <a:ext uri="{FF2B5EF4-FFF2-40B4-BE49-F238E27FC236}">
                <a16:creationId xmlns="" xmlns:a16="http://schemas.microsoft.com/office/drawing/2014/main" id="{8315F5C3-EA76-320A-8FD2-7F7833819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150" y="1197204"/>
            <a:ext cx="4594059" cy="5547674"/>
          </a:xfrm>
          <a:prstGeom prst="rect">
            <a:avLst/>
          </a:prstGeom>
        </p:spPr>
      </p:pic>
      <p:sp>
        <p:nvSpPr>
          <p:cNvPr id="7" name="Szövegdoboz 6">
            <a:extLst>
              <a:ext uri="{FF2B5EF4-FFF2-40B4-BE49-F238E27FC236}">
                <a16:creationId xmlns="" xmlns:a16="http://schemas.microsoft.com/office/drawing/2014/main" id="{61FBE312-D52E-891C-F3E7-79B32DC83811}"/>
              </a:ext>
            </a:extLst>
          </p:cNvPr>
          <p:cNvSpPr txBox="1"/>
          <p:nvPr/>
        </p:nvSpPr>
        <p:spPr>
          <a:xfrm>
            <a:off x="335756" y="291584"/>
            <a:ext cx="3826669" cy="646331"/>
          </a:xfrm>
          <a:prstGeom prst="rect">
            <a:avLst/>
          </a:prstGeom>
          <a:noFill/>
        </p:spPr>
        <p:txBody>
          <a:bodyPr wrap="square">
            <a:spAutoFit/>
          </a:bodyPr>
          <a:lstStyle/>
          <a:p>
            <a:r>
              <a:rPr lang="hu-HU" dirty="0">
                <a:solidFill>
                  <a:schemeClr val="bg1"/>
                </a:solidFill>
              </a:rPr>
              <a:t>Molnár József arcképe (Vasárnapi </a:t>
            </a:r>
            <a:r>
              <a:rPr lang="hu-HU" dirty="0" err="1">
                <a:solidFill>
                  <a:schemeClr val="bg1"/>
                </a:solidFill>
              </a:rPr>
              <a:t>Ujság</a:t>
            </a:r>
            <a:r>
              <a:rPr lang="hu-HU" dirty="0">
                <a:solidFill>
                  <a:schemeClr val="bg1"/>
                </a:solidFill>
              </a:rPr>
              <a:t>, 1864)</a:t>
            </a:r>
          </a:p>
        </p:txBody>
      </p:sp>
    </p:spTree>
    <p:extLst>
      <p:ext uri="{BB962C8B-B14F-4D97-AF65-F5344CB8AC3E}">
        <p14:creationId xmlns:p14="http://schemas.microsoft.com/office/powerpoint/2010/main" val="42806147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 xmlns:a16="http://schemas.microsoft.com/office/drawing/2014/main" id="{9DA5D41B-5219-39D9-EA63-D73BBCABDC4D}"/>
              </a:ext>
            </a:extLst>
          </p:cNvPr>
          <p:cNvSpPr txBox="1"/>
          <p:nvPr/>
        </p:nvSpPr>
        <p:spPr>
          <a:xfrm>
            <a:off x="589174" y="120757"/>
            <a:ext cx="8224886" cy="369332"/>
          </a:xfrm>
          <a:prstGeom prst="rect">
            <a:avLst/>
          </a:prstGeom>
          <a:noFill/>
        </p:spPr>
        <p:txBody>
          <a:bodyPr wrap="square">
            <a:spAutoFit/>
          </a:bodyPr>
          <a:lstStyle/>
          <a:p>
            <a:r>
              <a:rPr lang="hu-HU" dirty="0">
                <a:solidFill>
                  <a:schemeClr val="bg1"/>
                </a:solidFill>
              </a:rPr>
              <a:t>Dezső vitéz önfeláldozása Károly Róbertért , MNG 152x187cm (1855)</a:t>
            </a:r>
          </a:p>
        </p:txBody>
      </p:sp>
      <p:sp>
        <p:nvSpPr>
          <p:cNvPr id="6" name="Szövegdoboz 5">
            <a:extLst>
              <a:ext uri="{FF2B5EF4-FFF2-40B4-BE49-F238E27FC236}">
                <a16:creationId xmlns="" xmlns:a16="http://schemas.microsoft.com/office/drawing/2014/main" id="{E695BD95-5243-0FBC-2978-03D2335CA9CA}"/>
              </a:ext>
            </a:extLst>
          </p:cNvPr>
          <p:cNvSpPr txBox="1"/>
          <p:nvPr/>
        </p:nvSpPr>
        <p:spPr>
          <a:xfrm>
            <a:off x="2286000" y="1723196"/>
            <a:ext cx="4572000" cy="3416320"/>
          </a:xfrm>
          <a:prstGeom prst="rect">
            <a:avLst/>
          </a:prstGeom>
          <a:noFill/>
        </p:spPr>
        <p:txBody>
          <a:bodyPr wrap="square">
            <a:spAutoFit/>
          </a:bodyPr>
          <a:lstStyle/>
          <a:p>
            <a:r>
              <a:rPr lang="hu-HU" dirty="0"/>
              <a:t> </a:t>
            </a:r>
            <a:r>
              <a:rPr lang="hu-HU" dirty="0">
                <a:solidFill>
                  <a:schemeClr val="bg1"/>
                </a:solidFill>
              </a:rPr>
              <a:t>Károly Róbert Anjou király a </a:t>
            </a:r>
            <a:r>
              <a:rPr lang="hu-HU" dirty="0" err="1">
                <a:solidFill>
                  <a:schemeClr val="bg1"/>
                </a:solidFill>
              </a:rPr>
              <a:t>posadai</a:t>
            </a:r>
            <a:r>
              <a:rPr lang="hu-HU" dirty="0">
                <a:solidFill>
                  <a:schemeClr val="bg1"/>
                </a:solidFill>
              </a:rPr>
              <a:t> csata elől menekül(1330. november 9-12.). Romantikus festmény Károly serege 17. századi huszárruhát visel. I. havasalföldi Basarab </a:t>
            </a:r>
            <a:r>
              <a:rPr lang="hu-HU" dirty="0" err="1">
                <a:solidFill>
                  <a:schemeClr val="bg1"/>
                </a:solidFill>
              </a:rPr>
              <a:t>lesbentámadt</a:t>
            </a:r>
            <a:r>
              <a:rPr lang="hu-HU" dirty="0">
                <a:solidFill>
                  <a:schemeClr val="bg1"/>
                </a:solidFill>
              </a:rPr>
              <a:t> Anjou Károly Róbert magyar királyra és 30 000 fős bevonuló hadseregére. A vlach ( román ) harcosok olyan helyen gördítették le a sziklákat a sziklaperemeken, ahonnan a magyar lovas lovagok nem tudtak elmenekülni </a:t>
            </a:r>
            <a:r>
              <a:rPr lang="hu-HU" dirty="0" err="1">
                <a:solidFill>
                  <a:schemeClr val="bg1"/>
                </a:solidFill>
              </a:rPr>
              <a:t>előlük</a:t>
            </a:r>
            <a:r>
              <a:rPr lang="hu-HU" dirty="0">
                <a:solidFill>
                  <a:schemeClr val="bg1"/>
                </a:solidFill>
              </a:rPr>
              <a:t>, sem a magasba mászni nem tudtak a támadók kiszorítására.</a:t>
            </a:r>
          </a:p>
        </p:txBody>
      </p:sp>
      <p:pic>
        <p:nvPicPr>
          <p:cNvPr id="2" name="Kép 1">
            <a:extLst>
              <a:ext uri="{FF2B5EF4-FFF2-40B4-BE49-F238E27FC236}">
                <a16:creationId xmlns="" xmlns:a16="http://schemas.microsoft.com/office/drawing/2014/main" id="{75C69313-679C-21E9-4B30-B3847898C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800" y="564444"/>
            <a:ext cx="7530732" cy="6111365"/>
          </a:xfrm>
          <a:prstGeom prst="rect">
            <a:avLst/>
          </a:prstGeom>
          <a:ln>
            <a:solidFill>
              <a:schemeClr val="bg1"/>
            </a:solidFill>
          </a:ln>
        </p:spPr>
      </p:pic>
    </p:spTree>
    <p:extLst>
      <p:ext uri="{BB962C8B-B14F-4D97-AF65-F5344CB8AC3E}">
        <p14:creationId xmlns:p14="http://schemas.microsoft.com/office/powerpoint/2010/main" val="9740054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F6743BB4-87A3-E2CD-FADB-0ECCD5BDF9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2814" y="0"/>
            <a:ext cx="6858000" cy="6858000"/>
          </a:xfrm>
          <a:prstGeom prst="rect">
            <a:avLst/>
          </a:prstGeom>
        </p:spPr>
      </p:pic>
      <p:pic>
        <p:nvPicPr>
          <p:cNvPr id="3" name="Kép 2">
            <a:extLst>
              <a:ext uri="{FF2B5EF4-FFF2-40B4-BE49-F238E27FC236}">
                <a16:creationId xmlns="" xmlns:a16="http://schemas.microsoft.com/office/drawing/2014/main" id="{7EAC5740-8176-DE6A-4FE4-5D2D74817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2" y="97767"/>
            <a:ext cx="3494347" cy="1194920"/>
          </a:xfrm>
          <a:prstGeom prst="rect">
            <a:avLst/>
          </a:prstGeom>
        </p:spPr>
      </p:pic>
      <p:pic>
        <p:nvPicPr>
          <p:cNvPr id="4" name="Kép 3">
            <a:extLst>
              <a:ext uri="{FF2B5EF4-FFF2-40B4-BE49-F238E27FC236}">
                <a16:creationId xmlns="" xmlns:a16="http://schemas.microsoft.com/office/drawing/2014/main" id="{CE2F9370-8ADD-3F31-05C3-BB528DE527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129759"/>
            <a:ext cx="2334970" cy="768163"/>
          </a:xfrm>
          <a:prstGeom prst="rect">
            <a:avLst/>
          </a:prstGeom>
        </p:spPr>
      </p:pic>
    </p:spTree>
    <p:extLst>
      <p:ext uri="{BB962C8B-B14F-4D97-AF65-F5344CB8AC3E}">
        <p14:creationId xmlns:p14="http://schemas.microsoft.com/office/powerpoint/2010/main" val="233008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30C4CFC9-3F68-14BB-174D-81B5CF2870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698" y="738260"/>
            <a:ext cx="7254869" cy="5968501"/>
          </a:xfrm>
          <a:prstGeom prst="rect">
            <a:avLst/>
          </a:prstGeom>
        </p:spPr>
      </p:pic>
      <p:sp>
        <p:nvSpPr>
          <p:cNvPr id="4" name="Szövegdoboz 3">
            <a:extLst>
              <a:ext uri="{FF2B5EF4-FFF2-40B4-BE49-F238E27FC236}">
                <a16:creationId xmlns="" xmlns:a16="http://schemas.microsoft.com/office/drawing/2014/main" id="{1BCEC0E0-446C-B8A4-5365-9D9C6E7B4DCF}"/>
              </a:ext>
            </a:extLst>
          </p:cNvPr>
          <p:cNvSpPr txBox="1"/>
          <p:nvPr/>
        </p:nvSpPr>
        <p:spPr>
          <a:xfrm>
            <a:off x="852309" y="99746"/>
            <a:ext cx="8156223" cy="646331"/>
          </a:xfrm>
          <a:prstGeom prst="rect">
            <a:avLst/>
          </a:prstGeom>
          <a:noFill/>
        </p:spPr>
        <p:txBody>
          <a:bodyPr wrap="square">
            <a:spAutoFit/>
          </a:bodyPr>
          <a:lstStyle/>
          <a:p>
            <a:r>
              <a:rPr lang="de-DE" dirty="0">
                <a:solidFill>
                  <a:schemeClr val="bg1"/>
                </a:solidFill>
              </a:rPr>
              <a:t>Die Rückeroberung Ofens aus der Hand der Türken im Jahr 1686,  Ofen </a:t>
            </a:r>
            <a:r>
              <a:rPr lang="de-DE" dirty="0" err="1">
                <a:solidFill>
                  <a:schemeClr val="bg1"/>
                </a:solidFill>
              </a:rPr>
              <a:t>visszafoglalása</a:t>
            </a:r>
            <a:r>
              <a:rPr lang="de-DE" dirty="0">
                <a:solidFill>
                  <a:schemeClr val="bg1"/>
                </a:solidFill>
              </a:rPr>
              <a:t> a </a:t>
            </a:r>
            <a:r>
              <a:rPr lang="de-DE" dirty="0" err="1">
                <a:solidFill>
                  <a:schemeClr val="bg1"/>
                </a:solidFill>
              </a:rPr>
              <a:t>törököktől</a:t>
            </a:r>
            <a:r>
              <a:rPr lang="de-DE" dirty="0">
                <a:solidFill>
                  <a:schemeClr val="bg1"/>
                </a:solidFill>
              </a:rPr>
              <a:t> (Molnár J.1858)-  Österreichische Galerie Belvedere</a:t>
            </a:r>
          </a:p>
        </p:txBody>
      </p:sp>
    </p:spTree>
    <p:extLst>
      <p:ext uri="{BB962C8B-B14F-4D97-AF65-F5344CB8AC3E}">
        <p14:creationId xmlns:p14="http://schemas.microsoft.com/office/powerpoint/2010/main" val="26913928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0FA0529-1CE2-A85A-521F-0D590007CF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7109" y="415637"/>
            <a:ext cx="4679532" cy="6141886"/>
          </a:xfrm>
          <a:prstGeom prst="rect">
            <a:avLst/>
          </a:prstGeom>
        </p:spPr>
      </p:pic>
      <p:sp>
        <p:nvSpPr>
          <p:cNvPr id="4" name="Szövegdoboz 3">
            <a:extLst>
              <a:ext uri="{FF2B5EF4-FFF2-40B4-BE49-F238E27FC236}">
                <a16:creationId xmlns="" xmlns:a16="http://schemas.microsoft.com/office/drawing/2014/main" id="{589159EB-3D09-0A23-B2F8-39844FD7CCDB}"/>
              </a:ext>
            </a:extLst>
          </p:cNvPr>
          <p:cNvSpPr txBox="1"/>
          <p:nvPr/>
        </p:nvSpPr>
        <p:spPr>
          <a:xfrm>
            <a:off x="389790" y="185878"/>
            <a:ext cx="3354779" cy="1754326"/>
          </a:xfrm>
          <a:prstGeom prst="rect">
            <a:avLst/>
          </a:prstGeom>
          <a:noFill/>
        </p:spPr>
        <p:txBody>
          <a:bodyPr wrap="square">
            <a:spAutoFit/>
          </a:bodyPr>
          <a:lstStyle/>
          <a:p>
            <a:r>
              <a:rPr lang="hu-HU" dirty="0">
                <a:solidFill>
                  <a:schemeClr val="bg1"/>
                </a:solidFill>
              </a:rPr>
              <a:t>A művész feleségének fiatalkori portréja, 1850- es évek, olaj, vászon, 33,2 × 25,2 cm</a:t>
            </a:r>
          </a:p>
          <a:p>
            <a:r>
              <a:rPr lang="hu-HU" dirty="0">
                <a:solidFill>
                  <a:schemeClr val="bg1"/>
                </a:solidFill>
              </a:rPr>
              <a:t>Szépművészeti Múzeum – Magyar Nemzeti Galéria, Budapest</a:t>
            </a:r>
          </a:p>
        </p:txBody>
      </p:sp>
      <p:pic>
        <p:nvPicPr>
          <p:cNvPr id="3" name="Kép 2">
            <a:extLst>
              <a:ext uri="{FF2B5EF4-FFF2-40B4-BE49-F238E27FC236}">
                <a16:creationId xmlns="" xmlns:a16="http://schemas.microsoft.com/office/drawing/2014/main" id="{463ADBB4-86F0-D6B5-E15F-EF949505A0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078" y="1942504"/>
            <a:ext cx="3761558" cy="4621169"/>
          </a:xfrm>
          <a:prstGeom prst="rect">
            <a:avLst/>
          </a:prstGeom>
        </p:spPr>
      </p:pic>
    </p:spTree>
    <p:extLst>
      <p:ext uri="{BB962C8B-B14F-4D97-AF65-F5344CB8AC3E}">
        <p14:creationId xmlns:p14="http://schemas.microsoft.com/office/powerpoint/2010/main" val="35060307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D2CAD956-8142-0AAA-958D-EF11E2A28B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22" y="636456"/>
            <a:ext cx="8955464" cy="6128896"/>
          </a:xfrm>
          <a:prstGeom prst="rect">
            <a:avLst/>
          </a:prstGeom>
          <a:ln>
            <a:solidFill>
              <a:schemeClr val="bg1"/>
            </a:solidFill>
          </a:ln>
        </p:spPr>
      </p:pic>
      <p:sp>
        <p:nvSpPr>
          <p:cNvPr id="4" name="Szövegdoboz 3">
            <a:extLst>
              <a:ext uri="{FF2B5EF4-FFF2-40B4-BE49-F238E27FC236}">
                <a16:creationId xmlns="" xmlns:a16="http://schemas.microsoft.com/office/drawing/2014/main" id="{90E97B51-641A-E7D9-0540-4939C49DB15A}"/>
              </a:ext>
            </a:extLst>
          </p:cNvPr>
          <p:cNvSpPr txBox="1"/>
          <p:nvPr/>
        </p:nvSpPr>
        <p:spPr>
          <a:xfrm>
            <a:off x="174395" y="182979"/>
            <a:ext cx="8347435" cy="369332"/>
          </a:xfrm>
          <a:prstGeom prst="rect">
            <a:avLst/>
          </a:prstGeom>
          <a:noFill/>
        </p:spPr>
        <p:txBody>
          <a:bodyPr wrap="square">
            <a:spAutoFit/>
          </a:bodyPr>
          <a:lstStyle/>
          <a:p>
            <a:r>
              <a:rPr lang="hu-HU" dirty="0" err="1">
                <a:solidFill>
                  <a:schemeClr val="bg1"/>
                </a:solidFill>
              </a:rPr>
              <a:t>Pompei</a:t>
            </a:r>
            <a:r>
              <a:rPr lang="hu-HU" dirty="0">
                <a:solidFill>
                  <a:schemeClr val="bg1"/>
                </a:solidFill>
              </a:rPr>
              <a:t> pusztulása, 276x410cm, olaj, vászon, </a:t>
            </a:r>
            <a:r>
              <a:rPr lang="hu-HU" dirty="0" err="1">
                <a:solidFill>
                  <a:schemeClr val="bg1"/>
                </a:solidFill>
              </a:rPr>
              <a:t>magángyűjt</a:t>
            </a:r>
            <a:r>
              <a:rPr lang="hu-HU" dirty="0">
                <a:solidFill>
                  <a:schemeClr val="bg1"/>
                </a:solidFill>
              </a:rPr>
              <a:t>.</a:t>
            </a:r>
          </a:p>
        </p:txBody>
      </p:sp>
    </p:spTree>
    <p:extLst>
      <p:ext uri="{BB962C8B-B14F-4D97-AF65-F5344CB8AC3E}">
        <p14:creationId xmlns:p14="http://schemas.microsoft.com/office/powerpoint/2010/main" val="34597957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Szövegdoboz 4">
            <a:extLst>
              <a:ext uri="{FF2B5EF4-FFF2-40B4-BE49-F238E27FC236}">
                <a16:creationId xmlns="" xmlns:a16="http://schemas.microsoft.com/office/drawing/2014/main" id="{98709AA7-22BD-C5BF-36EA-7F040B3DD9C0}"/>
              </a:ext>
            </a:extLst>
          </p:cNvPr>
          <p:cNvSpPr txBox="1"/>
          <p:nvPr/>
        </p:nvSpPr>
        <p:spPr>
          <a:xfrm>
            <a:off x="381784" y="116991"/>
            <a:ext cx="4572000" cy="369332"/>
          </a:xfrm>
          <a:prstGeom prst="rect">
            <a:avLst/>
          </a:prstGeom>
          <a:noFill/>
        </p:spPr>
        <p:txBody>
          <a:bodyPr wrap="square">
            <a:spAutoFit/>
          </a:bodyPr>
          <a:lstStyle/>
          <a:p>
            <a:r>
              <a:rPr lang="hu-HU" dirty="0">
                <a:solidFill>
                  <a:schemeClr val="bg1"/>
                </a:solidFill>
              </a:rPr>
              <a:t>Idill </a:t>
            </a:r>
            <a:r>
              <a:rPr lang="hu-HU" dirty="0" err="1">
                <a:solidFill>
                  <a:schemeClr val="bg1"/>
                </a:solidFill>
              </a:rPr>
              <a:t>Pompeiben</a:t>
            </a:r>
            <a:r>
              <a:rPr lang="hu-HU" dirty="0">
                <a:solidFill>
                  <a:schemeClr val="bg1"/>
                </a:solidFill>
              </a:rPr>
              <a:t>, Olaj, vászon, 117x95 cm</a:t>
            </a:r>
          </a:p>
        </p:txBody>
      </p:sp>
      <p:pic>
        <p:nvPicPr>
          <p:cNvPr id="6" name="Kép 5">
            <a:extLst>
              <a:ext uri="{FF2B5EF4-FFF2-40B4-BE49-F238E27FC236}">
                <a16:creationId xmlns="" xmlns:a16="http://schemas.microsoft.com/office/drawing/2014/main" id="{E83DA8EC-7877-55B4-EAA9-2317B895FE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731" y="746831"/>
            <a:ext cx="4570232" cy="6025936"/>
          </a:xfrm>
          <a:prstGeom prst="rect">
            <a:avLst/>
          </a:prstGeom>
          <a:ln>
            <a:solidFill>
              <a:schemeClr val="bg1"/>
            </a:solidFill>
          </a:ln>
        </p:spPr>
      </p:pic>
      <p:sp>
        <p:nvSpPr>
          <p:cNvPr id="8" name="Szövegdoboz 7">
            <a:extLst>
              <a:ext uri="{FF2B5EF4-FFF2-40B4-BE49-F238E27FC236}">
                <a16:creationId xmlns="" xmlns:a16="http://schemas.microsoft.com/office/drawing/2014/main" id="{F5719345-E18F-8C89-770F-DFE4FFFB2F4E}"/>
              </a:ext>
            </a:extLst>
          </p:cNvPr>
          <p:cNvSpPr txBox="1"/>
          <p:nvPr/>
        </p:nvSpPr>
        <p:spPr>
          <a:xfrm>
            <a:off x="5066908" y="911747"/>
            <a:ext cx="2625365" cy="369332"/>
          </a:xfrm>
          <a:prstGeom prst="rect">
            <a:avLst/>
          </a:prstGeom>
          <a:noFill/>
        </p:spPr>
        <p:txBody>
          <a:bodyPr wrap="square">
            <a:spAutoFit/>
          </a:bodyPr>
          <a:lstStyle/>
          <a:p>
            <a:r>
              <a:rPr lang="hu-HU" dirty="0">
                <a:solidFill>
                  <a:schemeClr val="bg1"/>
                </a:solidFill>
              </a:rPr>
              <a:t>53,5x40,5 cm, olaj, fa</a:t>
            </a:r>
          </a:p>
        </p:txBody>
      </p:sp>
      <p:pic>
        <p:nvPicPr>
          <p:cNvPr id="2" name="Kép 1">
            <a:extLst>
              <a:ext uri="{FF2B5EF4-FFF2-40B4-BE49-F238E27FC236}">
                <a16:creationId xmlns="" xmlns:a16="http://schemas.microsoft.com/office/drawing/2014/main" id="{6A7D53BA-60F2-D3DA-EB95-7CA88A9F4C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77353" y="1676380"/>
            <a:ext cx="4034673" cy="5023273"/>
          </a:xfrm>
          <a:prstGeom prst="rect">
            <a:avLst/>
          </a:prstGeom>
          <a:ln>
            <a:solidFill>
              <a:schemeClr val="bg1"/>
            </a:solidFill>
          </a:ln>
        </p:spPr>
      </p:pic>
    </p:spTree>
    <p:extLst>
      <p:ext uri="{BB962C8B-B14F-4D97-AF65-F5344CB8AC3E}">
        <p14:creationId xmlns:p14="http://schemas.microsoft.com/office/powerpoint/2010/main" val="9762703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F8A58003-46D9-508E-CA4D-D30364A922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667" y="448661"/>
            <a:ext cx="7300908" cy="6342664"/>
          </a:xfrm>
          <a:prstGeom prst="rect">
            <a:avLst/>
          </a:prstGeom>
          <a:ln>
            <a:solidFill>
              <a:schemeClr val="bg1"/>
            </a:solidFill>
          </a:ln>
        </p:spPr>
      </p:pic>
      <p:sp>
        <p:nvSpPr>
          <p:cNvPr id="4" name="Szövegdoboz 3">
            <a:extLst>
              <a:ext uri="{FF2B5EF4-FFF2-40B4-BE49-F238E27FC236}">
                <a16:creationId xmlns="" xmlns:a16="http://schemas.microsoft.com/office/drawing/2014/main" id="{5CFF95B0-C916-9E79-9DE0-EA5BCACDF332}"/>
              </a:ext>
            </a:extLst>
          </p:cNvPr>
          <p:cNvSpPr txBox="1"/>
          <p:nvPr/>
        </p:nvSpPr>
        <p:spPr>
          <a:xfrm>
            <a:off x="704850" y="139184"/>
            <a:ext cx="7867649" cy="369332"/>
          </a:xfrm>
          <a:prstGeom prst="rect">
            <a:avLst/>
          </a:prstGeom>
          <a:noFill/>
        </p:spPr>
        <p:txBody>
          <a:bodyPr wrap="square">
            <a:spAutoFit/>
          </a:bodyPr>
          <a:lstStyle/>
          <a:p>
            <a:r>
              <a:rPr lang="hu-HU" dirty="0">
                <a:solidFill>
                  <a:schemeClr val="bg1"/>
                </a:solidFill>
              </a:rPr>
              <a:t>Ábrahám kiköltözése (1850) 112x130 MNG, olaj festmény</a:t>
            </a:r>
          </a:p>
        </p:txBody>
      </p:sp>
    </p:spTree>
    <p:extLst>
      <p:ext uri="{BB962C8B-B14F-4D97-AF65-F5344CB8AC3E}">
        <p14:creationId xmlns:p14="http://schemas.microsoft.com/office/powerpoint/2010/main" val="39253739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 xmlns:a16="http://schemas.microsoft.com/office/drawing/2014/main" id="{ED236AEE-D919-F51D-AD54-FBE4D2904E62}"/>
              </a:ext>
            </a:extLst>
          </p:cNvPr>
          <p:cNvSpPr txBox="1"/>
          <p:nvPr/>
        </p:nvSpPr>
        <p:spPr>
          <a:xfrm>
            <a:off x="778933" y="124178"/>
            <a:ext cx="6941620" cy="369332"/>
          </a:xfrm>
          <a:prstGeom prst="rect">
            <a:avLst/>
          </a:prstGeom>
          <a:noFill/>
        </p:spPr>
        <p:txBody>
          <a:bodyPr wrap="square" rtlCol="0">
            <a:spAutoFit/>
          </a:bodyPr>
          <a:lstStyle/>
          <a:p>
            <a:r>
              <a:rPr lang="hu-HU" dirty="0">
                <a:solidFill>
                  <a:schemeClr val="bg1"/>
                </a:solidFill>
              </a:rPr>
              <a:t>Mózes kivezeti a zsidókat Egyiptomból, 200x155cm, olaj, vászon</a:t>
            </a:r>
          </a:p>
        </p:txBody>
      </p:sp>
      <p:pic>
        <p:nvPicPr>
          <p:cNvPr id="4" name="Kép 3">
            <a:extLst>
              <a:ext uri="{FF2B5EF4-FFF2-40B4-BE49-F238E27FC236}">
                <a16:creationId xmlns="" xmlns:a16="http://schemas.microsoft.com/office/drawing/2014/main" id="{71EC0A8A-A6A3-2CC9-45C2-70381BB6C8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8622" y="493084"/>
            <a:ext cx="8055590" cy="6256508"/>
          </a:xfrm>
          <a:prstGeom prst="rect">
            <a:avLst/>
          </a:prstGeom>
          <a:ln>
            <a:solidFill>
              <a:schemeClr val="bg1"/>
            </a:solidFill>
          </a:ln>
        </p:spPr>
      </p:pic>
    </p:spTree>
    <p:extLst>
      <p:ext uri="{BB962C8B-B14F-4D97-AF65-F5344CB8AC3E}">
        <p14:creationId xmlns:p14="http://schemas.microsoft.com/office/powerpoint/2010/main" val="37260054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 xmlns:a16="http://schemas.microsoft.com/office/drawing/2014/main" id="{D02E68AC-4DF3-4347-0F50-0CF1B4A040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40" y="1018094"/>
            <a:ext cx="4492987" cy="5406561"/>
          </a:xfrm>
          <a:prstGeom prst="rect">
            <a:avLst/>
          </a:prstGeom>
          <a:ln>
            <a:solidFill>
              <a:schemeClr val="bg1"/>
            </a:solidFill>
          </a:ln>
        </p:spPr>
      </p:pic>
      <p:sp>
        <p:nvSpPr>
          <p:cNvPr id="4" name="Szövegdoboz 3">
            <a:extLst>
              <a:ext uri="{FF2B5EF4-FFF2-40B4-BE49-F238E27FC236}">
                <a16:creationId xmlns="" xmlns:a16="http://schemas.microsoft.com/office/drawing/2014/main" id="{4CE131A3-4F9F-5B99-F1AF-DA7206C689F3}"/>
              </a:ext>
            </a:extLst>
          </p:cNvPr>
          <p:cNvSpPr txBox="1"/>
          <p:nvPr/>
        </p:nvSpPr>
        <p:spPr>
          <a:xfrm>
            <a:off x="218213" y="448180"/>
            <a:ext cx="4662311" cy="369332"/>
          </a:xfrm>
          <a:prstGeom prst="rect">
            <a:avLst/>
          </a:prstGeom>
          <a:noFill/>
        </p:spPr>
        <p:txBody>
          <a:bodyPr wrap="square" rtlCol="0">
            <a:spAutoFit/>
          </a:bodyPr>
          <a:lstStyle/>
          <a:p>
            <a:r>
              <a:rPr lang="hu-HU" dirty="0">
                <a:solidFill>
                  <a:schemeClr val="bg1"/>
                </a:solidFill>
              </a:rPr>
              <a:t>Szent család Keresztelő </a:t>
            </a:r>
            <a:r>
              <a:rPr lang="hu-HU" dirty="0" err="1">
                <a:solidFill>
                  <a:schemeClr val="bg1"/>
                </a:solidFill>
              </a:rPr>
              <a:t>Szt</a:t>
            </a:r>
            <a:r>
              <a:rPr lang="hu-HU" dirty="0">
                <a:solidFill>
                  <a:schemeClr val="bg1"/>
                </a:solidFill>
              </a:rPr>
              <a:t> Jánossal</a:t>
            </a:r>
          </a:p>
        </p:txBody>
      </p:sp>
      <p:pic>
        <p:nvPicPr>
          <p:cNvPr id="5" name="Kép 4">
            <a:extLst>
              <a:ext uri="{FF2B5EF4-FFF2-40B4-BE49-F238E27FC236}">
                <a16:creationId xmlns="" xmlns:a16="http://schemas.microsoft.com/office/drawing/2014/main" id="{B279464D-806E-D8B2-3899-12E77C319C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857" y="1093510"/>
            <a:ext cx="4308616" cy="5644622"/>
          </a:xfrm>
          <a:prstGeom prst="rect">
            <a:avLst/>
          </a:prstGeom>
        </p:spPr>
      </p:pic>
      <p:sp>
        <p:nvSpPr>
          <p:cNvPr id="7" name="Szövegdoboz 6">
            <a:extLst>
              <a:ext uri="{FF2B5EF4-FFF2-40B4-BE49-F238E27FC236}">
                <a16:creationId xmlns="" xmlns:a16="http://schemas.microsoft.com/office/drawing/2014/main" id="{51E00210-3E00-474E-0CCB-782961D29663}"/>
              </a:ext>
            </a:extLst>
          </p:cNvPr>
          <p:cNvSpPr txBox="1"/>
          <p:nvPr/>
        </p:nvSpPr>
        <p:spPr>
          <a:xfrm>
            <a:off x="5231876" y="443060"/>
            <a:ext cx="3450211" cy="369332"/>
          </a:xfrm>
          <a:prstGeom prst="rect">
            <a:avLst/>
          </a:prstGeom>
          <a:noFill/>
        </p:spPr>
        <p:txBody>
          <a:bodyPr wrap="square" rtlCol="0">
            <a:spAutoFit/>
          </a:bodyPr>
          <a:lstStyle/>
          <a:p>
            <a:r>
              <a:rPr lang="hu-HU" dirty="0">
                <a:solidFill>
                  <a:schemeClr val="bg1"/>
                </a:solidFill>
              </a:rPr>
              <a:t>Szerzetesek lakomája</a:t>
            </a:r>
          </a:p>
        </p:txBody>
      </p:sp>
    </p:spTree>
    <p:extLst>
      <p:ext uri="{BB962C8B-B14F-4D97-AF65-F5344CB8AC3E}">
        <p14:creationId xmlns:p14="http://schemas.microsoft.com/office/powerpoint/2010/main" val="654317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 xmlns:a16="http://schemas.microsoft.com/office/drawing/2014/main" id="{818EBA97-5F3C-A01B-9E93-D143EBC7720B}"/>
              </a:ext>
            </a:extLst>
          </p:cNvPr>
          <p:cNvSpPr txBox="1"/>
          <p:nvPr/>
        </p:nvSpPr>
        <p:spPr>
          <a:xfrm>
            <a:off x="207390" y="1696407"/>
            <a:ext cx="8823489" cy="4247317"/>
          </a:xfrm>
          <a:prstGeom prst="rect">
            <a:avLst/>
          </a:prstGeom>
          <a:noFill/>
        </p:spPr>
        <p:txBody>
          <a:bodyPr wrap="square">
            <a:spAutoFit/>
          </a:bodyPr>
          <a:lstStyle/>
          <a:p>
            <a:r>
              <a:rPr lang="hu-HU" dirty="0">
                <a:solidFill>
                  <a:schemeClr val="bg1"/>
                </a:solidFill>
              </a:rPr>
              <a:t>A főként portréiról ismert </a:t>
            </a:r>
            <a:r>
              <a:rPr lang="hu-HU" dirty="0" err="1">
                <a:solidFill>
                  <a:schemeClr val="bg1"/>
                </a:solidFill>
              </a:rPr>
              <a:t>Kozina</a:t>
            </a:r>
            <a:r>
              <a:rPr lang="hu-HU" dirty="0">
                <a:solidFill>
                  <a:schemeClr val="bg1"/>
                </a:solidFill>
              </a:rPr>
              <a:t> a korai magyar romantikus festészet képviselője. József nádor bécsi egyetemi évei alatt tudomásul vette Vízözön című képét, és négy éven keresztül évi 400 forintos támogatást ajánlott fel neki művészi képességeinek fejlesztésére. 1829-ben </a:t>
            </a:r>
            <a:r>
              <a:rPr lang="hu-HU" dirty="0" err="1">
                <a:solidFill>
                  <a:schemeClr val="bg1"/>
                </a:solidFill>
              </a:rPr>
              <a:t>Kozina</a:t>
            </a:r>
            <a:r>
              <a:rPr lang="hu-HU" dirty="0">
                <a:solidFill>
                  <a:schemeClr val="bg1"/>
                </a:solidFill>
              </a:rPr>
              <a:t> Olaszországba ment. Barátja, mecénás Szemere Bertalan naplójegyzeteiből kiderül, hogy több városban járt, így Firenzében, Nápolyban, Velencében, és hosszabb ideig tartózkodott Rómában. Valószínűleg többször is visszatért Firenzébe, ezt ez az Önarckép is bizonyítja. A romantikus önarckép a külsőségek helyett a személyiségjegyekre, karakterre, érzelmi-pszichés lelkiállapotokra koncentrál, és a tizenkilencedik század közepén népszerűvé vált portrétípushoz tartozik. A háttér nemcsak topográfiai útmutatóként jelzi a kép készítésének helyszínét, hanem gazdag festői elemeivel a hangulat fontos forrása is. A sötét felhők örvénylése és a kék ég sugárzó csíkja a távolban vihar elmúlására utal. A lenyugvó nap sugarai élesen megvilágítják Firenze híres épületeit, a Dómot és a </a:t>
            </a:r>
            <a:r>
              <a:rPr lang="hu-HU" dirty="0" err="1">
                <a:solidFill>
                  <a:schemeClr val="bg1"/>
                </a:solidFill>
              </a:rPr>
              <a:t>Campanile</a:t>
            </a:r>
            <a:r>
              <a:rPr lang="hu-HU" dirty="0">
                <a:solidFill>
                  <a:schemeClr val="bg1"/>
                </a:solidFill>
              </a:rPr>
              <a:t>-t, valamint a </a:t>
            </a:r>
            <a:r>
              <a:rPr lang="hu-HU" dirty="0" err="1">
                <a:solidFill>
                  <a:schemeClr val="bg1"/>
                </a:solidFill>
              </a:rPr>
              <a:t>Ponte</a:t>
            </a:r>
            <a:r>
              <a:rPr lang="hu-HU" dirty="0">
                <a:solidFill>
                  <a:schemeClr val="bg1"/>
                </a:solidFill>
              </a:rPr>
              <a:t> </a:t>
            </a:r>
            <a:r>
              <a:rPr lang="hu-HU" dirty="0" err="1">
                <a:solidFill>
                  <a:schemeClr val="bg1"/>
                </a:solidFill>
              </a:rPr>
              <a:t>Vecchio</a:t>
            </a:r>
            <a:r>
              <a:rPr lang="hu-HU" dirty="0">
                <a:solidFill>
                  <a:schemeClr val="bg1"/>
                </a:solidFill>
              </a:rPr>
              <a:t>-t, és csillognak az Arnón. A táj nem csupán egy tábla vagy üres díszlet, hanem a portré érzelmi háttere, a festő életének helyszíne pályafutásának fontos szakaszában. </a:t>
            </a:r>
          </a:p>
        </p:txBody>
      </p:sp>
      <p:pic>
        <p:nvPicPr>
          <p:cNvPr id="2" name="Kép 1">
            <a:extLst>
              <a:ext uri="{FF2B5EF4-FFF2-40B4-BE49-F238E27FC236}">
                <a16:creationId xmlns="" xmlns:a16="http://schemas.microsoft.com/office/drawing/2014/main" id="{D7171130-6959-F67D-6540-04FB87D7C8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9830" y="122548"/>
            <a:ext cx="5161648" cy="6589337"/>
          </a:xfrm>
          <a:prstGeom prst="rect">
            <a:avLst/>
          </a:prstGeom>
          <a:ln>
            <a:solidFill>
              <a:schemeClr val="bg1"/>
            </a:solidFill>
          </a:ln>
        </p:spPr>
      </p:pic>
      <p:sp>
        <p:nvSpPr>
          <p:cNvPr id="5" name="Szövegdoboz 4">
            <a:extLst>
              <a:ext uri="{FF2B5EF4-FFF2-40B4-BE49-F238E27FC236}">
                <a16:creationId xmlns="" xmlns:a16="http://schemas.microsoft.com/office/drawing/2014/main" id="{0A96CA4E-14D1-A9C0-0C86-4A51B15C556D}"/>
              </a:ext>
            </a:extLst>
          </p:cNvPr>
          <p:cNvSpPr txBox="1"/>
          <p:nvPr/>
        </p:nvSpPr>
        <p:spPr>
          <a:xfrm>
            <a:off x="212103" y="176599"/>
            <a:ext cx="4572000" cy="1200329"/>
          </a:xfrm>
          <a:prstGeom prst="rect">
            <a:avLst/>
          </a:prstGeom>
          <a:noFill/>
        </p:spPr>
        <p:txBody>
          <a:bodyPr wrap="square">
            <a:spAutoFit/>
          </a:bodyPr>
          <a:lstStyle/>
          <a:p>
            <a:r>
              <a:rPr lang="hu-HU" dirty="0">
                <a:solidFill>
                  <a:schemeClr val="bg1"/>
                </a:solidFill>
              </a:rPr>
              <a:t>Önarckép,1832</a:t>
            </a:r>
          </a:p>
          <a:p>
            <a:r>
              <a:rPr lang="hu-HU" dirty="0">
                <a:solidFill>
                  <a:schemeClr val="bg1"/>
                </a:solidFill>
              </a:rPr>
              <a:t>technika	olaj, vászon</a:t>
            </a:r>
          </a:p>
          <a:p>
            <a:r>
              <a:rPr lang="hu-HU" dirty="0">
                <a:solidFill>
                  <a:schemeClr val="bg1"/>
                </a:solidFill>
              </a:rPr>
              <a:t>Méretek	</a:t>
            </a:r>
          </a:p>
          <a:p>
            <a:r>
              <a:rPr lang="hu-HU" dirty="0">
                <a:solidFill>
                  <a:schemeClr val="bg1"/>
                </a:solidFill>
              </a:rPr>
              <a:t>kép: 73 × 58 cm, MNG</a:t>
            </a:r>
          </a:p>
        </p:txBody>
      </p:sp>
    </p:spTree>
    <p:extLst>
      <p:ext uri="{BB962C8B-B14F-4D97-AF65-F5344CB8AC3E}">
        <p14:creationId xmlns:p14="http://schemas.microsoft.com/office/powerpoint/2010/main" val="35110621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356C3D08-4F5C-F297-16C2-1A349A8D3D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142" y="411980"/>
            <a:ext cx="7957237" cy="6356465"/>
          </a:xfrm>
          <a:prstGeom prst="rect">
            <a:avLst/>
          </a:prstGeom>
          <a:ln>
            <a:solidFill>
              <a:schemeClr val="bg1"/>
            </a:solidFill>
          </a:ln>
        </p:spPr>
      </p:pic>
      <p:sp>
        <p:nvSpPr>
          <p:cNvPr id="4" name="Szövegdoboz 3">
            <a:extLst>
              <a:ext uri="{FF2B5EF4-FFF2-40B4-BE49-F238E27FC236}">
                <a16:creationId xmlns="" xmlns:a16="http://schemas.microsoft.com/office/drawing/2014/main" id="{DD48DE59-D504-C654-760E-6D089B52DF68}"/>
              </a:ext>
            </a:extLst>
          </p:cNvPr>
          <p:cNvSpPr txBox="1"/>
          <p:nvPr/>
        </p:nvSpPr>
        <p:spPr>
          <a:xfrm>
            <a:off x="560894" y="72041"/>
            <a:ext cx="8092912" cy="646331"/>
          </a:xfrm>
          <a:prstGeom prst="rect">
            <a:avLst/>
          </a:prstGeom>
          <a:noFill/>
        </p:spPr>
        <p:txBody>
          <a:bodyPr wrap="square">
            <a:spAutoFit/>
          </a:bodyPr>
          <a:lstStyle/>
          <a:p>
            <a:r>
              <a:rPr lang="hu-HU" dirty="0">
                <a:solidFill>
                  <a:schemeClr val="bg1"/>
                </a:solidFill>
              </a:rPr>
              <a:t>Hajótörést szenvedettek, 1854, Olaj, vászon 50×62,5 cm, Festmény, grafika</a:t>
            </a:r>
          </a:p>
          <a:p>
            <a:r>
              <a:rPr lang="hu-HU" dirty="0">
                <a:solidFill>
                  <a:schemeClr val="bg1"/>
                </a:solidFill>
              </a:rPr>
              <a:t>Kikiáltási ár: 1 200 000 Ft</a:t>
            </a:r>
          </a:p>
        </p:txBody>
      </p:sp>
    </p:spTree>
    <p:extLst>
      <p:ext uri="{BB962C8B-B14F-4D97-AF65-F5344CB8AC3E}">
        <p14:creationId xmlns:p14="http://schemas.microsoft.com/office/powerpoint/2010/main" val="14888697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CEFB1646-A113-9B65-F60F-83E3ADB3FF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636" y="569998"/>
            <a:ext cx="4638263" cy="6170167"/>
          </a:xfrm>
          <a:prstGeom prst="rect">
            <a:avLst/>
          </a:prstGeom>
          <a:ln>
            <a:solidFill>
              <a:schemeClr val="bg1"/>
            </a:solidFill>
          </a:ln>
        </p:spPr>
      </p:pic>
      <p:sp>
        <p:nvSpPr>
          <p:cNvPr id="3" name="Szövegdoboz 2">
            <a:extLst>
              <a:ext uri="{FF2B5EF4-FFF2-40B4-BE49-F238E27FC236}">
                <a16:creationId xmlns="" xmlns:a16="http://schemas.microsoft.com/office/drawing/2014/main" id="{657C4DD9-AA4B-5E22-511A-3227929FEC32}"/>
              </a:ext>
            </a:extLst>
          </p:cNvPr>
          <p:cNvSpPr txBox="1"/>
          <p:nvPr/>
        </p:nvSpPr>
        <p:spPr>
          <a:xfrm>
            <a:off x="4317476" y="131975"/>
            <a:ext cx="4609708" cy="369332"/>
          </a:xfrm>
          <a:prstGeom prst="rect">
            <a:avLst/>
          </a:prstGeom>
          <a:noFill/>
        </p:spPr>
        <p:txBody>
          <a:bodyPr wrap="square" rtlCol="0">
            <a:spAutoFit/>
          </a:bodyPr>
          <a:lstStyle/>
          <a:p>
            <a:r>
              <a:rPr lang="hu-HU" dirty="0">
                <a:solidFill>
                  <a:schemeClr val="bg1"/>
                </a:solidFill>
              </a:rPr>
              <a:t>Légyott(randevú) 125x94,5cm MNG, olaj.</a:t>
            </a:r>
          </a:p>
        </p:txBody>
      </p:sp>
      <p:pic>
        <p:nvPicPr>
          <p:cNvPr id="4" name="Kép 3">
            <a:extLst>
              <a:ext uri="{FF2B5EF4-FFF2-40B4-BE49-F238E27FC236}">
                <a16:creationId xmlns="" xmlns:a16="http://schemas.microsoft.com/office/drawing/2014/main" id="{298108CB-B40A-822C-BDBC-16D0F8A4BA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225" y="814475"/>
            <a:ext cx="3588471" cy="5920977"/>
          </a:xfrm>
          <a:prstGeom prst="rect">
            <a:avLst/>
          </a:prstGeom>
          <a:ln>
            <a:solidFill>
              <a:schemeClr val="bg1"/>
            </a:solidFill>
          </a:ln>
        </p:spPr>
      </p:pic>
      <p:sp>
        <p:nvSpPr>
          <p:cNvPr id="5" name="Szövegdoboz 4">
            <a:extLst>
              <a:ext uri="{FF2B5EF4-FFF2-40B4-BE49-F238E27FC236}">
                <a16:creationId xmlns="" xmlns:a16="http://schemas.microsoft.com/office/drawing/2014/main" id="{8651FBF5-043A-947A-E3B1-99543ECAD2CF}"/>
              </a:ext>
            </a:extLst>
          </p:cNvPr>
          <p:cNvSpPr txBox="1"/>
          <p:nvPr/>
        </p:nvSpPr>
        <p:spPr>
          <a:xfrm>
            <a:off x="358219" y="405353"/>
            <a:ext cx="3516197" cy="369332"/>
          </a:xfrm>
          <a:prstGeom prst="rect">
            <a:avLst/>
          </a:prstGeom>
          <a:noFill/>
        </p:spPr>
        <p:txBody>
          <a:bodyPr wrap="square" rtlCol="0">
            <a:spAutoFit/>
          </a:bodyPr>
          <a:lstStyle/>
          <a:p>
            <a:r>
              <a:rPr lang="hu-HU" dirty="0">
                <a:solidFill>
                  <a:schemeClr val="bg1"/>
                </a:solidFill>
              </a:rPr>
              <a:t>Kévekötő, 121x74,5, magángy.</a:t>
            </a:r>
          </a:p>
        </p:txBody>
      </p:sp>
    </p:spTree>
    <p:extLst>
      <p:ext uri="{BB962C8B-B14F-4D97-AF65-F5344CB8AC3E}">
        <p14:creationId xmlns:p14="http://schemas.microsoft.com/office/powerpoint/2010/main" val="30697477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5696C749-666C-14B1-53E6-0A9B1E9D43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635" y="735291"/>
            <a:ext cx="4151044" cy="6019014"/>
          </a:xfrm>
          <a:prstGeom prst="rect">
            <a:avLst/>
          </a:prstGeom>
          <a:ln>
            <a:solidFill>
              <a:schemeClr val="bg1"/>
            </a:solidFill>
          </a:ln>
        </p:spPr>
      </p:pic>
      <p:pic>
        <p:nvPicPr>
          <p:cNvPr id="3" name="Kép 2">
            <a:extLst>
              <a:ext uri="{FF2B5EF4-FFF2-40B4-BE49-F238E27FC236}">
                <a16:creationId xmlns="" xmlns:a16="http://schemas.microsoft.com/office/drawing/2014/main" id="{C4548B58-C9E2-F529-59E4-61CDABDAE169}"/>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213023" y="701828"/>
            <a:ext cx="3761294" cy="6080758"/>
          </a:xfrm>
          <a:prstGeom prst="rect">
            <a:avLst/>
          </a:prstGeom>
          <a:ln>
            <a:solidFill>
              <a:schemeClr val="bg1"/>
            </a:solidFill>
          </a:ln>
        </p:spPr>
      </p:pic>
      <p:sp>
        <p:nvSpPr>
          <p:cNvPr id="4" name="Szövegdoboz 3">
            <a:extLst>
              <a:ext uri="{FF2B5EF4-FFF2-40B4-BE49-F238E27FC236}">
                <a16:creationId xmlns="" xmlns:a16="http://schemas.microsoft.com/office/drawing/2014/main" id="{FCD8CBD0-B044-C8F9-9DA0-3318AF151208}"/>
              </a:ext>
            </a:extLst>
          </p:cNvPr>
          <p:cNvSpPr txBox="1"/>
          <p:nvPr/>
        </p:nvSpPr>
        <p:spPr>
          <a:xfrm>
            <a:off x="433632" y="367645"/>
            <a:ext cx="2026763" cy="369332"/>
          </a:xfrm>
          <a:prstGeom prst="rect">
            <a:avLst/>
          </a:prstGeom>
          <a:noFill/>
        </p:spPr>
        <p:txBody>
          <a:bodyPr wrap="square" rtlCol="0">
            <a:spAutoFit/>
          </a:bodyPr>
          <a:lstStyle/>
          <a:p>
            <a:r>
              <a:rPr lang="hu-HU" dirty="0">
                <a:solidFill>
                  <a:schemeClr val="bg1"/>
                </a:solidFill>
              </a:rPr>
              <a:t>Fürdőző</a:t>
            </a:r>
          </a:p>
        </p:txBody>
      </p:sp>
      <p:sp>
        <p:nvSpPr>
          <p:cNvPr id="5" name="Szövegdoboz 4">
            <a:extLst>
              <a:ext uri="{FF2B5EF4-FFF2-40B4-BE49-F238E27FC236}">
                <a16:creationId xmlns="" xmlns:a16="http://schemas.microsoft.com/office/drawing/2014/main" id="{78ED7977-7CE0-995C-017B-B439ECE056FF}"/>
              </a:ext>
            </a:extLst>
          </p:cNvPr>
          <p:cNvSpPr txBox="1"/>
          <p:nvPr/>
        </p:nvSpPr>
        <p:spPr>
          <a:xfrm>
            <a:off x="5269584" y="197963"/>
            <a:ext cx="3591612" cy="369332"/>
          </a:xfrm>
          <a:prstGeom prst="rect">
            <a:avLst/>
          </a:prstGeom>
          <a:noFill/>
        </p:spPr>
        <p:txBody>
          <a:bodyPr wrap="square" rtlCol="0">
            <a:spAutoFit/>
          </a:bodyPr>
          <a:lstStyle/>
          <a:p>
            <a:r>
              <a:rPr lang="hu-HU" dirty="0">
                <a:solidFill>
                  <a:schemeClr val="bg1"/>
                </a:solidFill>
              </a:rPr>
              <a:t>Leány korsóval</a:t>
            </a:r>
          </a:p>
        </p:txBody>
      </p:sp>
    </p:spTree>
    <p:extLst>
      <p:ext uri="{BB962C8B-B14F-4D97-AF65-F5344CB8AC3E}">
        <p14:creationId xmlns:p14="http://schemas.microsoft.com/office/powerpoint/2010/main" val="19562685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BBFED62B-B361-5C88-3EBE-D738B6D811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162" y="650449"/>
            <a:ext cx="4830688" cy="6014302"/>
          </a:xfrm>
          <a:prstGeom prst="rect">
            <a:avLst/>
          </a:prstGeom>
          <a:ln>
            <a:solidFill>
              <a:schemeClr val="bg1"/>
            </a:solidFill>
          </a:ln>
        </p:spPr>
      </p:pic>
      <p:sp>
        <p:nvSpPr>
          <p:cNvPr id="3" name="Szövegdoboz 2">
            <a:extLst>
              <a:ext uri="{FF2B5EF4-FFF2-40B4-BE49-F238E27FC236}">
                <a16:creationId xmlns="" xmlns:a16="http://schemas.microsoft.com/office/drawing/2014/main" id="{242446AF-8FB4-8C9D-785F-8BCD55CC9ED9}"/>
              </a:ext>
            </a:extLst>
          </p:cNvPr>
          <p:cNvSpPr txBox="1"/>
          <p:nvPr/>
        </p:nvSpPr>
        <p:spPr>
          <a:xfrm>
            <a:off x="4298622" y="65988"/>
            <a:ext cx="4176075" cy="646331"/>
          </a:xfrm>
          <a:prstGeom prst="rect">
            <a:avLst/>
          </a:prstGeom>
          <a:noFill/>
        </p:spPr>
        <p:txBody>
          <a:bodyPr wrap="square" rtlCol="0">
            <a:spAutoFit/>
          </a:bodyPr>
          <a:lstStyle/>
          <a:p>
            <a:r>
              <a:rPr lang="hu-HU" dirty="0">
                <a:solidFill>
                  <a:schemeClr val="bg1"/>
                </a:solidFill>
              </a:rPr>
              <a:t>Forrás, 1876, 147x118 cm, aukción, 7-10 millióig Ft</a:t>
            </a:r>
          </a:p>
        </p:txBody>
      </p:sp>
      <p:pic>
        <p:nvPicPr>
          <p:cNvPr id="4" name="Kép 3">
            <a:extLst>
              <a:ext uri="{FF2B5EF4-FFF2-40B4-BE49-F238E27FC236}">
                <a16:creationId xmlns="" xmlns:a16="http://schemas.microsoft.com/office/drawing/2014/main" id="{76AA9B96-F5BF-DF0D-CA4F-57B18FABB8B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62970" y="1743960"/>
            <a:ext cx="3995796" cy="4972638"/>
          </a:xfrm>
          <a:prstGeom prst="rect">
            <a:avLst/>
          </a:prstGeom>
          <a:ln>
            <a:solidFill>
              <a:schemeClr val="bg1"/>
            </a:solidFill>
          </a:ln>
        </p:spPr>
      </p:pic>
    </p:spTree>
    <p:extLst>
      <p:ext uri="{BB962C8B-B14F-4D97-AF65-F5344CB8AC3E}">
        <p14:creationId xmlns:p14="http://schemas.microsoft.com/office/powerpoint/2010/main" val="10633826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8876B082-6832-2A1C-B3C5-B16AF8AA7F7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583060" y="188335"/>
            <a:ext cx="5391258" cy="6523550"/>
          </a:xfrm>
          <a:prstGeom prst="rect">
            <a:avLst/>
          </a:prstGeom>
          <a:ln>
            <a:solidFill>
              <a:schemeClr val="bg1"/>
            </a:solidFill>
          </a:ln>
        </p:spPr>
      </p:pic>
      <p:sp>
        <p:nvSpPr>
          <p:cNvPr id="4" name="Szövegdoboz 3">
            <a:extLst>
              <a:ext uri="{FF2B5EF4-FFF2-40B4-BE49-F238E27FC236}">
                <a16:creationId xmlns="" xmlns:a16="http://schemas.microsoft.com/office/drawing/2014/main" id="{C8DA9657-EBFB-82B0-2CAF-643AD2EBA53D}"/>
              </a:ext>
            </a:extLst>
          </p:cNvPr>
          <p:cNvSpPr txBox="1"/>
          <p:nvPr/>
        </p:nvSpPr>
        <p:spPr>
          <a:xfrm>
            <a:off x="579749" y="1474451"/>
            <a:ext cx="4572000" cy="369332"/>
          </a:xfrm>
          <a:prstGeom prst="rect">
            <a:avLst/>
          </a:prstGeom>
          <a:noFill/>
        </p:spPr>
        <p:txBody>
          <a:bodyPr wrap="square">
            <a:spAutoFit/>
          </a:bodyPr>
          <a:lstStyle/>
          <a:p>
            <a:r>
              <a:rPr lang="hu-HU" dirty="0">
                <a:solidFill>
                  <a:schemeClr val="bg1"/>
                </a:solidFill>
              </a:rPr>
              <a:t>Pacsirta</a:t>
            </a:r>
          </a:p>
        </p:txBody>
      </p:sp>
      <p:pic>
        <p:nvPicPr>
          <p:cNvPr id="5" name="Kép 4">
            <a:extLst>
              <a:ext uri="{FF2B5EF4-FFF2-40B4-BE49-F238E27FC236}">
                <a16:creationId xmlns="" xmlns:a16="http://schemas.microsoft.com/office/drawing/2014/main" id="{8929D647-832C-0B82-5AC6-338E22E5C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849" y="2664572"/>
            <a:ext cx="3126813" cy="4052026"/>
          </a:xfrm>
          <a:prstGeom prst="rect">
            <a:avLst/>
          </a:prstGeom>
          <a:ln>
            <a:solidFill>
              <a:schemeClr val="bg1"/>
            </a:solidFill>
          </a:ln>
        </p:spPr>
      </p:pic>
    </p:spTree>
    <p:extLst>
      <p:ext uri="{BB962C8B-B14F-4D97-AF65-F5344CB8AC3E}">
        <p14:creationId xmlns:p14="http://schemas.microsoft.com/office/powerpoint/2010/main" val="27283010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125B7D0-EED3-3A89-EBBE-FECC2DCA3E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028" y="824248"/>
            <a:ext cx="8504223" cy="5886517"/>
          </a:xfrm>
          <a:prstGeom prst="rect">
            <a:avLst/>
          </a:prstGeom>
          <a:ln>
            <a:solidFill>
              <a:schemeClr val="bg1"/>
            </a:solidFill>
          </a:ln>
        </p:spPr>
      </p:pic>
      <p:sp>
        <p:nvSpPr>
          <p:cNvPr id="4" name="Szövegdoboz 3">
            <a:extLst>
              <a:ext uri="{FF2B5EF4-FFF2-40B4-BE49-F238E27FC236}">
                <a16:creationId xmlns="" xmlns:a16="http://schemas.microsoft.com/office/drawing/2014/main" id="{3390F540-9B17-D02E-0263-70F83D320DC8}"/>
              </a:ext>
            </a:extLst>
          </p:cNvPr>
          <p:cNvSpPr txBox="1"/>
          <p:nvPr/>
        </p:nvSpPr>
        <p:spPr>
          <a:xfrm>
            <a:off x="391212" y="182979"/>
            <a:ext cx="6952268" cy="369332"/>
          </a:xfrm>
          <a:prstGeom prst="rect">
            <a:avLst/>
          </a:prstGeom>
          <a:noFill/>
        </p:spPr>
        <p:txBody>
          <a:bodyPr wrap="square">
            <a:spAutoFit/>
          </a:bodyPr>
          <a:lstStyle/>
          <a:p>
            <a:r>
              <a:rPr lang="hu-HU" dirty="0">
                <a:solidFill>
                  <a:schemeClr val="bg1"/>
                </a:solidFill>
              </a:rPr>
              <a:t>Napsütéses patakpart, 32x45,5 cm, magángyűjtemény</a:t>
            </a:r>
          </a:p>
        </p:txBody>
      </p:sp>
    </p:spTree>
    <p:extLst>
      <p:ext uri="{BB962C8B-B14F-4D97-AF65-F5344CB8AC3E}">
        <p14:creationId xmlns:p14="http://schemas.microsoft.com/office/powerpoint/2010/main" val="980923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 xmlns:a16="http://schemas.microsoft.com/office/drawing/2014/main" id="{4D0DA21C-2DE6-AD18-85D3-2B54CE8ED826}"/>
              </a:ext>
            </a:extLst>
          </p:cNvPr>
          <p:cNvSpPr txBox="1"/>
          <p:nvPr/>
        </p:nvSpPr>
        <p:spPr>
          <a:xfrm>
            <a:off x="411594" y="337373"/>
            <a:ext cx="3168202" cy="369332"/>
          </a:xfrm>
          <a:prstGeom prst="rect">
            <a:avLst/>
          </a:prstGeom>
          <a:noFill/>
        </p:spPr>
        <p:txBody>
          <a:bodyPr wrap="square" rtlCol="0">
            <a:spAutoFit/>
          </a:bodyPr>
          <a:lstStyle/>
          <a:p>
            <a:r>
              <a:rPr lang="hu-HU" dirty="0">
                <a:solidFill>
                  <a:schemeClr val="bg1"/>
                </a:solidFill>
              </a:rPr>
              <a:t>Hazatérés</a:t>
            </a:r>
          </a:p>
        </p:txBody>
      </p:sp>
      <p:pic>
        <p:nvPicPr>
          <p:cNvPr id="4" name="Kép 3">
            <a:extLst>
              <a:ext uri="{FF2B5EF4-FFF2-40B4-BE49-F238E27FC236}">
                <a16:creationId xmlns="" xmlns:a16="http://schemas.microsoft.com/office/drawing/2014/main" id="{B086DD70-1C83-E118-A92B-0652E41837A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449585" y="1185596"/>
            <a:ext cx="8175941" cy="5314361"/>
          </a:xfrm>
          <a:prstGeom prst="rect">
            <a:avLst/>
          </a:prstGeom>
          <a:ln>
            <a:solidFill>
              <a:schemeClr val="bg1"/>
            </a:solidFill>
          </a:ln>
        </p:spPr>
      </p:pic>
    </p:spTree>
    <p:extLst>
      <p:ext uri="{BB962C8B-B14F-4D97-AF65-F5344CB8AC3E}">
        <p14:creationId xmlns:p14="http://schemas.microsoft.com/office/powerpoint/2010/main" val="6913663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 xmlns:a16="http://schemas.microsoft.com/office/drawing/2014/main" id="{14520502-18E7-6FF3-F6E0-C425C3F412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676" y="1106681"/>
            <a:ext cx="8775140" cy="5616090"/>
          </a:xfrm>
          <a:prstGeom prst="rect">
            <a:avLst/>
          </a:prstGeom>
          <a:ln>
            <a:solidFill>
              <a:schemeClr val="bg1"/>
            </a:solidFill>
          </a:ln>
        </p:spPr>
      </p:pic>
      <p:sp>
        <p:nvSpPr>
          <p:cNvPr id="5" name="Szövegdoboz 4">
            <a:extLst>
              <a:ext uri="{FF2B5EF4-FFF2-40B4-BE49-F238E27FC236}">
                <a16:creationId xmlns="" xmlns:a16="http://schemas.microsoft.com/office/drawing/2014/main" id="{F6480BE8-B841-71A6-3875-98BE82CE1F54}"/>
              </a:ext>
            </a:extLst>
          </p:cNvPr>
          <p:cNvSpPr txBox="1"/>
          <p:nvPr/>
        </p:nvSpPr>
        <p:spPr>
          <a:xfrm>
            <a:off x="480767" y="282804"/>
            <a:ext cx="4637988" cy="369332"/>
          </a:xfrm>
          <a:prstGeom prst="rect">
            <a:avLst/>
          </a:prstGeom>
          <a:noFill/>
        </p:spPr>
        <p:txBody>
          <a:bodyPr wrap="square" rtlCol="0">
            <a:spAutoFit/>
          </a:bodyPr>
          <a:lstStyle/>
          <a:p>
            <a:r>
              <a:rPr lang="hu-HU" dirty="0">
                <a:solidFill>
                  <a:schemeClr val="bg1"/>
                </a:solidFill>
              </a:rPr>
              <a:t>Hegyi táj csónakossal</a:t>
            </a:r>
          </a:p>
        </p:txBody>
      </p:sp>
    </p:spTree>
    <p:extLst>
      <p:ext uri="{BB962C8B-B14F-4D97-AF65-F5344CB8AC3E}">
        <p14:creationId xmlns:p14="http://schemas.microsoft.com/office/powerpoint/2010/main" val="17168918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F2CA664B-AFA7-6624-0850-78D71E90A3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437" y="654757"/>
            <a:ext cx="7937330" cy="5992684"/>
          </a:xfrm>
          <a:prstGeom prst="rect">
            <a:avLst/>
          </a:prstGeom>
          <a:ln>
            <a:solidFill>
              <a:schemeClr val="bg1"/>
            </a:solidFill>
          </a:ln>
        </p:spPr>
      </p:pic>
    </p:spTree>
    <p:extLst>
      <p:ext uri="{BB962C8B-B14F-4D97-AF65-F5344CB8AC3E}">
        <p14:creationId xmlns:p14="http://schemas.microsoft.com/office/powerpoint/2010/main" val="33797285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7F264B5B-78AD-4DF3-62C6-9726EA016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615" y="525064"/>
            <a:ext cx="8132769" cy="6157494"/>
          </a:xfrm>
          <a:prstGeom prst="rect">
            <a:avLst/>
          </a:prstGeom>
        </p:spPr>
      </p:pic>
      <p:sp>
        <p:nvSpPr>
          <p:cNvPr id="4" name="Szövegdoboz 3">
            <a:extLst>
              <a:ext uri="{FF2B5EF4-FFF2-40B4-BE49-F238E27FC236}">
                <a16:creationId xmlns="" xmlns:a16="http://schemas.microsoft.com/office/drawing/2014/main" id="{02236131-74C7-29DB-7885-CEACDDE740A5}"/>
              </a:ext>
            </a:extLst>
          </p:cNvPr>
          <p:cNvSpPr txBox="1"/>
          <p:nvPr/>
        </p:nvSpPr>
        <p:spPr>
          <a:xfrm>
            <a:off x="174977" y="94523"/>
            <a:ext cx="8630356" cy="369332"/>
          </a:xfrm>
          <a:prstGeom prst="rect">
            <a:avLst/>
          </a:prstGeom>
          <a:noFill/>
        </p:spPr>
        <p:txBody>
          <a:bodyPr wrap="square">
            <a:spAutoFit/>
          </a:bodyPr>
          <a:lstStyle/>
          <a:p>
            <a:r>
              <a:rPr lang="en-US" dirty="0">
                <a:solidFill>
                  <a:schemeClr val="bg1"/>
                </a:solidFill>
              </a:rPr>
              <a:t>Hungarian painter (1821–1899) A Summer Day by the River(Egy </a:t>
            </a:r>
            <a:r>
              <a:rPr lang="en-US" dirty="0" err="1">
                <a:solidFill>
                  <a:schemeClr val="bg1"/>
                </a:solidFill>
              </a:rPr>
              <a:t>nyári</a:t>
            </a:r>
            <a:r>
              <a:rPr lang="en-US" dirty="0">
                <a:solidFill>
                  <a:schemeClr val="bg1"/>
                </a:solidFill>
              </a:rPr>
              <a:t> nap a </a:t>
            </a:r>
            <a:r>
              <a:rPr lang="en-US" dirty="0" err="1">
                <a:solidFill>
                  <a:schemeClr val="bg1"/>
                </a:solidFill>
              </a:rPr>
              <a:t>folyóparton</a:t>
            </a:r>
            <a:endParaRPr lang="en-US" dirty="0">
              <a:solidFill>
                <a:schemeClr val="bg1"/>
              </a:solidFill>
            </a:endParaRPr>
          </a:p>
        </p:txBody>
      </p:sp>
    </p:spTree>
    <p:extLst>
      <p:ext uri="{BB962C8B-B14F-4D97-AF65-F5344CB8AC3E}">
        <p14:creationId xmlns:p14="http://schemas.microsoft.com/office/powerpoint/2010/main" val="21190910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 xmlns:a16="http://schemas.microsoft.com/office/drawing/2014/main" id="{C2D9388F-6488-4132-3E15-A2C828877240}"/>
              </a:ext>
            </a:extLst>
          </p:cNvPr>
          <p:cNvSpPr txBox="1"/>
          <p:nvPr/>
        </p:nvSpPr>
        <p:spPr>
          <a:xfrm>
            <a:off x="158042" y="237067"/>
            <a:ext cx="8850489" cy="6740307"/>
          </a:xfrm>
          <a:prstGeom prst="rect">
            <a:avLst/>
          </a:prstGeom>
          <a:noFill/>
        </p:spPr>
        <p:txBody>
          <a:bodyPr wrap="square">
            <a:spAutoFit/>
          </a:bodyPr>
          <a:lstStyle/>
          <a:p>
            <a:r>
              <a:rPr lang="hu-HU" dirty="0" err="1">
                <a:solidFill>
                  <a:schemeClr val="bg1"/>
                </a:solidFill>
              </a:rPr>
              <a:t>Kozina</a:t>
            </a:r>
            <a:r>
              <a:rPr lang="hu-HU" dirty="0">
                <a:solidFill>
                  <a:schemeClr val="bg1"/>
                </a:solidFill>
              </a:rPr>
              <a:t> Sándor - Barabás Miklós EMLÉKIRATAI-</a:t>
            </a:r>
            <a:r>
              <a:rPr lang="hu-HU" dirty="0" err="1">
                <a:solidFill>
                  <a:schemeClr val="bg1"/>
                </a:solidFill>
              </a:rPr>
              <a:t>ból</a:t>
            </a:r>
            <a:r>
              <a:rPr lang="hu-HU" dirty="0">
                <a:solidFill>
                  <a:schemeClr val="bg1"/>
                </a:solidFill>
              </a:rPr>
              <a:t>: </a:t>
            </a:r>
          </a:p>
          <a:p>
            <a:r>
              <a:rPr lang="hu-HU" dirty="0">
                <a:solidFill>
                  <a:schemeClr val="bg1"/>
                </a:solidFill>
              </a:rPr>
              <a:t>A </a:t>
            </a:r>
            <a:r>
              <a:rPr lang="hu-HU" dirty="0" err="1">
                <a:solidFill>
                  <a:schemeClr val="bg1"/>
                </a:solidFill>
              </a:rPr>
              <a:t>dogék</a:t>
            </a:r>
            <a:r>
              <a:rPr lang="hu-HU" dirty="0">
                <a:solidFill>
                  <a:schemeClr val="bg1"/>
                </a:solidFill>
              </a:rPr>
              <a:t> </a:t>
            </a:r>
            <a:r>
              <a:rPr lang="hu-HU" dirty="0" err="1">
                <a:solidFill>
                  <a:schemeClr val="bg1"/>
                </a:solidFill>
              </a:rPr>
              <a:t>palotáj</a:t>
            </a:r>
            <a:r>
              <a:rPr lang="hu-HU" dirty="0">
                <a:solidFill>
                  <a:schemeClr val="bg1"/>
                </a:solidFill>
              </a:rPr>
              <a:t> </a:t>
            </a:r>
            <a:r>
              <a:rPr lang="hu-HU" dirty="0" err="1">
                <a:solidFill>
                  <a:schemeClr val="bg1"/>
                </a:solidFill>
              </a:rPr>
              <a:t>ában</a:t>
            </a:r>
            <a:r>
              <a:rPr lang="hu-HU" dirty="0">
                <a:solidFill>
                  <a:schemeClr val="bg1"/>
                </a:solidFill>
              </a:rPr>
              <a:t> ismerkedtem meg </a:t>
            </a:r>
            <a:r>
              <a:rPr lang="hu-HU" dirty="0" err="1">
                <a:solidFill>
                  <a:schemeClr val="bg1"/>
                </a:solidFill>
              </a:rPr>
              <a:t>Kozina</a:t>
            </a:r>
            <a:r>
              <a:rPr lang="hu-HU" dirty="0">
                <a:solidFill>
                  <a:schemeClr val="bg1"/>
                </a:solidFill>
              </a:rPr>
              <a:t> Sándorral, a ki már öt évet töltött volt Rómában és most visszajövet tartózkodott pár hónapig Velencében. Egyszer délfelé nagyon rosszul éreztem magamat, szedtem a sátorfámat, hogy haza menjek. Mondom Rozinának, hogy ha most ki nem lel a hideg, az csoda lesz. — Ezen könnyű segítem, — mondta ő, —csak egy üveg </a:t>
            </a:r>
            <a:r>
              <a:rPr lang="hu-HU" dirty="0" err="1">
                <a:solidFill>
                  <a:schemeClr val="bg1"/>
                </a:solidFill>
              </a:rPr>
              <a:t>cyprusit</a:t>
            </a:r>
            <a:r>
              <a:rPr lang="hu-HU" dirty="0">
                <a:solidFill>
                  <a:schemeClr val="bg1"/>
                </a:solidFill>
              </a:rPr>
              <a:t> kell meginni. Megittam a jóféle </a:t>
            </a:r>
            <a:r>
              <a:rPr lang="hu-HU" dirty="0" err="1">
                <a:solidFill>
                  <a:schemeClr val="bg1"/>
                </a:solidFill>
              </a:rPr>
              <a:t>cyprusi</a:t>
            </a:r>
            <a:r>
              <a:rPr lang="hu-HU" dirty="0">
                <a:solidFill>
                  <a:schemeClr val="bg1"/>
                </a:solidFill>
              </a:rPr>
              <a:t> bort s másnap reggelig aludtam tőle egyhuzamban. Kiizzasztott alaposan, de meg is gyógyultam tőle. Rozinán egyszer jót mulattunk. 0 is az Európa</a:t>
            </a:r>
          </a:p>
          <a:p>
            <a:r>
              <a:rPr lang="hu-HU" dirty="0">
                <a:solidFill>
                  <a:schemeClr val="bg1"/>
                </a:solidFill>
              </a:rPr>
              <a:t>elragadtatását másolta s e közben a képtárlátogatók közül megáll egy mesterlegény forma a háta mögött s dicsérni kezdi a képét. </a:t>
            </a:r>
            <a:r>
              <a:rPr lang="hu-HU" dirty="0" err="1">
                <a:solidFill>
                  <a:schemeClr val="bg1"/>
                </a:solidFill>
              </a:rPr>
              <a:t>Kozina</a:t>
            </a:r>
            <a:r>
              <a:rPr lang="hu-HU" dirty="0">
                <a:solidFill>
                  <a:schemeClr val="bg1"/>
                </a:solidFill>
              </a:rPr>
              <a:t> méltatlankodva néz hátra, röstellve, hogy </a:t>
            </a:r>
            <a:r>
              <a:rPr lang="hu-HU" dirty="0" err="1">
                <a:solidFill>
                  <a:schemeClr val="bg1"/>
                </a:solidFill>
              </a:rPr>
              <a:t>ilyenember</a:t>
            </a:r>
            <a:r>
              <a:rPr lang="hu-HU" dirty="0">
                <a:solidFill>
                  <a:schemeClr val="bg1"/>
                </a:solidFill>
              </a:rPr>
              <a:t> kritizálja. De a vándorlegény csak kezdi fölsorolni mindazokat a képeket, a miket RozinaRómában festett. Rozina most már </a:t>
            </a:r>
            <a:r>
              <a:rPr lang="hu-HU" dirty="0" err="1">
                <a:solidFill>
                  <a:schemeClr val="bg1"/>
                </a:solidFill>
              </a:rPr>
              <a:t>boszusan</a:t>
            </a:r>
            <a:r>
              <a:rPr lang="hu-HU" dirty="0">
                <a:solidFill>
                  <a:schemeClr val="bg1"/>
                </a:solidFill>
              </a:rPr>
              <a:t> fölkelt és a kopott alak elé állva gúnyosan mondja : «Nem emlékszem, hogy valahol szerencsém lett volna i). A vándorlegény erre </a:t>
            </a:r>
            <a:r>
              <a:rPr lang="hu-HU" dirty="0" err="1">
                <a:solidFill>
                  <a:schemeClr val="bg1"/>
                </a:solidFill>
              </a:rPr>
              <a:t>kaczagni</a:t>
            </a:r>
            <a:r>
              <a:rPr lang="hu-HU" dirty="0">
                <a:solidFill>
                  <a:schemeClr val="bg1"/>
                </a:solidFill>
              </a:rPr>
              <a:t> kezd és így szól: «Hát nem ismersz meg engem? Nem ismered meg az </a:t>
            </a:r>
            <a:r>
              <a:rPr lang="hu-HU" dirty="0" err="1">
                <a:solidFill>
                  <a:schemeClr val="bg1"/>
                </a:solidFill>
              </a:rPr>
              <a:t>öcsédet</a:t>
            </a:r>
            <a:r>
              <a:rPr lang="hu-HU" dirty="0">
                <a:solidFill>
                  <a:schemeClr val="bg1"/>
                </a:solidFill>
              </a:rPr>
              <a:t>? » </a:t>
            </a:r>
            <a:r>
              <a:rPr lang="hu-HU" dirty="0" err="1">
                <a:solidFill>
                  <a:schemeClr val="bg1"/>
                </a:solidFill>
              </a:rPr>
              <a:t>Kozina</a:t>
            </a:r>
            <a:r>
              <a:rPr lang="hu-HU" dirty="0">
                <a:solidFill>
                  <a:schemeClr val="bg1"/>
                </a:solidFill>
              </a:rPr>
              <a:t> haragjában így kiáltott rá: «Hát miféle lump lett belőled?» — Jaj barátom, ha az ember gyalog utazik, nem öltözhetik selyembe, bársonyba, — felelte az </a:t>
            </a:r>
            <a:r>
              <a:rPr lang="hu-HU" dirty="0" err="1">
                <a:solidFill>
                  <a:schemeClr val="bg1"/>
                </a:solidFill>
              </a:rPr>
              <a:t>öcscse</a:t>
            </a:r>
            <a:r>
              <a:rPr lang="hu-HU" dirty="0">
                <a:solidFill>
                  <a:schemeClr val="bg1"/>
                </a:solidFill>
              </a:rPr>
              <a:t>, azután megölelték, megcsókolták egymást. </a:t>
            </a:r>
            <a:r>
              <a:rPr lang="hu-HU" dirty="0" err="1">
                <a:solidFill>
                  <a:schemeClr val="bg1"/>
                </a:solidFill>
              </a:rPr>
              <a:t>Kozina</a:t>
            </a:r>
            <a:r>
              <a:rPr lang="hu-HU" dirty="0">
                <a:solidFill>
                  <a:schemeClr val="bg1"/>
                </a:solidFill>
              </a:rPr>
              <a:t> már öt éve nem járt otthon s az </a:t>
            </a:r>
            <a:r>
              <a:rPr lang="hu-HU" dirty="0" err="1">
                <a:solidFill>
                  <a:schemeClr val="bg1"/>
                </a:solidFill>
              </a:rPr>
              <a:t>öcsse</a:t>
            </a:r>
            <a:r>
              <a:rPr lang="hu-HU" dirty="0">
                <a:solidFill>
                  <a:schemeClr val="bg1"/>
                </a:solidFill>
              </a:rPr>
              <a:t> azóta serdült föl legénnyé. A Rómából haza küldött képeket otthon látta s most eljött a bátyja elébe. – </a:t>
            </a:r>
          </a:p>
          <a:p>
            <a:r>
              <a:rPr lang="hu-HU" dirty="0">
                <a:solidFill>
                  <a:schemeClr val="bg1"/>
                </a:solidFill>
              </a:rPr>
              <a:t>--*</a:t>
            </a:r>
            <a:r>
              <a:rPr lang="hu-HU" dirty="0" err="1">
                <a:solidFill>
                  <a:schemeClr val="bg1"/>
                </a:solidFill>
              </a:rPr>
              <a:t>Kozina</a:t>
            </a:r>
            <a:r>
              <a:rPr lang="hu-HU" dirty="0">
                <a:solidFill>
                  <a:schemeClr val="bg1"/>
                </a:solidFill>
              </a:rPr>
              <a:t> Sándor, a ki Rómából az előző évben jött Magyarországba, most Budán dolgozott </a:t>
            </a:r>
            <a:r>
              <a:rPr lang="hu-HU" dirty="0" err="1">
                <a:solidFill>
                  <a:schemeClr val="bg1"/>
                </a:solidFill>
              </a:rPr>
              <a:t>Döbrentey</a:t>
            </a:r>
            <a:r>
              <a:rPr lang="hu-HU" dirty="0">
                <a:solidFill>
                  <a:schemeClr val="bg1"/>
                </a:solidFill>
              </a:rPr>
              <a:t> </a:t>
            </a:r>
            <a:r>
              <a:rPr lang="hu-HU" dirty="0" err="1">
                <a:solidFill>
                  <a:schemeClr val="bg1"/>
                </a:solidFill>
              </a:rPr>
              <a:t>patronatusa</a:t>
            </a:r>
            <a:r>
              <a:rPr lang="hu-HU" dirty="0">
                <a:solidFill>
                  <a:schemeClr val="bg1"/>
                </a:solidFill>
              </a:rPr>
              <a:t> alatt, később aztán, úgy emlékszem hogy gróf Szirmayval a felső vidékre ment,  </a:t>
            </a:r>
            <a:r>
              <a:rPr lang="hu-HU" dirty="0" err="1">
                <a:solidFill>
                  <a:schemeClr val="bg1"/>
                </a:solidFill>
              </a:rPr>
              <a:t>Abaujba</a:t>
            </a:r>
            <a:r>
              <a:rPr lang="hu-HU" dirty="0">
                <a:solidFill>
                  <a:schemeClr val="bg1"/>
                </a:solidFill>
              </a:rPr>
              <a:t>, Sárosba, azután Odesszába s onnan Szent Pétervárra utazott.</a:t>
            </a:r>
          </a:p>
          <a:p>
            <a:endParaRPr lang="hu-HU" dirty="0"/>
          </a:p>
        </p:txBody>
      </p:sp>
      <p:pic>
        <p:nvPicPr>
          <p:cNvPr id="2" name="Kép 1">
            <a:extLst>
              <a:ext uri="{FF2B5EF4-FFF2-40B4-BE49-F238E27FC236}">
                <a16:creationId xmlns="" xmlns:a16="http://schemas.microsoft.com/office/drawing/2014/main" id="{D7790139-84BC-0612-2A6F-B04A4371DE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5008" y="134471"/>
            <a:ext cx="4782898" cy="6525973"/>
          </a:xfrm>
          <a:prstGeom prst="rect">
            <a:avLst/>
          </a:prstGeom>
        </p:spPr>
      </p:pic>
      <p:sp>
        <p:nvSpPr>
          <p:cNvPr id="5" name="Szövegdoboz 4">
            <a:extLst>
              <a:ext uri="{FF2B5EF4-FFF2-40B4-BE49-F238E27FC236}">
                <a16:creationId xmlns="" xmlns:a16="http://schemas.microsoft.com/office/drawing/2014/main" id="{C2F5D3EF-6161-249A-06A7-2FA849250A2C}"/>
              </a:ext>
            </a:extLst>
          </p:cNvPr>
          <p:cNvSpPr txBox="1"/>
          <p:nvPr/>
        </p:nvSpPr>
        <p:spPr>
          <a:xfrm>
            <a:off x="4583289" y="541867"/>
            <a:ext cx="2302933" cy="369332"/>
          </a:xfrm>
          <a:prstGeom prst="rect">
            <a:avLst/>
          </a:prstGeom>
          <a:noFill/>
        </p:spPr>
        <p:txBody>
          <a:bodyPr wrap="square" rtlCol="0">
            <a:spAutoFit/>
          </a:bodyPr>
          <a:lstStyle/>
          <a:p>
            <a:r>
              <a:rPr lang="hu-HU" dirty="0"/>
              <a:t>László </a:t>
            </a:r>
            <a:r>
              <a:rPr lang="hu-HU" dirty="0" err="1"/>
              <a:t>Újházy</a:t>
            </a:r>
            <a:endParaRPr lang="hu-HU" dirty="0"/>
          </a:p>
        </p:txBody>
      </p:sp>
    </p:spTree>
    <p:extLst>
      <p:ext uri="{BB962C8B-B14F-4D97-AF65-F5344CB8AC3E}">
        <p14:creationId xmlns:p14="http://schemas.microsoft.com/office/powerpoint/2010/main" val="21452488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A545D3FE-8C1E-1AF6-DA79-995BF33889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719" y="652725"/>
            <a:ext cx="8498561" cy="6090432"/>
          </a:xfrm>
          <a:prstGeom prst="rect">
            <a:avLst/>
          </a:prstGeom>
        </p:spPr>
      </p:pic>
      <p:sp>
        <p:nvSpPr>
          <p:cNvPr id="4" name="Szövegdoboz 3">
            <a:extLst>
              <a:ext uri="{FF2B5EF4-FFF2-40B4-BE49-F238E27FC236}">
                <a16:creationId xmlns="" xmlns:a16="http://schemas.microsoft.com/office/drawing/2014/main" id="{9B2870DA-BE3A-FF05-1FAF-AB4B9295FC90}"/>
              </a:ext>
            </a:extLst>
          </p:cNvPr>
          <p:cNvSpPr txBox="1"/>
          <p:nvPr/>
        </p:nvSpPr>
        <p:spPr>
          <a:xfrm>
            <a:off x="208845" y="0"/>
            <a:ext cx="8822266" cy="646331"/>
          </a:xfrm>
          <a:prstGeom prst="rect">
            <a:avLst/>
          </a:prstGeom>
          <a:noFill/>
        </p:spPr>
        <p:txBody>
          <a:bodyPr wrap="square">
            <a:spAutoFit/>
          </a:bodyPr>
          <a:lstStyle/>
          <a:p>
            <a:r>
              <a:rPr lang="hu-HU" dirty="0">
                <a:solidFill>
                  <a:schemeClr val="bg1"/>
                </a:solidFill>
              </a:rPr>
              <a:t>József Molnár r, </a:t>
            </a:r>
            <a:r>
              <a:rPr lang="hu-HU" dirty="0" err="1">
                <a:solidFill>
                  <a:schemeClr val="bg1"/>
                </a:solidFill>
              </a:rPr>
              <a:t>Hungarian</a:t>
            </a:r>
            <a:r>
              <a:rPr lang="hu-HU" dirty="0">
                <a:solidFill>
                  <a:schemeClr val="bg1"/>
                </a:solidFill>
              </a:rPr>
              <a:t> </a:t>
            </a:r>
            <a:r>
              <a:rPr lang="hu-HU" dirty="0" err="1">
                <a:solidFill>
                  <a:schemeClr val="bg1"/>
                </a:solidFill>
              </a:rPr>
              <a:t>painter</a:t>
            </a:r>
            <a:r>
              <a:rPr lang="hu-HU" dirty="0">
                <a:solidFill>
                  <a:schemeClr val="bg1"/>
                </a:solidFill>
              </a:rPr>
              <a:t> (1821–1899) (Kikötés a balatoni parton)</a:t>
            </a:r>
          </a:p>
          <a:p>
            <a:r>
              <a:rPr lang="hu-HU" dirty="0" err="1">
                <a:solidFill>
                  <a:schemeClr val="bg1"/>
                </a:solidFill>
              </a:rPr>
              <a:t>Embarking</a:t>
            </a:r>
            <a:r>
              <a:rPr lang="hu-HU" dirty="0">
                <a:solidFill>
                  <a:schemeClr val="bg1"/>
                </a:solidFill>
              </a:rPr>
              <a:t> </a:t>
            </a:r>
            <a:r>
              <a:rPr lang="hu-HU" dirty="0" err="1">
                <a:solidFill>
                  <a:schemeClr val="bg1"/>
                </a:solidFill>
              </a:rPr>
              <a:t>at</a:t>
            </a:r>
            <a:r>
              <a:rPr lang="hu-HU" dirty="0">
                <a:solidFill>
                  <a:schemeClr val="bg1"/>
                </a:solidFill>
              </a:rPr>
              <a:t> </a:t>
            </a:r>
            <a:r>
              <a:rPr lang="hu-HU" dirty="0" err="1">
                <a:solidFill>
                  <a:schemeClr val="bg1"/>
                </a:solidFill>
              </a:rPr>
              <a:t>the</a:t>
            </a:r>
            <a:r>
              <a:rPr lang="hu-HU" dirty="0">
                <a:solidFill>
                  <a:schemeClr val="bg1"/>
                </a:solidFill>
              </a:rPr>
              <a:t> Batalon,1884, </a:t>
            </a:r>
            <a:r>
              <a:rPr lang="hu-HU" dirty="0" err="1">
                <a:solidFill>
                  <a:schemeClr val="bg1"/>
                </a:solidFill>
              </a:rPr>
              <a:t>Oil</a:t>
            </a:r>
            <a:r>
              <a:rPr lang="hu-HU" dirty="0">
                <a:solidFill>
                  <a:schemeClr val="bg1"/>
                </a:solidFill>
              </a:rPr>
              <a:t> </a:t>
            </a:r>
            <a:r>
              <a:rPr lang="hu-HU" dirty="0" err="1">
                <a:solidFill>
                  <a:schemeClr val="bg1"/>
                </a:solidFill>
              </a:rPr>
              <a:t>on</a:t>
            </a:r>
            <a:r>
              <a:rPr lang="hu-HU" dirty="0">
                <a:solidFill>
                  <a:schemeClr val="bg1"/>
                </a:solidFill>
              </a:rPr>
              <a:t> canvas,93 × 124 cm;</a:t>
            </a:r>
          </a:p>
        </p:txBody>
      </p:sp>
    </p:spTree>
    <p:extLst>
      <p:ext uri="{BB962C8B-B14F-4D97-AF65-F5344CB8AC3E}">
        <p14:creationId xmlns:p14="http://schemas.microsoft.com/office/powerpoint/2010/main" val="37558401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71874D1F-162F-B61B-790D-1FDDD566FE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89" y="821633"/>
            <a:ext cx="8919221" cy="5779509"/>
          </a:xfrm>
          <a:prstGeom prst="rect">
            <a:avLst/>
          </a:prstGeom>
        </p:spPr>
      </p:pic>
      <p:sp>
        <p:nvSpPr>
          <p:cNvPr id="4" name="Szövegdoboz 3">
            <a:extLst>
              <a:ext uri="{FF2B5EF4-FFF2-40B4-BE49-F238E27FC236}">
                <a16:creationId xmlns="" xmlns:a16="http://schemas.microsoft.com/office/drawing/2014/main" id="{8BAC153E-1103-D512-6BA0-10C2645862C7}"/>
              </a:ext>
            </a:extLst>
          </p:cNvPr>
          <p:cNvSpPr txBox="1"/>
          <p:nvPr/>
        </p:nvSpPr>
        <p:spPr>
          <a:xfrm>
            <a:off x="423333" y="252779"/>
            <a:ext cx="4572000" cy="369332"/>
          </a:xfrm>
          <a:prstGeom prst="rect">
            <a:avLst/>
          </a:prstGeom>
          <a:noFill/>
        </p:spPr>
        <p:txBody>
          <a:bodyPr wrap="square">
            <a:spAutoFit/>
          </a:bodyPr>
          <a:lstStyle/>
          <a:p>
            <a:r>
              <a:rPr lang="hu-HU" dirty="0">
                <a:solidFill>
                  <a:schemeClr val="bg1"/>
                </a:solidFill>
              </a:rPr>
              <a:t>Balaton-part Boglárnál</a:t>
            </a:r>
          </a:p>
        </p:txBody>
      </p:sp>
    </p:spTree>
    <p:extLst>
      <p:ext uri="{BB962C8B-B14F-4D97-AF65-F5344CB8AC3E}">
        <p14:creationId xmlns:p14="http://schemas.microsoft.com/office/powerpoint/2010/main" val="16807953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868ADA90-1723-98A6-51DE-325AF6B867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0614" y="556182"/>
            <a:ext cx="3680899" cy="6140966"/>
          </a:xfrm>
          <a:prstGeom prst="rect">
            <a:avLst/>
          </a:prstGeom>
          <a:ln>
            <a:solidFill>
              <a:schemeClr val="bg1"/>
            </a:solidFill>
          </a:ln>
        </p:spPr>
      </p:pic>
      <p:sp>
        <p:nvSpPr>
          <p:cNvPr id="3" name="Szövegdoboz 2">
            <a:extLst>
              <a:ext uri="{FF2B5EF4-FFF2-40B4-BE49-F238E27FC236}">
                <a16:creationId xmlns="" xmlns:a16="http://schemas.microsoft.com/office/drawing/2014/main" id="{35B41C7E-2BF2-CB2E-59AE-45C5DB53AF6F}"/>
              </a:ext>
            </a:extLst>
          </p:cNvPr>
          <p:cNvSpPr txBox="1"/>
          <p:nvPr/>
        </p:nvSpPr>
        <p:spPr>
          <a:xfrm>
            <a:off x="4958498" y="94269"/>
            <a:ext cx="3497345" cy="369332"/>
          </a:xfrm>
          <a:prstGeom prst="rect">
            <a:avLst/>
          </a:prstGeom>
          <a:noFill/>
        </p:spPr>
        <p:txBody>
          <a:bodyPr wrap="square" rtlCol="0">
            <a:spAutoFit/>
          </a:bodyPr>
          <a:lstStyle/>
          <a:p>
            <a:r>
              <a:rPr lang="hu-HU" dirty="0">
                <a:solidFill>
                  <a:schemeClr val="bg1"/>
                </a:solidFill>
              </a:rPr>
              <a:t>Leány a kútnál</a:t>
            </a:r>
          </a:p>
        </p:txBody>
      </p:sp>
      <p:sp>
        <p:nvSpPr>
          <p:cNvPr id="5" name="Szövegdoboz 4">
            <a:extLst>
              <a:ext uri="{FF2B5EF4-FFF2-40B4-BE49-F238E27FC236}">
                <a16:creationId xmlns="" xmlns:a16="http://schemas.microsoft.com/office/drawing/2014/main" id="{5D4B0130-E189-24CD-ED7F-4558FD368255}"/>
              </a:ext>
            </a:extLst>
          </p:cNvPr>
          <p:cNvSpPr txBox="1"/>
          <p:nvPr/>
        </p:nvSpPr>
        <p:spPr>
          <a:xfrm>
            <a:off x="443060" y="188536"/>
            <a:ext cx="4326903" cy="369332"/>
          </a:xfrm>
          <a:prstGeom prst="rect">
            <a:avLst/>
          </a:prstGeom>
          <a:noFill/>
        </p:spPr>
        <p:txBody>
          <a:bodyPr wrap="square" rtlCol="0">
            <a:spAutoFit/>
          </a:bodyPr>
          <a:lstStyle/>
          <a:p>
            <a:r>
              <a:rPr lang="hu-HU" dirty="0">
                <a:solidFill>
                  <a:schemeClr val="bg1"/>
                </a:solidFill>
              </a:rPr>
              <a:t>Fürdő után (Pompeji fürdőben)</a:t>
            </a:r>
          </a:p>
        </p:txBody>
      </p:sp>
      <p:pic>
        <p:nvPicPr>
          <p:cNvPr id="6" name="Kép 5">
            <a:extLst>
              <a:ext uri="{FF2B5EF4-FFF2-40B4-BE49-F238E27FC236}">
                <a16:creationId xmlns="" xmlns:a16="http://schemas.microsoft.com/office/drawing/2014/main" id="{0F53C2E4-15A5-C5D2-76CC-A13D0AA1FF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435" y="532284"/>
            <a:ext cx="3966869" cy="6189849"/>
          </a:xfrm>
          <a:prstGeom prst="rect">
            <a:avLst/>
          </a:prstGeom>
        </p:spPr>
      </p:pic>
    </p:spTree>
    <p:extLst>
      <p:ext uri="{BB962C8B-B14F-4D97-AF65-F5344CB8AC3E}">
        <p14:creationId xmlns:p14="http://schemas.microsoft.com/office/powerpoint/2010/main" val="10479101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4F24878F-CFAE-AB9B-7FD5-F65D002875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644" y="605474"/>
            <a:ext cx="8099812" cy="6088359"/>
          </a:xfrm>
          <a:prstGeom prst="rect">
            <a:avLst/>
          </a:prstGeom>
          <a:ln>
            <a:solidFill>
              <a:schemeClr val="bg1"/>
            </a:solidFill>
          </a:ln>
        </p:spPr>
      </p:pic>
      <p:sp>
        <p:nvSpPr>
          <p:cNvPr id="3" name="Szövegdoboz 2">
            <a:extLst>
              <a:ext uri="{FF2B5EF4-FFF2-40B4-BE49-F238E27FC236}">
                <a16:creationId xmlns="" xmlns:a16="http://schemas.microsoft.com/office/drawing/2014/main" id="{65834475-D53C-5961-245C-9DBC86043F2C}"/>
              </a:ext>
            </a:extLst>
          </p:cNvPr>
          <p:cNvSpPr txBox="1"/>
          <p:nvPr/>
        </p:nvSpPr>
        <p:spPr>
          <a:xfrm>
            <a:off x="566670" y="128789"/>
            <a:ext cx="4301544" cy="369332"/>
          </a:xfrm>
          <a:prstGeom prst="rect">
            <a:avLst/>
          </a:prstGeom>
          <a:noFill/>
        </p:spPr>
        <p:txBody>
          <a:bodyPr wrap="square" rtlCol="0">
            <a:spAutoFit/>
          </a:bodyPr>
          <a:lstStyle/>
          <a:p>
            <a:r>
              <a:rPr lang="hu-HU" dirty="0">
                <a:solidFill>
                  <a:schemeClr val="bg1"/>
                </a:solidFill>
              </a:rPr>
              <a:t>Erdei táj figurákkal</a:t>
            </a:r>
          </a:p>
        </p:txBody>
      </p:sp>
    </p:spTree>
    <p:extLst>
      <p:ext uri="{BB962C8B-B14F-4D97-AF65-F5344CB8AC3E}">
        <p14:creationId xmlns:p14="http://schemas.microsoft.com/office/powerpoint/2010/main" val="12413437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04069F8C-B250-2AB0-C6CA-D6C7545BBC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4096" y="484890"/>
            <a:ext cx="7724909" cy="6179927"/>
          </a:xfrm>
          <a:prstGeom prst="rect">
            <a:avLst/>
          </a:prstGeom>
          <a:ln>
            <a:solidFill>
              <a:schemeClr val="bg1"/>
            </a:solidFill>
          </a:ln>
        </p:spPr>
      </p:pic>
      <p:sp>
        <p:nvSpPr>
          <p:cNvPr id="3" name="Szövegdoboz 2">
            <a:extLst>
              <a:ext uri="{FF2B5EF4-FFF2-40B4-BE49-F238E27FC236}">
                <a16:creationId xmlns="" xmlns:a16="http://schemas.microsoft.com/office/drawing/2014/main" id="{BC8000E5-C434-A892-252C-240DBF9DCE6F}"/>
              </a:ext>
            </a:extLst>
          </p:cNvPr>
          <p:cNvSpPr txBox="1"/>
          <p:nvPr/>
        </p:nvSpPr>
        <p:spPr>
          <a:xfrm>
            <a:off x="785611" y="141668"/>
            <a:ext cx="2388090" cy="369332"/>
          </a:xfrm>
          <a:prstGeom prst="rect">
            <a:avLst/>
          </a:prstGeom>
          <a:noFill/>
        </p:spPr>
        <p:txBody>
          <a:bodyPr wrap="none" rtlCol="0">
            <a:spAutoFit/>
          </a:bodyPr>
          <a:lstStyle/>
          <a:p>
            <a:r>
              <a:rPr lang="hu-HU" dirty="0">
                <a:solidFill>
                  <a:schemeClr val="bg1"/>
                </a:solidFill>
              </a:rPr>
              <a:t>Naplemente vízparton</a:t>
            </a:r>
          </a:p>
        </p:txBody>
      </p:sp>
    </p:spTree>
    <p:extLst>
      <p:ext uri="{BB962C8B-B14F-4D97-AF65-F5344CB8AC3E}">
        <p14:creationId xmlns:p14="http://schemas.microsoft.com/office/powerpoint/2010/main" val="24576867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18A59375-7AAC-3DE7-7879-3558ED29EF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1561" y="631596"/>
            <a:ext cx="8424794" cy="6023727"/>
          </a:xfrm>
          <a:prstGeom prst="rect">
            <a:avLst/>
          </a:prstGeom>
          <a:ln>
            <a:solidFill>
              <a:schemeClr val="bg1"/>
            </a:solidFill>
          </a:ln>
        </p:spPr>
      </p:pic>
      <p:sp>
        <p:nvSpPr>
          <p:cNvPr id="3" name="Szövegdoboz 2">
            <a:extLst>
              <a:ext uri="{FF2B5EF4-FFF2-40B4-BE49-F238E27FC236}">
                <a16:creationId xmlns="" xmlns:a16="http://schemas.microsoft.com/office/drawing/2014/main" id="{B665776E-D506-7D0A-B150-3884D62CEFE8}"/>
              </a:ext>
            </a:extLst>
          </p:cNvPr>
          <p:cNvSpPr txBox="1"/>
          <p:nvPr/>
        </p:nvSpPr>
        <p:spPr>
          <a:xfrm>
            <a:off x="895546" y="131975"/>
            <a:ext cx="3535052" cy="369332"/>
          </a:xfrm>
          <a:prstGeom prst="rect">
            <a:avLst/>
          </a:prstGeom>
          <a:noFill/>
        </p:spPr>
        <p:txBody>
          <a:bodyPr wrap="square" rtlCol="0">
            <a:spAutoFit/>
          </a:bodyPr>
          <a:lstStyle/>
          <a:p>
            <a:r>
              <a:rPr lang="hu-HU" dirty="0">
                <a:solidFill>
                  <a:schemeClr val="bg1"/>
                </a:solidFill>
              </a:rPr>
              <a:t>Erdős, sziklás tájkép</a:t>
            </a:r>
          </a:p>
        </p:txBody>
      </p:sp>
    </p:spTree>
    <p:extLst>
      <p:ext uri="{BB962C8B-B14F-4D97-AF65-F5344CB8AC3E}">
        <p14:creationId xmlns:p14="http://schemas.microsoft.com/office/powerpoint/2010/main" val="39426553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E4A4F395-3453-3FF9-7F5E-2F594F26A71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91200" y="1083733"/>
            <a:ext cx="8715084" cy="5621229"/>
          </a:xfrm>
          <a:prstGeom prst="rect">
            <a:avLst/>
          </a:prstGeom>
          <a:ln>
            <a:solidFill>
              <a:schemeClr val="bg1"/>
            </a:solidFill>
          </a:ln>
        </p:spPr>
      </p:pic>
      <p:sp>
        <p:nvSpPr>
          <p:cNvPr id="3" name="Szövegdoboz 2">
            <a:extLst>
              <a:ext uri="{FF2B5EF4-FFF2-40B4-BE49-F238E27FC236}">
                <a16:creationId xmlns="" xmlns:a16="http://schemas.microsoft.com/office/drawing/2014/main" id="{707106E3-A586-16E7-9D22-891437D3A79B}"/>
              </a:ext>
            </a:extLst>
          </p:cNvPr>
          <p:cNvSpPr txBox="1"/>
          <p:nvPr/>
        </p:nvSpPr>
        <p:spPr>
          <a:xfrm>
            <a:off x="480767" y="509047"/>
            <a:ext cx="5722070" cy="369332"/>
          </a:xfrm>
          <a:prstGeom prst="rect">
            <a:avLst/>
          </a:prstGeom>
          <a:noFill/>
        </p:spPr>
        <p:txBody>
          <a:bodyPr wrap="square" rtlCol="0">
            <a:spAutoFit/>
          </a:bodyPr>
          <a:lstStyle/>
          <a:p>
            <a:r>
              <a:rPr lang="hu-HU" dirty="0">
                <a:solidFill>
                  <a:schemeClr val="bg1"/>
                </a:solidFill>
              </a:rPr>
              <a:t>Malom a patakparton, </a:t>
            </a:r>
          </a:p>
        </p:txBody>
      </p:sp>
      <p:pic>
        <p:nvPicPr>
          <p:cNvPr id="4" name="Kép 3">
            <a:extLst>
              <a:ext uri="{FF2B5EF4-FFF2-40B4-BE49-F238E27FC236}">
                <a16:creationId xmlns="" xmlns:a16="http://schemas.microsoft.com/office/drawing/2014/main" id="{68B65DE4-8EF7-B9C2-261E-032BE5F979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683" y="905259"/>
            <a:ext cx="8719794" cy="5798662"/>
          </a:xfrm>
          <a:prstGeom prst="rect">
            <a:avLst/>
          </a:prstGeom>
          <a:ln>
            <a:solidFill>
              <a:schemeClr val="bg1"/>
            </a:solidFill>
          </a:ln>
        </p:spPr>
      </p:pic>
      <p:sp>
        <p:nvSpPr>
          <p:cNvPr id="6" name="Szövegdoboz 5">
            <a:extLst>
              <a:ext uri="{FF2B5EF4-FFF2-40B4-BE49-F238E27FC236}">
                <a16:creationId xmlns="" xmlns:a16="http://schemas.microsoft.com/office/drawing/2014/main" id="{35E2D4CB-E95E-E962-C395-2BC69BCD434C}"/>
              </a:ext>
            </a:extLst>
          </p:cNvPr>
          <p:cNvSpPr txBox="1"/>
          <p:nvPr/>
        </p:nvSpPr>
        <p:spPr>
          <a:xfrm>
            <a:off x="2804474" y="503490"/>
            <a:ext cx="4572000" cy="369332"/>
          </a:xfrm>
          <a:prstGeom prst="rect">
            <a:avLst/>
          </a:prstGeom>
          <a:noFill/>
        </p:spPr>
        <p:txBody>
          <a:bodyPr wrap="square">
            <a:spAutoFit/>
          </a:bodyPr>
          <a:lstStyle/>
          <a:p>
            <a:r>
              <a:rPr lang="it-IT" dirty="0">
                <a:solidFill>
                  <a:schemeClr val="bg1"/>
                </a:solidFill>
              </a:rPr>
              <a:t>Olaj, fa, 48 x 31,5 cm</a:t>
            </a:r>
            <a:endParaRPr lang="hu-HU" dirty="0">
              <a:solidFill>
                <a:schemeClr val="bg1"/>
              </a:solidFill>
            </a:endParaRPr>
          </a:p>
        </p:txBody>
      </p:sp>
    </p:spTree>
    <p:extLst>
      <p:ext uri="{BB962C8B-B14F-4D97-AF65-F5344CB8AC3E}">
        <p14:creationId xmlns:p14="http://schemas.microsoft.com/office/powerpoint/2010/main" val="39323077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B5101892-0094-8418-93FF-3D10BC7F92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317" y="696579"/>
            <a:ext cx="7912368" cy="5987025"/>
          </a:xfrm>
          <a:prstGeom prst="rect">
            <a:avLst/>
          </a:prstGeom>
          <a:ln>
            <a:solidFill>
              <a:schemeClr val="bg1"/>
            </a:solidFill>
          </a:ln>
        </p:spPr>
      </p:pic>
      <p:sp>
        <p:nvSpPr>
          <p:cNvPr id="3" name="Szövegdoboz 2">
            <a:extLst>
              <a:ext uri="{FF2B5EF4-FFF2-40B4-BE49-F238E27FC236}">
                <a16:creationId xmlns="" xmlns:a16="http://schemas.microsoft.com/office/drawing/2014/main" id="{EBDA0ADD-A2FB-6C44-FB6A-C244FCEA8162}"/>
              </a:ext>
            </a:extLst>
          </p:cNvPr>
          <p:cNvSpPr txBox="1"/>
          <p:nvPr/>
        </p:nvSpPr>
        <p:spPr>
          <a:xfrm>
            <a:off x="499621" y="197963"/>
            <a:ext cx="5524107" cy="369332"/>
          </a:xfrm>
          <a:prstGeom prst="rect">
            <a:avLst/>
          </a:prstGeom>
          <a:noFill/>
        </p:spPr>
        <p:txBody>
          <a:bodyPr wrap="square" rtlCol="0">
            <a:spAutoFit/>
          </a:bodyPr>
          <a:lstStyle/>
          <a:p>
            <a:r>
              <a:rPr lang="hu-HU" dirty="0">
                <a:solidFill>
                  <a:schemeClr val="bg1"/>
                </a:solidFill>
              </a:rPr>
              <a:t>Részlet a Csorba tónál</a:t>
            </a:r>
          </a:p>
        </p:txBody>
      </p:sp>
      <p:pic>
        <p:nvPicPr>
          <p:cNvPr id="4" name="Kép 3">
            <a:extLst>
              <a:ext uri="{FF2B5EF4-FFF2-40B4-BE49-F238E27FC236}">
                <a16:creationId xmlns="" xmlns:a16="http://schemas.microsoft.com/office/drawing/2014/main" id="{F4581183-6174-61E2-742D-1B7CAE602F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403" y="1184733"/>
            <a:ext cx="8275544" cy="5489444"/>
          </a:xfrm>
          <a:prstGeom prst="rect">
            <a:avLst/>
          </a:prstGeom>
          <a:ln>
            <a:solidFill>
              <a:schemeClr val="bg1"/>
            </a:solidFill>
          </a:ln>
        </p:spPr>
      </p:pic>
    </p:spTree>
    <p:extLst>
      <p:ext uri="{BB962C8B-B14F-4D97-AF65-F5344CB8AC3E}">
        <p14:creationId xmlns:p14="http://schemas.microsoft.com/office/powerpoint/2010/main" val="26403307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27FD937-DCE5-AA51-77FB-18D6C958CE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8037" y="575036"/>
            <a:ext cx="7061170" cy="6178524"/>
          </a:xfrm>
          <a:prstGeom prst="rect">
            <a:avLst/>
          </a:prstGeom>
          <a:ln>
            <a:solidFill>
              <a:schemeClr val="bg1"/>
            </a:solidFill>
          </a:ln>
        </p:spPr>
      </p:pic>
      <p:sp>
        <p:nvSpPr>
          <p:cNvPr id="3" name="Szövegdoboz 2">
            <a:extLst>
              <a:ext uri="{FF2B5EF4-FFF2-40B4-BE49-F238E27FC236}">
                <a16:creationId xmlns="" xmlns:a16="http://schemas.microsoft.com/office/drawing/2014/main" id="{5FE21EFA-A4DC-C935-26FC-72F5C4D29FA3}"/>
              </a:ext>
            </a:extLst>
          </p:cNvPr>
          <p:cNvSpPr txBox="1"/>
          <p:nvPr/>
        </p:nvSpPr>
        <p:spPr>
          <a:xfrm>
            <a:off x="6542202" y="179109"/>
            <a:ext cx="2677213" cy="369332"/>
          </a:xfrm>
          <a:prstGeom prst="rect">
            <a:avLst/>
          </a:prstGeom>
          <a:noFill/>
        </p:spPr>
        <p:txBody>
          <a:bodyPr wrap="square" rtlCol="0">
            <a:spAutoFit/>
          </a:bodyPr>
          <a:lstStyle/>
          <a:p>
            <a:r>
              <a:rPr lang="hu-HU" dirty="0">
                <a:solidFill>
                  <a:schemeClr val="bg1"/>
                </a:solidFill>
              </a:rPr>
              <a:t>Fürdőzők </a:t>
            </a:r>
          </a:p>
        </p:txBody>
      </p:sp>
      <p:pic>
        <p:nvPicPr>
          <p:cNvPr id="4" name="Kép 3">
            <a:extLst>
              <a:ext uri="{FF2B5EF4-FFF2-40B4-BE49-F238E27FC236}">
                <a16:creationId xmlns="" xmlns:a16="http://schemas.microsoft.com/office/drawing/2014/main" id="{ABE15554-36BE-F04E-0D4F-EAD64F7CC5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93" y="565608"/>
            <a:ext cx="8556312" cy="6174805"/>
          </a:xfrm>
          <a:prstGeom prst="rect">
            <a:avLst/>
          </a:prstGeom>
          <a:ln>
            <a:solidFill>
              <a:schemeClr val="bg1"/>
            </a:solidFill>
          </a:ln>
        </p:spPr>
      </p:pic>
      <p:sp>
        <p:nvSpPr>
          <p:cNvPr id="5" name="Szövegdoboz 4">
            <a:extLst>
              <a:ext uri="{FF2B5EF4-FFF2-40B4-BE49-F238E27FC236}">
                <a16:creationId xmlns="" xmlns:a16="http://schemas.microsoft.com/office/drawing/2014/main" id="{E572CAF7-3360-B1AE-AB63-0AE9D2E356F7}"/>
              </a:ext>
            </a:extLst>
          </p:cNvPr>
          <p:cNvSpPr txBox="1"/>
          <p:nvPr/>
        </p:nvSpPr>
        <p:spPr>
          <a:xfrm>
            <a:off x="226243" y="103695"/>
            <a:ext cx="3412503" cy="369332"/>
          </a:xfrm>
          <a:prstGeom prst="rect">
            <a:avLst/>
          </a:prstGeom>
          <a:noFill/>
        </p:spPr>
        <p:txBody>
          <a:bodyPr wrap="square" rtlCol="0">
            <a:spAutoFit/>
          </a:bodyPr>
          <a:lstStyle/>
          <a:p>
            <a:r>
              <a:rPr lang="hu-HU" dirty="0">
                <a:solidFill>
                  <a:schemeClr val="bg1"/>
                </a:solidFill>
              </a:rPr>
              <a:t>Patak naplementekor</a:t>
            </a:r>
          </a:p>
        </p:txBody>
      </p:sp>
    </p:spTree>
    <p:extLst>
      <p:ext uri="{BB962C8B-B14F-4D97-AF65-F5344CB8AC3E}">
        <p14:creationId xmlns:p14="http://schemas.microsoft.com/office/powerpoint/2010/main" val="18171356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10" presetClass="exit" presetSubtype="0" fill="hold" nodeType="with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B1F03730-BAD0-7FD6-1455-5A220969F2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7927" y="100295"/>
            <a:ext cx="5188146" cy="6657409"/>
          </a:xfrm>
          <a:prstGeom prst="rect">
            <a:avLst/>
          </a:prstGeom>
        </p:spPr>
      </p:pic>
      <p:sp>
        <p:nvSpPr>
          <p:cNvPr id="4" name="Szövegdoboz 3">
            <a:extLst>
              <a:ext uri="{FF2B5EF4-FFF2-40B4-BE49-F238E27FC236}">
                <a16:creationId xmlns="" xmlns:a16="http://schemas.microsoft.com/office/drawing/2014/main" id="{8F3916D2-B42F-858F-1A05-0295A5358631}"/>
              </a:ext>
            </a:extLst>
          </p:cNvPr>
          <p:cNvSpPr txBox="1"/>
          <p:nvPr/>
        </p:nvSpPr>
        <p:spPr>
          <a:xfrm>
            <a:off x="299155" y="1223623"/>
            <a:ext cx="4572000" cy="369332"/>
          </a:xfrm>
          <a:prstGeom prst="rect">
            <a:avLst/>
          </a:prstGeom>
          <a:noFill/>
        </p:spPr>
        <p:txBody>
          <a:bodyPr wrap="square">
            <a:spAutoFit/>
          </a:bodyPr>
          <a:lstStyle/>
          <a:p>
            <a:r>
              <a:rPr lang="hu-HU" dirty="0">
                <a:solidFill>
                  <a:schemeClr val="bg1"/>
                </a:solidFill>
              </a:rPr>
              <a:t>Erdei patak</a:t>
            </a:r>
          </a:p>
        </p:txBody>
      </p:sp>
    </p:spTree>
    <p:extLst>
      <p:ext uri="{BB962C8B-B14F-4D97-AF65-F5344CB8AC3E}">
        <p14:creationId xmlns:p14="http://schemas.microsoft.com/office/powerpoint/2010/main" val="26173912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07E77B78-063E-6C67-94DD-3807B88E46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0148" y="115064"/>
            <a:ext cx="5062193" cy="6568539"/>
          </a:xfrm>
          <a:prstGeom prst="rect">
            <a:avLst/>
          </a:prstGeom>
          <a:ln>
            <a:solidFill>
              <a:schemeClr val="bg1"/>
            </a:solidFill>
          </a:ln>
        </p:spPr>
      </p:pic>
      <p:sp>
        <p:nvSpPr>
          <p:cNvPr id="3" name="Szövegdoboz 2">
            <a:extLst>
              <a:ext uri="{FF2B5EF4-FFF2-40B4-BE49-F238E27FC236}">
                <a16:creationId xmlns="" xmlns:a16="http://schemas.microsoft.com/office/drawing/2014/main" id="{3EDCACA6-4326-F8CB-01CF-0ABFEA6C5BCD}"/>
              </a:ext>
            </a:extLst>
          </p:cNvPr>
          <p:cNvSpPr txBox="1"/>
          <p:nvPr/>
        </p:nvSpPr>
        <p:spPr>
          <a:xfrm>
            <a:off x="254524" y="622169"/>
            <a:ext cx="3412503" cy="923330"/>
          </a:xfrm>
          <a:prstGeom prst="rect">
            <a:avLst/>
          </a:prstGeom>
          <a:noFill/>
        </p:spPr>
        <p:txBody>
          <a:bodyPr wrap="square" rtlCol="0">
            <a:spAutoFit/>
          </a:bodyPr>
          <a:lstStyle/>
          <a:p>
            <a:r>
              <a:rPr lang="hu-HU" dirty="0">
                <a:solidFill>
                  <a:schemeClr val="bg1"/>
                </a:solidFill>
              </a:rPr>
              <a:t>Három gyermek portréja, A </a:t>
            </a:r>
            <a:r>
              <a:rPr lang="hu-HU" dirty="0" err="1">
                <a:solidFill>
                  <a:schemeClr val="bg1"/>
                </a:solidFill>
              </a:rPr>
              <a:t>Pejacsevics</a:t>
            </a:r>
            <a:r>
              <a:rPr lang="hu-HU" dirty="0">
                <a:solidFill>
                  <a:schemeClr val="bg1"/>
                </a:solidFill>
              </a:rPr>
              <a:t> gyerekek, 1848. 104x82, KOGART</a:t>
            </a:r>
          </a:p>
        </p:txBody>
      </p:sp>
    </p:spTree>
    <p:extLst>
      <p:ext uri="{BB962C8B-B14F-4D97-AF65-F5344CB8AC3E}">
        <p14:creationId xmlns:p14="http://schemas.microsoft.com/office/powerpoint/2010/main" val="5424948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FA85230F-A9D2-7A16-E978-2069ABF179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3356" y="311085"/>
            <a:ext cx="6787298" cy="4298622"/>
          </a:xfrm>
          <a:prstGeom prst="rect">
            <a:avLst/>
          </a:prstGeom>
          <a:ln>
            <a:solidFill>
              <a:schemeClr val="bg1"/>
            </a:solidFill>
          </a:ln>
        </p:spPr>
      </p:pic>
      <p:sp>
        <p:nvSpPr>
          <p:cNvPr id="3" name="Szövegdoboz 2">
            <a:extLst>
              <a:ext uri="{FF2B5EF4-FFF2-40B4-BE49-F238E27FC236}">
                <a16:creationId xmlns="" xmlns:a16="http://schemas.microsoft.com/office/drawing/2014/main" id="{84E4E18C-47B2-8723-6AF3-22B46D5F410F}"/>
              </a:ext>
            </a:extLst>
          </p:cNvPr>
          <p:cNvSpPr txBox="1"/>
          <p:nvPr/>
        </p:nvSpPr>
        <p:spPr>
          <a:xfrm>
            <a:off x="1489435" y="0"/>
            <a:ext cx="4270343" cy="369332"/>
          </a:xfrm>
          <a:prstGeom prst="rect">
            <a:avLst/>
          </a:prstGeom>
          <a:noFill/>
        </p:spPr>
        <p:txBody>
          <a:bodyPr wrap="square" rtlCol="0">
            <a:spAutoFit/>
          </a:bodyPr>
          <a:lstStyle/>
          <a:p>
            <a:r>
              <a:rPr lang="hu-HU" dirty="0">
                <a:solidFill>
                  <a:schemeClr val="bg1"/>
                </a:solidFill>
              </a:rPr>
              <a:t>Idilli táj</a:t>
            </a:r>
          </a:p>
        </p:txBody>
      </p:sp>
      <p:pic>
        <p:nvPicPr>
          <p:cNvPr id="4" name="Kép 3">
            <a:extLst>
              <a:ext uri="{FF2B5EF4-FFF2-40B4-BE49-F238E27FC236}">
                <a16:creationId xmlns="" xmlns:a16="http://schemas.microsoft.com/office/drawing/2014/main" id="{81DAD7D1-5C87-9E32-87B2-F520E8277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599" y="2167467"/>
            <a:ext cx="6089608" cy="4563959"/>
          </a:xfrm>
          <a:prstGeom prst="rect">
            <a:avLst/>
          </a:prstGeom>
        </p:spPr>
      </p:pic>
      <p:sp>
        <p:nvSpPr>
          <p:cNvPr id="6" name="Szövegdoboz 5">
            <a:extLst>
              <a:ext uri="{FF2B5EF4-FFF2-40B4-BE49-F238E27FC236}">
                <a16:creationId xmlns="" xmlns:a16="http://schemas.microsoft.com/office/drawing/2014/main" id="{FC7165F6-330F-340B-7865-7B00B506FA57}"/>
              </a:ext>
            </a:extLst>
          </p:cNvPr>
          <p:cNvSpPr txBox="1"/>
          <p:nvPr/>
        </p:nvSpPr>
        <p:spPr>
          <a:xfrm>
            <a:off x="155542" y="1728975"/>
            <a:ext cx="1908928" cy="369332"/>
          </a:xfrm>
          <a:prstGeom prst="rect">
            <a:avLst/>
          </a:prstGeom>
          <a:noFill/>
        </p:spPr>
        <p:txBody>
          <a:bodyPr wrap="square">
            <a:spAutoFit/>
          </a:bodyPr>
          <a:lstStyle/>
          <a:p>
            <a:r>
              <a:rPr lang="hu-HU" dirty="0">
                <a:solidFill>
                  <a:schemeClr val="bg1"/>
                </a:solidFill>
              </a:rPr>
              <a:t>Libapásztorlány</a:t>
            </a:r>
            <a:r>
              <a:rPr lang="hu-HU" dirty="0"/>
              <a:t> </a:t>
            </a:r>
          </a:p>
        </p:txBody>
      </p:sp>
    </p:spTree>
    <p:extLst>
      <p:ext uri="{BB962C8B-B14F-4D97-AF65-F5344CB8AC3E}">
        <p14:creationId xmlns:p14="http://schemas.microsoft.com/office/powerpoint/2010/main" val="1712051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049A0113-01DD-73AA-2F2E-57E0BADD9A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7195" y="386498"/>
            <a:ext cx="2721739" cy="6396087"/>
          </a:xfrm>
          <a:prstGeom prst="rect">
            <a:avLst/>
          </a:prstGeom>
          <a:ln>
            <a:solidFill>
              <a:schemeClr val="bg1"/>
            </a:solidFill>
          </a:ln>
        </p:spPr>
      </p:pic>
      <p:sp>
        <p:nvSpPr>
          <p:cNvPr id="3" name="Szövegdoboz 2">
            <a:extLst>
              <a:ext uri="{FF2B5EF4-FFF2-40B4-BE49-F238E27FC236}">
                <a16:creationId xmlns="" xmlns:a16="http://schemas.microsoft.com/office/drawing/2014/main" id="{3009F139-6536-57EC-394E-73B409387519}"/>
              </a:ext>
            </a:extLst>
          </p:cNvPr>
          <p:cNvSpPr txBox="1"/>
          <p:nvPr/>
        </p:nvSpPr>
        <p:spPr>
          <a:xfrm>
            <a:off x="6042581" y="103695"/>
            <a:ext cx="2601798" cy="369332"/>
          </a:xfrm>
          <a:prstGeom prst="rect">
            <a:avLst/>
          </a:prstGeom>
          <a:noFill/>
        </p:spPr>
        <p:txBody>
          <a:bodyPr wrap="square" rtlCol="0">
            <a:spAutoFit/>
          </a:bodyPr>
          <a:lstStyle/>
          <a:p>
            <a:r>
              <a:rPr lang="hu-HU" dirty="0">
                <a:solidFill>
                  <a:schemeClr val="bg1"/>
                </a:solidFill>
              </a:rPr>
              <a:t>Tivoli villa</a:t>
            </a:r>
          </a:p>
        </p:txBody>
      </p:sp>
      <p:pic>
        <p:nvPicPr>
          <p:cNvPr id="4" name="Kép 3">
            <a:extLst>
              <a:ext uri="{FF2B5EF4-FFF2-40B4-BE49-F238E27FC236}">
                <a16:creationId xmlns="" xmlns:a16="http://schemas.microsoft.com/office/drawing/2014/main" id="{C35F4917-2158-4439-B02E-304E12B73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02" y="517058"/>
            <a:ext cx="4388763" cy="6246673"/>
          </a:xfrm>
          <a:prstGeom prst="rect">
            <a:avLst/>
          </a:prstGeom>
          <a:ln>
            <a:solidFill>
              <a:schemeClr val="bg1"/>
            </a:solidFill>
          </a:ln>
        </p:spPr>
      </p:pic>
      <p:sp>
        <p:nvSpPr>
          <p:cNvPr id="5" name="Szövegdoboz 4">
            <a:extLst>
              <a:ext uri="{FF2B5EF4-FFF2-40B4-BE49-F238E27FC236}">
                <a16:creationId xmlns="" xmlns:a16="http://schemas.microsoft.com/office/drawing/2014/main" id="{AB5B287A-9851-CA7B-7315-77FE5AAAA326}"/>
              </a:ext>
            </a:extLst>
          </p:cNvPr>
          <p:cNvSpPr txBox="1"/>
          <p:nvPr/>
        </p:nvSpPr>
        <p:spPr>
          <a:xfrm>
            <a:off x="490194" y="197963"/>
            <a:ext cx="3563332" cy="369332"/>
          </a:xfrm>
          <a:prstGeom prst="rect">
            <a:avLst/>
          </a:prstGeom>
          <a:noFill/>
        </p:spPr>
        <p:txBody>
          <a:bodyPr wrap="square" rtlCol="0">
            <a:spAutoFit/>
          </a:bodyPr>
          <a:lstStyle/>
          <a:p>
            <a:r>
              <a:rPr lang="hu-HU" dirty="0">
                <a:solidFill>
                  <a:schemeClr val="bg1"/>
                </a:solidFill>
              </a:rPr>
              <a:t>Romantikus táj</a:t>
            </a:r>
          </a:p>
        </p:txBody>
      </p:sp>
    </p:spTree>
    <p:extLst>
      <p:ext uri="{BB962C8B-B14F-4D97-AF65-F5344CB8AC3E}">
        <p14:creationId xmlns:p14="http://schemas.microsoft.com/office/powerpoint/2010/main" val="4379694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D4BECD74-64D0-2E40-EED2-B150FE2B1B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997" y="489397"/>
            <a:ext cx="4643089" cy="6252694"/>
          </a:xfrm>
          <a:prstGeom prst="rect">
            <a:avLst/>
          </a:prstGeom>
          <a:ln>
            <a:solidFill>
              <a:schemeClr val="bg1"/>
            </a:solidFill>
          </a:ln>
        </p:spPr>
      </p:pic>
      <p:sp>
        <p:nvSpPr>
          <p:cNvPr id="3" name="Szövegdoboz 2">
            <a:extLst>
              <a:ext uri="{FF2B5EF4-FFF2-40B4-BE49-F238E27FC236}">
                <a16:creationId xmlns="" xmlns:a16="http://schemas.microsoft.com/office/drawing/2014/main" id="{48990B21-3344-BBB1-3215-159BA9583839}"/>
              </a:ext>
            </a:extLst>
          </p:cNvPr>
          <p:cNvSpPr txBox="1"/>
          <p:nvPr/>
        </p:nvSpPr>
        <p:spPr>
          <a:xfrm>
            <a:off x="4345757" y="75414"/>
            <a:ext cx="2856321" cy="369332"/>
          </a:xfrm>
          <a:prstGeom prst="rect">
            <a:avLst/>
          </a:prstGeom>
          <a:noFill/>
        </p:spPr>
        <p:txBody>
          <a:bodyPr wrap="square" rtlCol="0">
            <a:spAutoFit/>
          </a:bodyPr>
          <a:lstStyle/>
          <a:p>
            <a:r>
              <a:rPr lang="hu-HU" dirty="0">
                <a:solidFill>
                  <a:schemeClr val="bg1"/>
                </a:solidFill>
              </a:rPr>
              <a:t>Tarpatak</a:t>
            </a:r>
          </a:p>
        </p:txBody>
      </p:sp>
      <p:pic>
        <p:nvPicPr>
          <p:cNvPr id="4" name="Kép 3">
            <a:extLst>
              <a:ext uri="{FF2B5EF4-FFF2-40B4-BE49-F238E27FC236}">
                <a16:creationId xmlns="" xmlns:a16="http://schemas.microsoft.com/office/drawing/2014/main" id="{29A419E5-DC7A-F7FF-1E97-A20B3F384C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03" y="578178"/>
            <a:ext cx="3915596" cy="6199694"/>
          </a:xfrm>
          <a:prstGeom prst="rect">
            <a:avLst/>
          </a:prstGeom>
          <a:ln>
            <a:solidFill>
              <a:schemeClr val="bg1"/>
            </a:solidFill>
          </a:ln>
        </p:spPr>
      </p:pic>
      <p:sp>
        <p:nvSpPr>
          <p:cNvPr id="5" name="Szövegdoboz 4">
            <a:extLst>
              <a:ext uri="{FF2B5EF4-FFF2-40B4-BE49-F238E27FC236}">
                <a16:creationId xmlns="" xmlns:a16="http://schemas.microsoft.com/office/drawing/2014/main" id="{86DEE8E8-2959-895E-9ACB-F3F08A6C5436}"/>
              </a:ext>
            </a:extLst>
          </p:cNvPr>
          <p:cNvSpPr txBox="1"/>
          <p:nvPr/>
        </p:nvSpPr>
        <p:spPr>
          <a:xfrm>
            <a:off x="301658" y="179109"/>
            <a:ext cx="2828041" cy="369332"/>
          </a:xfrm>
          <a:prstGeom prst="rect">
            <a:avLst/>
          </a:prstGeom>
          <a:noFill/>
        </p:spPr>
        <p:txBody>
          <a:bodyPr wrap="square" rtlCol="0">
            <a:spAutoFit/>
          </a:bodyPr>
          <a:lstStyle/>
          <a:p>
            <a:r>
              <a:rPr lang="hu-HU" dirty="0">
                <a:solidFill>
                  <a:schemeClr val="bg1"/>
                </a:solidFill>
              </a:rPr>
              <a:t>Madárdal </a:t>
            </a:r>
          </a:p>
        </p:txBody>
      </p:sp>
    </p:spTree>
    <p:extLst>
      <p:ext uri="{BB962C8B-B14F-4D97-AF65-F5344CB8AC3E}">
        <p14:creationId xmlns:p14="http://schemas.microsoft.com/office/powerpoint/2010/main" val="28439999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A8EEF4E8-3617-D211-991F-4F021BE286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217" y="527902"/>
            <a:ext cx="8795369" cy="5834261"/>
          </a:xfrm>
          <a:prstGeom prst="rect">
            <a:avLst/>
          </a:prstGeom>
          <a:ln>
            <a:solidFill>
              <a:schemeClr val="bg1"/>
            </a:solidFill>
          </a:ln>
        </p:spPr>
      </p:pic>
      <p:sp>
        <p:nvSpPr>
          <p:cNvPr id="3" name="Szövegdoboz 2">
            <a:extLst>
              <a:ext uri="{FF2B5EF4-FFF2-40B4-BE49-F238E27FC236}">
                <a16:creationId xmlns="" xmlns:a16="http://schemas.microsoft.com/office/drawing/2014/main" id="{FA0C8236-91C3-218A-D189-EB6C572BC8E1}"/>
              </a:ext>
            </a:extLst>
          </p:cNvPr>
          <p:cNvSpPr txBox="1"/>
          <p:nvPr/>
        </p:nvSpPr>
        <p:spPr>
          <a:xfrm>
            <a:off x="637437" y="143261"/>
            <a:ext cx="1649691" cy="369332"/>
          </a:xfrm>
          <a:prstGeom prst="rect">
            <a:avLst/>
          </a:prstGeom>
          <a:noFill/>
        </p:spPr>
        <p:txBody>
          <a:bodyPr wrap="square" rtlCol="0">
            <a:spAutoFit/>
          </a:bodyPr>
          <a:lstStyle/>
          <a:p>
            <a:r>
              <a:rPr lang="hu-HU" dirty="0" err="1">
                <a:solidFill>
                  <a:schemeClr val="bg1"/>
                </a:solidFill>
              </a:rPr>
              <a:t>Pompei</a:t>
            </a:r>
            <a:r>
              <a:rPr lang="hu-HU" dirty="0">
                <a:solidFill>
                  <a:schemeClr val="bg1"/>
                </a:solidFill>
              </a:rPr>
              <a:t> </a:t>
            </a:r>
          </a:p>
        </p:txBody>
      </p:sp>
    </p:spTree>
    <p:extLst>
      <p:ext uri="{BB962C8B-B14F-4D97-AF65-F5344CB8AC3E}">
        <p14:creationId xmlns:p14="http://schemas.microsoft.com/office/powerpoint/2010/main" val="5641602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C443B04E-0CC9-A1F9-AF92-6E611E68FB7A}"/>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173462"/>
            <a:ext cx="4950251" cy="5684538"/>
          </a:xfrm>
          <a:prstGeom prst="rect">
            <a:avLst/>
          </a:prstGeom>
          <a:ln>
            <a:solidFill>
              <a:schemeClr val="bg1"/>
            </a:solidFill>
          </a:ln>
        </p:spPr>
      </p:pic>
      <p:pic>
        <p:nvPicPr>
          <p:cNvPr id="3" name="Kép 2">
            <a:extLst>
              <a:ext uri="{FF2B5EF4-FFF2-40B4-BE49-F238E27FC236}">
                <a16:creationId xmlns="" xmlns:a16="http://schemas.microsoft.com/office/drawing/2014/main" id="{69C10CF9-48DD-7F99-87C3-1C95014E60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6787" y="420250"/>
            <a:ext cx="4040550" cy="5528820"/>
          </a:xfrm>
          <a:prstGeom prst="rect">
            <a:avLst/>
          </a:prstGeom>
          <a:ln>
            <a:solidFill>
              <a:schemeClr val="bg1"/>
            </a:solidFill>
          </a:ln>
        </p:spPr>
      </p:pic>
      <p:sp>
        <p:nvSpPr>
          <p:cNvPr id="4" name="Szövegdoboz 3">
            <a:extLst>
              <a:ext uri="{FF2B5EF4-FFF2-40B4-BE49-F238E27FC236}">
                <a16:creationId xmlns="" xmlns:a16="http://schemas.microsoft.com/office/drawing/2014/main" id="{6FC58E2A-6022-D336-157E-9A1458F882FB}"/>
              </a:ext>
            </a:extLst>
          </p:cNvPr>
          <p:cNvSpPr txBox="1"/>
          <p:nvPr/>
        </p:nvSpPr>
        <p:spPr>
          <a:xfrm>
            <a:off x="329938" y="405353"/>
            <a:ext cx="2224726" cy="369332"/>
          </a:xfrm>
          <a:prstGeom prst="rect">
            <a:avLst/>
          </a:prstGeom>
          <a:noFill/>
        </p:spPr>
        <p:txBody>
          <a:bodyPr wrap="square" rtlCol="0">
            <a:spAutoFit/>
          </a:bodyPr>
          <a:lstStyle/>
          <a:p>
            <a:r>
              <a:rPr lang="hu-HU" dirty="0">
                <a:solidFill>
                  <a:schemeClr val="bg1"/>
                </a:solidFill>
              </a:rPr>
              <a:t>Forrásnál</a:t>
            </a:r>
          </a:p>
        </p:txBody>
      </p:sp>
      <p:sp>
        <p:nvSpPr>
          <p:cNvPr id="5" name="Szövegdoboz 4">
            <a:extLst>
              <a:ext uri="{FF2B5EF4-FFF2-40B4-BE49-F238E27FC236}">
                <a16:creationId xmlns="" xmlns:a16="http://schemas.microsoft.com/office/drawing/2014/main" id="{1EF98874-D5B8-7240-E144-999EA0F8F971}"/>
              </a:ext>
            </a:extLst>
          </p:cNvPr>
          <p:cNvSpPr txBox="1"/>
          <p:nvPr/>
        </p:nvSpPr>
        <p:spPr>
          <a:xfrm>
            <a:off x="5056376" y="0"/>
            <a:ext cx="2903455" cy="369332"/>
          </a:xfrm>
          <a:prstGeom prst="rect">
            <a:avLst/>
          </a:prstGeom>
          <a:noFill/>
        </p:spPr>
        <p:txBody>
          <a:bodyPr wrap="square" rtlCol="0">
            <a:spAutoFit/>
          </a:bodyPr>
          <a:lstStyle/>
          <a:p>
            <a:r>
              <a:rPr lang="hu-HU" dirty="0">
                <a:solidFill>
                  <a:schemeClr val="bg1"/>
                </a:solidFill>
              </a:rPr>
              <a:t>Női portré</a:t>
            </a:r>
          </a:p>
        </p:txBody>
      </p:sp>
    </p:spTree>
    <p:extLst>
      <p:ext uri="{BB962C8B-B14F-4D97-AF65-F5344CB8AC3E}">
        <p14:creationId xmlns:p14="http://schemas.microsoft.com/office/powerpoint/2010/main" val="4303653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 xmlns:a16="http://schemas.microsoft.com/office/drawing/2014/main" id="{27899F67-9454-B5CE-2429-497CD94056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4711" y="100999"/>
            <a:ext cx="5320419" cy="6508646"/>
          </a:xfrm>
          <a:prstGeom prst="rect">
            <a:avLst/>
          </a:prstGeom>
          <a:ln>
            <a:solidFill>
              <a:schemeClr val="bg1"/>
            </a:solidFill>
          </a:ln>
        </p:spPr>
      </p:pic>
      <p:sp>
        <p:nvSpPr>
          <p:cNvPr id="4" name="Szövegdoboz 3">
            <a:extLst>
              <a:ext uri="{FF2B5EF4-FFF2-40B4-BE49-F238E27FC236}">
                <a16:creationId xmlns="" xmlns:a16="http://schemas.microsoft.com/office/drawing/2014/main" id="{2DECC2A2-F814-C5F7-7056-7CCABE3F09B3}"/>
              </a:ext>
            </a:extLst>
          </p:cNvPr>
          <p:cNvSpPr txBox="1"/>
          <p:nvPr/>
        </p:nvSpPr>
        <p:spPr>
          <a:xfrm>
            <a:off x="240383" y="1367135"/>
            <a:ext cx="4572000" cy="923330"/>
          </a:xfrm>
          <a:prstGeom prst="rect">
            <a:avLst/>
          </a:prstGeom>
          <a:noFill/>
        </p:spPr>
        <p:txBody>
          <a:bodyPr wrap="square">
            <a:spAutoFit/>
          </a:bodyPr>
          <a:lstStyle/>
          <a:p>
            <a:r>
              <a:rPr lang="hu-HU" dirty="0">
                <a:solidFill>
                  <a:schemeClr val="bg1"/>
                </a:solidFill>
              </a:rPr>
              <a:t>Etetés a patakparton (Hazafelé)</a:t>
            </a:r>
          </a:p>
          <a:p>
            <a:r>
              <a:rPr lang="hu-HU" dirty="0">
                <a:solidFill>
                  <a:schemeClr val="bg1"/>
                </a:solidFill>
              </a:rPr>
              <a:t>Olaj, vászon, 69 x 56 cm</a:t>
            </a:r>
          </a:p>
          <a:p>
            <a:endParaRPr lang="hu-HU" dirty="0">
              <a:solidFill>
                <a:schemeClr val="bg1"/>
              </a:solidFill>
            </a:endParaRPr>
          </a:p>
        </p:txBody>
      </p:sp>
    </p:spTree>
    <p:extLst>
      <p:ext uri="{BB962C8B-B14F-4D97-AF65-F5344CB8AC3E}">
        <p14:creationId xmlns:p14="http://schemas.microsoft.com/office/powerpoint/2010/main" val="517748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 xmlns:a16="http://schemas.microsoft.com/office/drawing/2014/main" id="{DF30CCA7-CB4B-8E5E-59DA-EE053E5C7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8866" y="473331"/>
            <a:ext cx="4431928" cy="5968331"/>
          </a:xfrm>
          <a:prstGeom prst="rect">
            <a:avLst/>
          </a:prstGeom>
          <a:ln>
            <a:solidFill>
              <a:schemeClr val="bg1"/>
            </a:solidFill>
          </a:ln>
        </p:spPr>
      </p:pic>
      <p:sp>
        <p:nvSpPr>
          <p:cNvPr id="5" name="Szövegdoboz 4">
            <a:extLst>
              <a:ext uri="{FF2B5EF4-FFF2-40B4-BE49-F238E27FC236}">
                <a16:creationId xmlns="" xmlns:a16="http://schemas.microsoft.com/office/drawing/2014/main" id="{F6632338-284C-9905-8429-4C62CDC84FE4}"/>
              </a:ext>
            </a:extLst>
          </p:cNvPr>
          <p:cNvSpPr txBox="1"/>
          <p:nvPr/>
        </p:nvSpPr>
        <p:spPr>
          <a:xfrm>
            <a:off x="4498718" y="0"/>
            <a:ext cx="3138311" cy="369332"/>
          </a:xfrm>
          <a:prstGeom prst="rect">
            <a:avLst/>
          </a:prstGeom>
          <a:noFill/>
        </p:spPr>
        <p:txBody>
          <a:bodyPr wrap="square" rtlCol="0">
            <a:spAutoFit/>
          </a:bodyPr>
          <a:lstStyle/>
          <a:p>
            <a:r>
              <a:rPr lang="hu-HU" dirty="0">
                <a:solidFill>
                  <a:schemeClr val="bg1"/>
                </a:solidFill>
              </a:rPr>
              <a:t>Zsuzsanna és a vének</a:t>
            </a:r>
          </a:p>
        </p:txBody>
      </p:sp>
      <p:pic>
        <p:nvPicPr>
          <p:cNvPr id="2" name="Kép 1">
            <a:extLst>
              <a:ext uri="{FF2B5EF4-FFF2-40B4-BE49-F238E27FC236}">
                <a16:creationId xmlns="" xmlns:a16="http://schemas.microsoft.com/office/drawing/2014/main" id="{B1846135-894E-3F34-3192-48864D790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746" y="1210614"/>
            <a:ext cx="4255322" cy="5504987"/>
          </a:xfrm>
          <a:prstGeom prst="rect">
            <a:avLst/>
          </a:prstGeom>
        </p:spPr>
      </p:pic>
      <p:pic>
        <p:nvPicPr>
          <p:cNvPr id="3" name="Kép 2">
            <a:extLst>
              <a:ext uri="{FF2B5EF4-FFF2-40B4-BE49-F238E27FC236}">
                <a16:creationId xmlns="" xmlns:a16="http://schemas.microsoft.com/office/drawing/2014/main" id="{28D9D500-CF09-EC6C-B126-398802C3F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049" y="693420"/>
            <a:ext cx="2444708" cy="499915"/>
          </a:xfrm>
          <a:prstGeom prst="rect">
            <a:avLst/>
          </a:prstGeom>
        </p:spPr>
      </p:pic>
    </p:spTree>
    <p:extLst>
      <p:ext uri="{BB962C8B-B14F-4D97-AF65-F5344CB8AC3E}">
        <p14:creationId xmlns:p14="http://schemas.microsoft.com/office/powerpoint/2010/main" val="32550251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6E22E6A2-605C-D157-1D9D-20C03BC83F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4849" y="599779"/>
            <a:ext cx="6920453" cy="6055397"/>
          </a:xfrm>
          <a:prstGeom prst="rect">
            <a:avLst/>
          </a:prstGeom>
          <a:ln>
            <a:solidFill>
              <a:schemeClr val="bg1"/>
            </a:solidFill>
          </a:ln>
        </p:spPr>
      </p:pic>
      <p:pic>
        <p:nvPicPr>
          <p:cNvPr id="4" name="Kép 3">
            <a:extLst>
              <a:ext uri="{FF2B5EF4-FFF2-40B4-BE49-F238E27FC236}">
                <a16:creationId xmlns="" xmlns:a16="http://schemas.microsoft.com/office/drawing/2014/main" id="{3208CA57-257A-3268-9AB8-74C8667ACC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5390" y="622169"/>
            <a:ext cx="6985439" cy="6008606"/>
          </a:xfrm>
          <a:prstGeom prst="rect">
            <a:avLst/>
          </a:prstGeom>
          <a:ln>
            <a:solidFill>
              <a:schemeClr val="bg1"/>
            </a:solidFill>
          </a:ln>
        </p:spPr>
      </p:pic>
      <p:sp>
        <p:nvSpPr>
          <p:cNvPr id="5" name="Szövegdoboz 4">
            <a:extLst>
              <a:ext uri="{FF2B5EF4-FFF2-40B4-BE49-F238E27FC236}">
                <a16:creationId xmlns="" xmlns:a16="http://schemas.microsoft.com/office/drawing/2014/main" id="{FC956D1E-74E3-1DA7-1FD4-362420F56485}"/>
              </a:ext>
            </a:extLst>
          </p:cNvPr>
          <p:cNvSpPr txBox="1"/>
          <p:nvPr/>
        </p:nvSpPr>
        <p:spPr>
          <a:xfrm>
            <a:off x="235670" y="113122"/>
            <a:ext cx="5561815" cy="369332"/>
          </a:xfrm>
          <a:prstGeom prst="rect">
            <a:avLst/>
          </a:prstGeom>
          <a:noFill/>
        </p:spPr>
        <p:txBody>
          <a:bodyPr wrap="square" rtlCol="0">
            <a:spAutoFit/>
          </a:bodyPr>
          <a:lstStyle/>
          <a:p>
            <a:r>
              <a:rPr lang="hu-HU" dirty="0">
                <a:solidFill>
                  <a:schemeClr val="bg1"/>
                </a:solidFill>
              </a:rPr>
              <a:t>Erzsébet és Mária királynék Nagy Lajos sírjánál</a:t>
            </a:r>
          </a:p>
        </p:txBody>
      </p:sp>
    </p:spTree>
    <p:extLst>
      <p:ext uri="{BB962C8B-B14F-4D97-AF65-F5344CB8AC3E}">
        <p14:creationId xmlns:p14="http://schemas.microsoft.com/office/powerpoint/2010/main" val="29773094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EFC6AE71-53C5-06CE-DDE4-F75B9ED04C5E}"/>
              </a:ext>
            </a:extLst>
          </p:cNvPr>
          <p:cNvPicPr>
            <a:picLocks noChangeAspect="1"/>
          </p:cNvPicPr>
          <p:nvPr/>
        </p:nvPicPr>
        <p:blipFill>
          <a:blip r:embed="rId2" cstate="email">
            <a:clrChange>
              <a:clrFrom>
                <a:srgbClr val="FDFBFC"/>
              </a:clrFrom>
              <a:clrTo>
                <a:srgbClr val="FDFBFC">
                  <a:alpha val="0"/>
                </a:srgbClr>
              </a:clrTo>
            </a:clrChange>
            <a:extLst>
              <a:ext uri="{28A0092B-C50C-407E-A947-70E740481C1C}">
                <a14:useLocalDpi xmlns:a14="http://schemas.microsoft.com/office/drawing/2010/main"/>
              </a:ext>
            </a:extLst>
          </a:blip>
          <a:stretch>
            <a:fillRect/>
          </a:stretch>
        </p:blipFill>
        <p:spPr>
          <a:xfrm>
            <a:off x="4571091" y="1291472"/>
            <a:ext cx="4395390" cy="5472260"/>
          </a:xfrm>
          <a:prstGeom prst="rect">
            <a:avLst/>
          </a:prstGeom>
        </p:spPr>
      </p:pic>
      <p:pic>
        <p:nvPicPr>
          <p:cNvPr id="3" name="Kép 2">
            <a:extLst>
              <a:ext uri="{FF2B5EF4-FFF2-40B4-BE49-F238E27FC236}">
                <a16:creationId xmlns="" xmlns:a16="http://schemas.microsoft.com/office/drawing/2014/main" id="{4CAD8BDB-60BC-AE0D-C59F-C0B5709BA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16" y="943465"/>
            <a:ext cx="4315709" cy="5754279"/>
          </a:xfrm>
          <a:prstGeom prst="rect">
            <a:avLst/>
          </a:prstGeom>
          <a:ln>
            <a:solidFill>
              <a:schemeClr val="bg1"/>
            </a:solidFill>
          </a:ln>
        </p:spPr>
      </p:pic>
      <p:sp>
        <p:nvSpPr>
          <p:cNvPr id="4" name="Szövegdoboz 3">
            <a:extLst>
              <a:ext uri="{FF2B5EF4-FFF2-40B4-BE49-F238E27FC236}">
                <a16:creationId xmlns="" xmlns:a16="http://schemas.microsoft.com/office/drawing/2014/main" id="{5F8A8850-4F8B-242F-1889-ED60EF5E15FE}"/>
              </a:ext>
            </a:extLst>
          </p:cNvPr>
          <p:cNvSpPr txBox="1"/>
          <p:nvPr/>
        </p:nvSpPr>
        <p:spPr>
          <a:xfrm>
            <a:off x="301658" y="386499"/>
            <a:ext cx="3365369" cy="369332"/>
          </a:xfrm>
          <a:prstGeom prst="rect">
            <a:avLst/>
          </a:prstGeom>
          <a:noFill/>
        </p:spPr>
        <p:txBody>
          <a:bodyPr wrap="square" rtlCol="0">
            <a:spAutoFit/>
          </a:bodyPr>
          <a:lstStyle/>
          <a:p>
            <a:r>
              <a:rPr lang="hu-HU" dirty="0">
                <a:solidFill>
                  <a:schemeClr val="bg1"/>
                </a:solidFill>
              </a:rPr>
              <a:t>Gyümölcs csendélet</a:t>
            </a:r>
          </a:p>
        </p:txBody>
      </p:sp>
      <p:sp>
        <p:nvSpPr>
          <p:cNvPr id="5" name="Szövegdoboz 4">
            <a:extLst>
              <a:ext uri="{FF2B5EF4-FFF2-40B4-BE49-F238E27FC236}">
                <a16:creationId xmlns="" xmlns:a16="http://schemas.microsoft.com/office/drawing/2014/main" id="{37BA2F09-5894-10D3-298F-8E4FA32A9C40}"/>
              </a:ext>
            </a:extLst>
          </p:cNvPr>
          <p:cNvSpPr txBox="1"/>
          <p:nvPr/>
        </p:nvSpPr>
        <p:spPr>
          <a:xfrm>
            <a:off x="4722829" y="584462"/>
            <a:ext cx="3657600" cy="369332"/>
          </a:xfrm>
          <a:prstGeom prst="rect">
            <a:avLst/>
          </a:prstGeom>
          <a:noFill/>
        </p:spPr>
        <p:txBody>
          <a:bodyPr wrap="square" rtlCol="0">
            <a:spAutoFit/>
          </a:bodyPr>
          <a:lstStyle/>
          <a:p>
            <a:r>
              <a:rPr lang="hu-HU" dirty="0">
                <a:solidFill>
                  <a:schemeClr val="bg1"/>
                </a:solidFill>
              </a:rPr>
              <a:t>Kislányportré</a:t>
            </a:r>
          </a:p>
        </p:txBody>
      </p:sp>
    </p:spTree>
    <p:extLst>
      <p:ext uri="{BB962C8B-B14F-4D97-AF65-F5344CB8AC3E}">
        <p14:creationId xmlns:p14="http://schemas.microsoft.com/office/powerpoint/2010/main" val="21045814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9ED0E8A8-8893-F577-8B1C-4F4B915495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7619" y="952107"/>
            <a:ext cx="4589464" cy="5759777"/>
          </a:xfrm>
          <a:prstGeom prst="rect">
            <a:avLst/>
          </a:prstGeom>
          <a:ln>
            <a:solidFill>
              <a:schemeClr val="bg1"/>
            </a:solidFill>
          </a:ln>
        </p:spPr>
      </p:pic>
      <p:sp>
        <p:nvSpPr>
          <p:cNvPr id="3" name="Szövegdoboz 2">
            <a:extLst>
              <a:ext uri="{FF2B5EF4-FFF2-40B4-BE49-F238E27FC236}">
                <a16:creationId xmlns="" xmlns:a16="http://schemas.microsoft.com/office/drawing/2014/main" id="{F4BA227D-99A4-E1D9-037B-63E1CA01F890}"/>
              </a:ext>
            </a:extLst>
          </p:cNvPr>
          <p:cNvSpPr txBox="1"/>
          <p:nvPr/>
        </p:nvSpPr>
        <p:spPr>
          <a:xfrm>
            <a:off x="4383464" y="235670"/>
            <a:ext cx="4128940" cy="369332"/>
          </a:xfrm>
          <a:prstGeom prst="rect">
            <a:avLst/>
          </a:prstGeom>
          <a:noFill/>
        </p:spPr>
        <p:txBody>
          <a:bodyPr wrap="square" rtlCol="0">
            <a:spAutoFit/>
          </a:bodyPr>
          <a:lstStyle/>
          <a:p>
            <a:r>
              <a:rPr lang="hu-HU" dirty="0">
                <a:solidFill>
                  <a:schemeClr val="bg1"/>
                </a:solidFill>
              </a:rPr>
              <a:t>Ifjú hölgy </a:t>
            </a:r>
            <a:r>
              <a:rPr lang="hu-HU" dirty="0" err="1">
                <a:solidFill>
                  <a:schemeClr val="bg1"/>
                </a:solidFill>
              </a:rPr>
              <a:t>medailonnal</a:t>
            </a:r>
            <a:endParaRPr lang="hu-HU" dirty="0">
              <a:solidFill>
                <a:schemeClr val="bg1"/>
              </a:solidFill>
            </a:endParaRPr>
          </a:p>
        </p:txBody>
      </p:sp>
      <p:pic>
        <p:nvPicPr>
          <p:cNvPr id="5" name="Kép 4">
            <a:extLst>
              <a:ext uri="{FF2B5EF4-FFF2-40B4-BE49-F238E27FC236}">
                <a16:creationId xmlns="" xmlns:a16="http://schemas.microsoft.com/office/drawing/2014/main" id="{1CA9CB2B-23B3-E818-94B3-D7186FDF53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42" y="889529"/>
            <a:ext cx="4316856" cy="5829501"/>
          </a:xfrm>
          <a:prstGeom prst="rect">
            <a:avLst/>
          </a:prstGeom>
          <a:ln>
            <a:solidFill>
              <a:schemeClr val="bg1"/>
            </a:solidFill>
          </a:ln>
        </p:spPr>
      </p:pic>
      <p:sp>
        <p:nvSpPr>
          <p:cNvPr id="6" name="Szövegdoboz 5">
            <a:extLst>
              <a:ext uri="{FF2B5EF4-FFF2-40B4-BE49-F238E27FC236}">
                <a16:creationId xmlns="" xmlns:a16="http://schemas.microsoft.com/office/drawing/2014/main" id="{505C1A31-A827-394F-2B3D-75330315EBD5}"/>
              </a:ext>
            </a:extLst>
          </p:cNvPr>
          <p:cNvSpPr txBox="1"/>
          <p:nvPr/>
        </p:nvSpPr>
        <p:spPr>
          <a:xfrm>
            <a:off x="169682" y="339365"/>
            <a:ext cx="3016578" cy="369332"/>
          </a:xfrm>
          <a:prstGeom prst="rect">
            <a:avLst/>
          </a:prstGeom>
          <a:noFill/>
        </p:spPr>
        <p:txBody>
          <a:bodyPr wrap="square" rtlCol="0">
            <a:spAutoFit/>
          </a:bodyPr>
          <a:lstStyle/>
          <a:p>
            <a:r>
              <a:rPr lang="hu-HU" dirty="0">
                <a:solidFill>
                  <a:schemeClr val="bg1"/>
                </a:solidFill>
              </a:rPr>
              <a:t>Turbános férfi</a:t>
            </a:r>
          </a:p>
        </p:txBody>
      </p:sp>
    </p:spTree>
    <p:extLst>
      <p:ext uri="{BB962C8B-B14F-4D97-AF65-F5344CB8AC3E}">
        <p14:creationId xmlns:p14="http://schemas.microsoft.com/office/powerpoint/2010/main" val="219397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8CDD7D59-540B-6687-FD36-E6BA68335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0605" y="490194"/>
            <a:ext cx="4652959" cy="6151212"/>
          </a:xfrm>
          <a:prstGeom prst="rect">
            <a:avLst/>
          </a:prstGeom>
          <a:ln>
            <a:solidFill>
              <a:schemeClr val="bg1"/>
            </a:solidFill>
          </a:ln>
        </p:spPr>
      </p:pic>
      <p:sp>
        <p:nvSpPr>
          <p:cNvPr id="4" name="Szövegdoboz 3">
            <a:extLst>
              <a:ext uri="{FF2B5EF4-FFF2-40B4-BE49-F238E27FC236}">
                <a16:creationId xmlns="" xmlns:a16="http://schemas.microsoft.com/office/drawing/2014/main" id="{C1BE15C5-8FCA-4425-AB4D-DD573EAC241B}"/>
              </a:ext>
            </a:extLst>
          </p:cNvPr>
          <p:cNvSpPr txBox="1"/>
          <p:nvPr/>
        </p:nvSpPr>
        <p:spPr>
          <a:xfrm>
            <a:off x="1531856" y="267820"/>
            <a:ext cx="3700021" cy="646331"/>
          </a:xfrm>
          <a:prstGeom prst="rect">
            <a:avLst/>
          </a:prstGeom>
          <a:noFill/>
        </p:spPr>
        <p:txBody>
          <a:bodyPr wrap="square">
            <a:spAutoFit/>
          </a:bodyPr>
          <a:lstStyle/>
          <a:p>
            <a:r>
              <a:rPr lang="hu-HU" dirty="0">
                <a:solidFill>
                  <a:schemeClr val="bg1"/>
                </a:solidFill>
              </a:rPr>
              <a:t>Fejérváry Gábor magyar archeológus. 1837. </a:t>
            </a:r>
          </a:p>
        </p:txBody>
      </p:sp>
      <p:pic>
        <p:nvPicPr>
          <p:cNvPr id="5" name="Kép 4">
            <a:extLst>
              <a:ext uri="{FF2B5EF4-FFF2-40B4-BE49-F238E27FC236}">
                <a16:creationId xmlns="" xmlns:a16="http://schemas.microsoft.com/office/drawing/2014/main" id="{4032D87A-5250-1F62-0920-4C9608DBF5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89" y="1330904"/>
            <a:ext cx="3983156" cy="5312535"/>
          </a:xfrm>
          <a:prstGeom prst="rect">
            <a:avLst/>
          </a:prstGeom>
          <a:ln>
            <a:solidFill>
              <a:schemeClr val="bg1"/>
            </a:solidFill>
          </a:ln>
        </p:spPr>
      </p:pic>
    </p:spTree>
    <p:extLst>
      <p:ext uri="{BB962C8B-B14F-4D97-AF65-F5344CB8AC3E}">
        <p14:creationId xmlns:p14="http://schemas.microsoft.com/office/powerpoint/2010/main" val="34146818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B0F8BE0E-74C3-3232-8F88-9A0AAA5DDA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2364" y="104552"/>
            <a:ext cx="5424837" cy="6654467"/>
          </a:xfrm>
          <a:prstGeom prst="rect">
            <a:avLst/>
          </a:prstGeom>
          <a:ln>
            <a:solidFill>
              <a:schemeClr val="bg1"/>
            </a:solidFill>
          </a:ln>
        </p:spPr>
      </p:pic>
      <p:sp>
        <p:nvSpPr>
          <p:cNvPr id="4" name="Szövegdoboz 3">
            <a:extLst>
              <a:ext uri="{FF2B5EF4-FFF2-40B4-BE49-F238E27FC236}">
                <a16:creationId xmlns="" xmlns:a16="http://schemas.microsoft.com/office/drawing/2014/main" id="{61A1CFB8-DDAC-AB5E-C679-85139ED28ADC}"/>
              </a:ext>
            </a:extLst>
          </p:cNvPr>
          <p:cNvSpPr txBox="1"/>
          <p:nvPr/>
        </p:nvSpPr>
        <p:spPr>
          <a:xfrm>
            <a:off x="406400" y="1354667"/>
            <a:ext cx="2393244" cy="369332"/>
          </a:xfrm>
          <a:prstGeom prst="rect">
            <a:avLst/>
          </a:prstGeom>
          <a:noFill/>
        </p:spPr>
        <p:txBody>
          <a:bodyPr wrap="square" rtlCol="0">
            <a:spAutoFit/>
          </a:bodyPr>
          <a:lstStyle/>
          <a:p>
            <a:r>
              <a:rPr lang="hu-HU" dirty="0">
                <a:solidFill>
                  <a:schemeClr val="bg1"/>
                </a:solidFill>
              </a:rPr>
              <a:t>Templomban </a:t>
            </a:r>
          </a:p>
        </p:txBody>
      </p:sp>
      <p:sp>
        <p:nvSpPr>
          <p:cNvPr id="5" name="Szövegdoboz 4">
            <a:extLst>
              <a:ext uri="{FF2B5EF4-FFF2-40B4-BE49-F238E27FC236}">
                <a16:creationId xmlns="" xmlns:a16="http://schemas.microsoft.com/office/drawing/2014/main" id="{FBACF53C-5DD1-ABF1-F91D-CDD2BE4F4C10}"/>
              </a:ext>
            </a:extLst>
          </p:cNvPr>
          <p:cNvSpPr txBox="1"/>
          <p:nvPr/>
        </p:nvSpPr>
        <p:spPr>
          <a:xfrm>
            <a:off x="155543" y="1700694"/>
            <a:ext cx="3096704" cy="369332"/>
          </a:xfrm>
          <a:prstGeom prst="rect">
            <a:avLst/>
          </a:prstGeom>
          <a:noFill/>
        </p:spPr>
        <p:txBody>
          <a:bodyPr wrap="square">
            <a:spAutoFit/>
          </a:bodyPr>
          <a:lstStyle/>
          <a:p>
            <a:r>
              <a:rPr lang="hu-HU" dirty="0">
                <a:solidFill>
                  <a:schemeClr val="bg1"/>
                </a:solidFill>
              </a:rPr>
              <a:t>Olaj, vászon, 147,5 x 117 cm</a:t>
            </a:r>
          </a:p>
        </p:txBody>
      </p:sp>
    </p:spTree>
    <p:extLst>
      <p:ext uri="{BB962C8B-B14F-4D97-AF65-F5344CB8AC3E}">
        <p14:creationId xmlns:p14="http://schemas.microsoft.com/office/powerpoint/2010/main" val="14521784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 xmlns:a16="http://schemas.microsoft.com/office/drawing/2014/main" id="{73B39A0A-8B87-56E7-AAC9-4315C8B43A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444" y="905932"/>
            <a:ext cx="7936089" cy="5952067"/>
          </a:xfrm>
          <a:prstGeom prst="rect">
            <a:avLst/>
          </a:prstGeom>
        </p:spPr>
      </p:pic>
      <p:pic>
        <p:nvPicPr>
          <p:cNvPr id="6" name="Kép 5">
            <a:extLst>
              <a:ext uri="{FF2B5EF4-FFF2-40B4-BE49-F238E27FC236}">
                <a16:creationId xmlns="" xmlns:a16="http://schemas.microsoft.com/office/drawing/2014/main" id="{F691B24F-48AE-53D1-5D2D-188A21602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3296" y="203201"/>
            <a:ext cx="4931832" cy="6575776"/>
          </a:xfrm>
          <a:prstGeom prst="rect">
            <a:avLst/>
          </a:prstGeom>
          <a:ln>
            <a:solidFill>
              <a:schemeClr val="bg1"/>
            </a:solidFill>
          </a:ln>
        </p:spPr>
      </p:pic>
      <p:pic>
        <p:nvPicPr>
          <p:cNvPr id="7" name="Kép 6">
            <a:extLst>
              <a:ext uri="{FF2B5EF4-FFF2-40B4-BE49-F238E27FC236}">
                <a16:creationId xmlns="" xmlns:a16="http://schemas.microsoft.com/office/drawing/2014/main" id="{9916B863-141B-0395-8A39-7256B7DD7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178" y="1253066"/>
            <a:ext cx="7352831" cy="5514623"/>
          </a:xfrm>
          <a:prstGeom prst="rect">
            <a:avLst/>
          </a:prstGeom>
          <a:ln>
            <a:solidFill>
              <a:schemeClr val="bg1"/>
            </a:solidFill>
          </a:ln>
        </p:spPr>
      </p:pic>
      <p:sp>
        <p:nvSpPr>
          <p:cNvPr id="8" name="Szövegdoboz 7">
            <a:extLst>
              <a:ext uri="{FF2B5EF4-FFF2-40B4-BE49-F238E27FC236}">
                <a16:creationId xmlns="" xmlns:a16="http://schemas.microsoft.com/office/drawing/2014/main" id="{B71B965E-5F36-1A78-A87A-4E5EC9DF969D}"/>
              </a:ext>
            </a:extLst>
          </p:cNvPr>
          <p:cNvSpPr txBox="1"/>
          <p:nvPr/>
        </p:nvSpPr>
        <p:spPr>
          <a:xfrm>
            <a:off x="699910" y="383822"/>
            <a:ext cx="7857067" cy="369332"/>
          </a:xfrm>
          <a:prstGeom prst="rect">
            <a:avLst/>
          </a:prstGeom>
          <a:noFill/>
        </p:spPr>
        <p:txBody>
          <a:bodyPr wrap="square" rtlCol="0">
            <a:spAutoFit/>
          </a:bodyPr>
          <a:lstStyle/>
          <a:p>
            <a:r>
              <a:rPr lang="hu-HU" dirty="0">
                <a:solidFill>
                  <a:schemeClr val="bg1"/>
                </a:solidFill>
              </a:rPr>
              <a:t>Csendélet, gyümölcs és vázák, magánt.</a:t>
            </a:r>
          </a:p>
        </p:txBody>
      </p:sp>
      <p:pic>
        <p:nvPicPr>
          <p:cNvPr id="2" name="Kép 1">
            <a:extLst>
              <a:ext uri="{FF2B5EF4-FFF2-40B4-BE49-F238E27FC236}">
                <a16:creationId xmlns="" xmlns:a16="http://schemas.microsoft.com/office/drawing/2014/main" id="{2ABD461E-9C49-82CB-36A5-D613EAE86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140" y="188537"/>
            <a:ext cx="8890340" cy="6669464"/>
          </a:xfrm>
          <a:prstGeom prst="rect">
            <a:avLst/>
          </a:prstGeom>
        </p:spPr>
      </p:pic>
    </p:spTree>
    <p:extLst>
      <p:ext uri="{BB962C8B-B14F-4D97-AF65-F5344CB8AC3E}">
        <p14:creationId xmlns:p14="http://schemas.microsoft.com/office/powerpoint/2010/main" val="26170854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 xmlns:a16="http://schemas.microsoft.com/office/drawing/2014/main" id="{0C13B8ED-9C77-6A8E-F85E-8961AD200E18}"/>
              </a:ext>
            </a:extLst>
          </p:cNvPr>
          <p:cNvPicPr>
            <a:picLocks noChangeAspect="1"/>
          </p:cNvPicPr>
          <p:nvPr/>
        </p:nvPicPr>
        <p:blipFill>
          <a:blip r:embed="rId2"/>
          <a:stretch>
            <a:fillRect/>
          </a:stretch>
        </p:blipFill>
        <p:spPr>
          <a:xfrm>
            <a:off x="221509" y="809624"/>
            <a:ext cx="8616613" cy="5779435"/>
          </a:xfrm>
          <a:prstGeom prst="rect">
            <a:avLst/>
          </a:prstGeom>
          <a:ln>
            <a:solidFill>
              <a:schemeClr val="bg1"/>
            </a:solidFill>
          </a:ln>
        </p:spPr>
      </p:pic>
      <p:sp>
        <p:nvSpPr>
          <p:cNvPr id="5" name="Szövegdoboz 4">
            <a:extLst>
              <a:ext uri="{FF2B5EF4-FFF2-40B4-BE49-F238E27FC236}">
                <a16:creationId xmlns="" xmlns:a16="http://schemas.microsoft.com/office/drawing/2014/main" id="{7C4EEAD0-0429-7FF5-250A-14460EDAA8B7}"/>
              </a:ext>
            </a:extLst>
          </p:cNvPr>
          <p:cNvSpPr txBox="1"/>
          <p:nvPr/>
        </p:nvSpPr>
        <p:spPr>
          <a:xfrm>
            <a:off x="287866" y="173756"/>
            <a:ext cx="8404577" cy="369332"/>
          </a:xfrm>
          <a:prstGeom prst="rect">
            <a:avLst/>
          </a:prstGeom>
          <a:noFill/>
        </p:spPr>
        <p:txBody>
          <a:bodyPr wrap="square">
            <a:spAutoFit/>
          </a:bodyPr>
          <a:lstStyle/>
          <a:p>
            <a:r>
              <a:rPr lang="hu-HU" dirty="0">
                <a:solidFill>
                  <a:schemeClr val="bg1"/>
                </a:solidFill>
              </a:rPr>
              <a:t>Csendélet gyümölccsel</a:t>
            </a:r>
          </a:p>
        </p:txBody>
      </p:sp>
      <p:sp>
        <p:nvSpPr>
          <p:cNvPr id="7" name="Szövegdoboz 6">
            <a:extLst>
              <a:ext uri="{FF2B5EF4-FFF2-40B4-BE49-F238E27FC236}">
                <a16:creationId xmlns="" xmlns:a16="http://schemas.microsoft.com/office/drawing/2014/main" id="{22EB89B3-6E76-E472-CE20-C3EC55105DE7}"/>
              </a:ext>
            </a:extLst>
          </p:cNvPr>
          <p:cNvSpPr txBox="1"/>
          <p:nvPr/>
        </p:nvSpPr>
        <p:spPr>
          <a:xfrm>
            <a:off x="220132" y="433190"/>
            <a:ext cx="6293555" cy="369332"/>
          </a:xfrm>
          <a:prstGeom prst="rect">
            <a:avLst/>
          </a:prstGeom>
          <a:noFill/>
        </p:spPr>
        <p:txBody>
          <a:bodyPr wrap="square">
            <a:spAutoFit/>
          </a:bodyPr>
          <a:lstStyle/>
          <a:p>
            <a:r>
              <a:rPr lang="hu-HU" dirty="0">
                <a:solidFill>
                  <a:schemeClr val="bg1"/>
                </a:solidFill>
              </a:rPr>
              <a:t>New York-i művészeti galéria gyűjteményéből , 26x38 hüvelyk</a:t>
            </a:r>
          </a:p>
        </p:txBody>
      </p:sp>
    </p:spTree>
    <p:extLst>
      <p:ext uri="{BB962C8B-B14F-4D97-AF65-F5344CB8AC3E}">
        <p14:creationId xmlns:p14="http://schemas.microsoft.com/office/powerpoint/2010/main" val="33835712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4A1ECDFF-0B2D-E7EC-617E-02EE7AC4C9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778" y="430611"/>
            <a:ext cx="7800622" cy="6427388"/>
          </a:xfrm>
          <a:prstGeom prst="rect">
            <a:avLst/>
          </a:prstGeom>
          <a:ln>
            <a:solidFill>
              <a:schemeClr val="bg1"/>
            </a:solidFill>
          </a:ln>
        </p:spPr>
      </p:pic>
      <p:sp>
        <p:nvSpPr>
          <p:cNvPr id="4" name="Szövegdoboz 3">
            <a:extLst>
              <a:ext uri="{FF2B5EF4-FFF2-40B4-BE49-F238E27FC236}">
                <a16:creationId xmlns="" xmlns:a16="http://schemas.microsoft.com/office/drawing/2014/main" id="{825EE35C-2EC8-7A05-8BF9-4159D6EB3974}"/>
              </a:ext>
            </a:extLst>
          </p:cNvPr>
          <p:cNvSpPr txBox="1"/>
          <p:nvPr/>
        </p:nvSpPr>
        <p:spPr>
          <a:xfrm>
            <a:off x="694267" y="0"/>
            <a:ext cx="7569200" cy="369332"/>
          </a:xfrm>
          <a:prstGeom prst="rect">
            <a:avLst/>
          </a:prstGeom>
          <a:noFill/>
        </p:spPr>
        <p:txBody>
          <a:bodyPr wrap="square">
            <a:spAutoFit/>
          </a:bodyPr>
          <a:lstStyle/>
          <a:p>
            <a:r>
              <a:rPr lang="hu-HU" dirty="0">
                <a:solidFill>
                  <a:schemeClr val="bg1"/>
                </a:solidFill>
              </a:rPr>
              <a:t>Barabás: Barabás, </a:t>
            </a:r>
            <a:r>
              <a:rPr lang="hu-HU" dirty="0" err="1">
                <a:solidFill>
                  <a:schemeClr val="bg1"/>
                </a:solidFill>
              </a:rPr>
              <a:t>Burghardt</a:t>
            </a:r>
            <a:r>
              <a:rPr lang="hu-HU" dirty="0">
                <a:solidFill>
                  <a:schemeClr val="bg1"/>
                </a:solidFill>
              </a:rPr>
              <a:t> és </a:t>
            </a:r>
            <a:r>
              <a:rPr lang="hu-HU" dirty="0" err="1">
                <a:solidFill>
                  <a:schemeClr val="bg1"/>
                </a:solidFill>
              </a:rPr>
              <a:t>Kozina</a:t>
            </a:r>
            <a:r>
              <a:rPr lang="hu-HU" dirty="0">
                <a:solidFill>
                  <a:schemeClr val="bg1"/>
                </a:solidFill>
              </a:rPr>
              <a:t> Velencében</a:t>
            </a:r>
          </a:p>
        </p:txBody>
      </p:sp>
    </p:spTree>
    <p:extLst>
      <p:ext uri="{BB962C8B-B14F-4D97-AF65-F5344CB8AC3E}">
        <p14:creationId xmlns:p14="http://schemas.microsoft.com/office/powerpoint/2010/main" val="29660500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 xmlns:a16="http://schemas.microsoft.com/office/drawing/2014/main" id="{BA956D73-C929-1C45-944D-16ADC4028B45}"/>
              </a:ext>
            </a:extLst>
          </p:cNvPr>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73935" y="570889"/>
            <a:ext cx="4922619" cy="5942799"/>
          </a:xfrm>
          <a:prstGeom prst="rect">
            <a:avLst/>
          </a:prstGeom>
        </p:spPr>
      </p:pic>
      <p:sp>
        <p:nvSpPr>
          <p:cNvPr id="6" name="Szövegdoboz 5">
            <a:extLst>
              <a:ext uri="{FF2B5EF4-FFF2-40B4-BE49-F238E27FC236}">
                <a16:creationId xmlns="" xmlns:a16="http://schemas.microsoft.com/office/drawing/2014/main" id="{762FB9D4-FCFE-86B1-2F7D-60D6B4BDDD6C}"/>
              </a:ext>
            </a:extLst>
          </p:cNvPr>
          <p:cNvSpPr txBox="1"/>
          <p:nvPr/>
        </p:nvSpPr>
        <p:spPr>
          <a:xfrm>
            <a:off x="5554133" y="1254246"/>
            <a:ext cx="3160890" cy="923330"/>
          </a:xfrm>
          <a:prstGeom prst="rect">
            <a:avLst/>
          </a:prstGeom>
          <a:noFill/>
        </p:spPr>
        <p:txBody>
          <a:bodyPr wrap="square">
            <a:spAutoFit/>
          </a:bodyPr>
          <a:lstStyle/>
          <a:p>
            <a:r>
              <a:rPr lang="pt-BR" dirty="0">
                <a:solidFill>
                  <a:schemeClr val="bg1"/>
                </a:solidFill>
              </a:rPr>
              <a:t>N.I Tolstaya nee Spiridova2á möglicherweise von Kozina Sandor</a:t>
            </a:r>
            <a:r>
              <a:rPr lang="hu-HU" dirty="0">
                <a:solidFill>
                  <a:schemeClr val="bg1"/>
                </a:solidFill>
              </a:rPr>
              <a:t>,</a:t>
            </a:r>
            <a:r>
              <a:rPr lang="pt-BR" dirty="0">
                <a:solidFill>
                  <a:schemeClr val="bg1"/>
                </a:solidFill>
              </a:rPr>
              <a:t>Tropinin museum29</a:t>
            </a:r>
            <a:endParaRPr lang="hu-HU" dirty="0">
              <a:solidFill>
                <a:schemeClr val="bg1"/>
              </a:solidFill>
            </a:endParaRPr>
          </a:p>
        </p:txBody>
      </p:sp>
      <p:sp>
        <p:nvSpPr>
          <p:cNvPr id="10" name="Szövegdoboz 9">
            <a:extLst>
              <a:ext uri="{FF2B5EF4-FFF2-40B4-BE49-F238E27FC236}">
                <a16:creationId xmlns="" xmlns:a16="http://schemas.microsoft.com/office/drawing/2014/main" id="{CE8939AD-8EAA-C39D-3D4E-F87FABBF9379}"/>
              </a:ext>
            </a:extLst>
          </p:cNvPr>
          <p:cNvSpPr txBox="1"/>
          <p:nvPr/>
        </p:nvSpPr>
        <p:spPr>
          <a:xfrm>
            <a:off x="5633156" y="2630649"/>
            <a:ext cx="3510844" cy="2585323"/>
          </a:xfrm>
          <a:prstGeom prst="rect">
            <a:avLst/>
          </a:prstGeom>
          <a:noFill/>
        </p:spPr>
        <p:txBody>
          <a:bodyPr wrap="square">
            <a:spAutoFit/>
          </a:bodyPr>
          <a:lstStyle/>
          <a:p>
            <a:r>
              <a:rPr lang="hu-HU" dirty="0">
                <a:solidFill>
                  <a:schemeClr val="bg1"/>
                </a:solidFill>
              </a:rPr>
              <a:t>Ez a kép közkincs. Ez azt jelenti, hogy vagy lejárt a szerzői jog, vagy a kép tulajdonosa lemondott a jogairól. Az </a:t>
            </a:r>
            <a:r>
              <a:rPr lang="hu-HU" dirty="0" err="1">
                <a:solidFill>
                  <a:schemeClr val="bg1"/>
                </a:solidFill>
              </a:rPr>
              <a:t>Alamy</a:t>
            </a:r>
            <a:r>
              <a:rPr lang="hu-HU" dirty="0">
                <a:solidFill>
                  <a:schemeClr val="bg1"/>
                </a:solidFill>
              </a:rPr>
              <a:t> díjat számít fel a kép nagy felbontású másolatához való </a:t>
            </a:r>
            <a:r>
              <a:rPr lang="hu-HU" dirty="0" err="1">
                <a:solidFill>
                  <a:schemeClr val="bg1"/>
                </a:solidFill>
              </a:rPr>
              <a:t>hozzáférésért.A</a:t>
            </a:r>
            <a:r>
              <a:rPr lang="hu-HU" dirty="0">
                <a:solidFill>
                  <a:schemeClr val="bg1"/>
                </a:solidFill>
              </a:rPr>
              <a:t> képen lehetnek apróbb hibák, mivel történelmi vagy riportképről van szó.</a:t>
            </a:r>
          </a:p>
        </p:txBody>
      </p:sp>
      <p:sp>
        <p:nvSpPr>
          <p:cNvPr id="12" name="Szövegdoboz 11">
            <a:extLst>
              <a:ext uri="{FF2B5EF4-FFF2-40B4-BE49-F238E27FC236}">
                <a16:creationId xmlns="" xmlns:a16="http://schemas.microsoft.com/office/drawing/2014/main" id="{C8855A33-F826-056C-39AF-774C07266A6C}"/>
              </a:ext>
            </a:extLst>
          </p:cNvPr>
          <p:cNvSpPr txBox="1"/>
          <p:nvPr/>
        </p:nvSpPr>
        <p:spPr>
          <a:xfrm>
            <a:off x="5596467" y="786179"/>
            <a:ext cx="4600222" cy="369332"/>
          </a:xfrm>
          <a:prstGeom prst="rect">
            <a:avLst/>
          </a:prstGeom>
          <a:noFill/>
        </p:spPr>
        <p:txBody>
          <a:bodyPr wrap="square">
            <a:spAutoFit/>
          </a:bodyPr>
          <a:lstStyle/>
          <a:p>
            <a:r>
              <a:rPr lang="hu-HU" dirty="0">
                <a:solidFill>
                  <a:schemeClr val="bg1"/>
                </a:solidFill>
              </a:rPr>
              <a:t>24,4 x 29,4 cm</a:t>
            </a:r>
          </a:p>
        </p:txBody>
      </p:sp>
    </p:spTree>
    <p:extLst>
      <p:ext uri="{BB962C8B-B14F-4D97-AF65-F5344CB8AC3E}">
        <p14:creationId xmlns:p14="http://schemas.microsoft.com/office/powerpoint/2010/main" val="25070076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 xmlns:a16="http://schemas.microsoft.com/office/drawing/2014/main" id="{7E22271C-2A66-C940-82B7-CBE31B381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1504" y="1036948"/>
            <a:ext cx="4311548" cy="5560486"/>
          </a:xfrm>
          <a:prstGeom prst="rect">
            <a:avLst/>
          </a:prstGeom>
          <a:ln>
            <a:solidFill>
              <a:schemeClr val="bg1"/>
            </a:solidFill>
          </a:ln>
        </p:spPr>
      </p:pic>
      <p:sp>
        <p:nvSpPr>
          <p:cNvPr id="4" name="Szövegdoboz 3">
            <a:extLst>
              <a:ext uri="{FF2B5EF4-FFF2-40B4-BE49-F238E27FC236}">
                <a16:creationId xmlns="" xmlns:a16="http://schemas.microsoft.com/office/drawing/2014/main" id="{C6521958-2D73-5EEB-DE82-C0C901CFDBDD}"/>
              </a:ext>
            </a:extLst>
          </p:cNvPr>
          <p:cNvSpPr txBox="1"/>
          <p:nvPr/>
        </p:nvSpPr>
        <p:spPr>
          <a:xfrm>
            <a:off x="4840664" y="233879"/>
            <a:ext cx="2936449" cy="646331"/>
          </a:xfrm>
          <a:prstGeom prst="rect">
            <a:avLst/>
          </a:prstGeom>
          <a:noFill/>
        </p:spPr>
        <p:txBody>
          <a:bodyPr wrap="square">
            <a:spAutoFit/>
          </a:bodyPr>
          <a:lstStyle/>
          <a:p>
            <a:r>
              <a:rPr lang="fr-FR" dirty="0">
                <a:solidFill>
                  <a:schemeClr val="bg1"/>
                </a:solidFill>
              </a:rPr>
              <a:t>Mertvago Sussana - Public domain portrait painting</a:t>
            </a:r>
          </a:p>
        </p:txBody>
      </p:sp>
      <p:pic>
        <p:nvPicPr>
          <p:cNvPr id="3" name="Kép 2">
            <a:extLst>
              <a:ext uri="{FF2B5EF4-FFF2-40B4-BE49-F238E27FC236}">
                <a16:creationId xmlns="" xmlns:a16="http://schemas.microsoft.com/office/drawing/2014/main" id="{E9B551B3-B937-FDAD-B238-9FA64E926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858" y="1095022"/>
            <a:ext cx="4420854" cy="5485494"/>
          </a:xfrm>
          <a:prstGeom prst="rect">
            <a:avLst/>
          </a:prstGeom>
        </p:spPr>
      </p:pic>
      <p:pic>
        <p:nvPicPr>
          <p:cNvPr id="6" name="Kép 5">
            <a:extLst>
              <a:ext uri="{FF2B5EF4-FFF2-40B4-BE49-F238E27FC236}">
                <a16:creationId xmlns="" xmlns:a16="http://schemas.microsoft.com/office/drawing/2014/main" id="{13616675-7C1F-3CCC-5F49-8FFBCAD5DC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373" y="416312"/>
            <a:ext cx="3340898" cy="493819"/>
          </a:xfrm>
          <a:prstGeom prst="rect">
            <a:avLst/>
          </a:prstGeom>
        </p:spPr>
      </p:pic>
    </p:spTree>
    <p:extLst>
      <p:ext uri="{BB962C8B-B14F-4D97-AF65-F5344CB8AC3E}">
        <p14:creationId xmlns:p14="http://schemas.microsoft.com/office/powerpoint/2010/main" val="42100836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2010</Words>
  <Application>Microsoft Office PowerPoint</Application>
  <PresentationFormat>Diavetítés a képernyőre (4:3 oldalarány)</PresentationFormat>
  <Paragraphs>109</Paragraphs>
  <Slides>62</Slides>
  <Notes>1</Notes>
  <HiddenSlides>0</HiddenSlides>
  <MMClips>0</MMClips>
  <ScaleCrop>false</ScaleCrop>
  <HeadingPairs>
    <vt:vector size="4" baseType="variant">
      <vt:variant>
        <vt:lpstr>Téma</vt:lpstr>
      </vt:variant>
      <vt:variant>
        <vt:i4>1</vt:i4>
      </vt:variant>
      <vt:variant>
        <vt:lpstr>Diacímek</vt:lpstr>
      </vt:variant>
      <vt:variant>
        <vt:i4>62</vt:i4>
      </vt:variant>
    </vt:vector>
  </HeadingPairs>
  <TitlesOfParts>
    <vt:vector size="63" baseType="lpstr">
      <vt:lpstr>Office-téma</vt:lpstr>
      <vt:lpstr>Kozina Sándor, 1808-1873  Molnár József, 1821-1899</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Kozina Sándor, 1808-1873  Molnár József, 1821-1899</dc:title>
  <dc:creator>Judit</dc:creator>
  <cp:lastModifiedBy>Judit</cp:lastModifiedBy>
  <cp:revision>1</cp:revision>
  <dcterms:created xsi:type="dcterms:W3CDTF">2025-06-14T06:53:35Z</dcterms:created>
  <dcterms:modified xsi:type="dcterms:W3CDTF">2025-06-14T07:13:53Z</dcterms:modified>
</cp:coreProperties>
</file>