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332" r:id="rId3"/>
    <p:sldId id="333" r:id="rId4"/>
    <p:sldId id="334" r:id="rId5"/>
    <p:sldId id="335" r:id="rId6"/>
    <p:sldId id="336" r:id="rId7"/>
    <p:sldId id="266" r:id="rId8"/>
    <p:sldId id="267" r:id="rId9"/>
    <p:sldId id="269" r:id="rId10"/>
    <p:sldId id="270" r:id="rId11"/>
    <p:sldId id="271" r:id="rId12"/>
    <p:sldId id="272" r:id="rId13"/>
    <p:sldId id="259" r:id="rId14"/>
    <p:sldId id="337" r:id="rId15"/>
    <p:sldId id="338" r:id="rId16"/>
    <p:sldId id="339" r:id="rId17"/>
    <p:sldId id="340" r:id="rId18"/>
    <p:sldId id="341" r:id="rId19"/>
    <p:sldId id="273" r:id="rId20"/>
    <p:sldId id="260" r:id="rId21"/>
    <p:sldId id="274" r:id="rId22"/>
    <p:sldId id="262" r:id="rId23"/>
    <p:sldId id="261" r:id="rId24"/>
    <p:sldId id="26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7" r:id="rId48"/>
    <p:sldId id="264" r:id="rId49"/>
    <p:sldId id="308" r:id="rId50"/>
    <p:sldId id="306" r:id="rId51"/>
    <p:sldId id="309" r:id="rId52"/>
    <p:sldId id="310" r:id="rId53"/>
    <p:sldId id="311" r:id="rId54"/>
    <p:sldId id="276" r:id="rId55"/>
    <p:sldId id="277" r:id="rId56"/>
    <p:sldId id="278" r:id="rId57"/>
    <p:sldId id="279" r:id="rId58"/>
    <p:sldId id="312" r:id="rId59"/>
    <p:sldId id="313" r:id="rId60"/>
    <p:sldId id="314" r:id="rId61"/>
    <p:sldId id="315" r:id="rId62"/>
    <p:sldId id="317" r:id="rId63"/>
    <p:sldId id="318" r:id="rId64"/>
    <p:sldId id="319" r:id="rId65"/>
    <p:sldId id="316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280" r:id="rId7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496D2-3AA7-4878-96D1-5FBBCDE79911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F185F-3910-4630-B74E-64B5F10C4B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202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F185F-3910-4630-B74E-64B5F10C4B29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173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F185F-3910-4630-B74E-64B5F10C4B29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614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AC26F-7DA6-4BFD-8D2E-B46E24F250FF}" type="slidenum">
              <a:rPr lang="hu-HU" smtClean="0"/>
              <a:pPr/>
              <a:t>35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5CD1C-6694-4748-8AD3-06204E264DB1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843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AC26F-7DA6-4BFD-8D2E-B46E24F250FF}" type="slidenum">
              <a:rPr lang="hu-HU" smtClean="0"/>
              <a:pPr/>
              <a:t>44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F185F-3910-4630-B74E-64B5F10C4B29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85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AC26F-7DA6-4BFD-8D2E-B46E24F250FF}" type="slidenum">
              <a:rPr lang="hu-HU" smtClean="0"/>
              <a:pPr/>
              <a:t>64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AC26F-7DA6-4BFD-8D2E-B46E24F250FF}" type="slidenum">
              <a:rPr lang="hu-HU" smtClean="0"/>
              <a:pPr/>
              <a:t>69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AC26F-7DA6-4BFD-8D2E-B46E24F250FF}" type="slidenum">
              <a:rPr lang="hu-HU" smtClean="0"/>
              <a:pPr/>
              <a:t>71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129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918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657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978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47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678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599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434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563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43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21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2222E-83B8-4C22-8CF6-5D698148B7BF}" type="datetimeFigureOut">
              <a:rPr lang="hu-HU" smtClean="0"/>
              <a:t>2025. 05. 21.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58A0E-CC29-4F02-823C-94BB4A298C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271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260648" y="18448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Zichy Mihály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(Zala, 1827. okt. 14.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Szentpétervár, 1906. febr. 29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>festő, grafikus, </a:t>
            </a: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>magyar </a:t>
            </a: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romantikus</a:t>
            </a:r>
            <a:b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>festészet </a:t>
            </a: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jelentős alakja</a:t>
            </a:r>
            <a:endParaRPr lang="hu-HU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11560" y="5877272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Szilágyi Klára 2025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12025" y="745297"/>
            <a:ext cx="5907974" cy="435597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88344" y="589101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1901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Képtalálatok a következőre: zichy mihály haldokló lova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3580805" y="0"/>
            <a:ext cx="5563195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08720"/>
            <a:ext cx="3563888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pl-PL" sz="2400" b="1" u="sng" cap="all" dirty="0" smtClean="0"/>
              <a:t>ZICHY M</a:t>
            </a:r>
            <a:r>
              <a:rPr lang="pl-PL" sz="2400" b="1" u="sng" dirty="0" smtClean="0"/>
              <a:t>ihály</a:t>
            </a:r>
            <a:r>
              <a:rPr lang="pl-PL" sz="2400" b="1" dirty="0" smtClean="0"/>
              <a:t> </a:t>
            </a:r>
            <a:endParaRPr lang="pl-PL" sz="2400" b="1" cap="all" dirty="0" smtClean="0"/>
          </a:p>
          <a:p>
            <a:pPr algn="ctr" fontAlgn="base">
              <a:lnSpc>
                <a:spcPts val="2400"/>
              </a:lnSpc>
            </a:pPr>
            <a:r>
              <a:rPr lang="pl-PL" sz="2400" b="1" dirty="0" smtClean="0"/>
              <a:t>A trubadúr</a:t>
            </a:r>
            <a:r>
              <a:rPr lang="hu-HU" sz="2400" dirty="0" smtClean="0"/>
              <a:t>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1846 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Olaj, vászon</a:t>
            </a:r>
            <a:r>
              <a:rPr lang="pl-PL" sz="2400" b="1" dirty="0" smtClean="0"/>
              <a:t>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55 x 44.5 cm</a:t>
            </a:r>
            <a:br>
              <a:rPr lang="hu-HU" sz="2400" dirty="0" smtClean="0"/>
            </a:b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48322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magyarkurir.hu/img1.php?id=143310&amp;v=&amp;p=1&amp;img=c_zichy-miha%CC%81ly_koporso%CC%81beza%CC%81ra%CC%81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-84791"/>
            <a:ext cx="4211960" cy="694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60040" y="112474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u="sng" dirty="0" smtClean="0"/>
              <a:t>ZICHY Mihály</a:t>
            </a:r>
          </a:p>
          <a:p>
            <a:r>
              <a:rPr lang="hu-HU" sz="2400" b="1" dirty="0" smtClean="0"/>
              <a:t>Koporsólezárás</a:t>
            </a:r>
            <a:r>
              <a:rPr lang="hu-HU" sz="2400" b="1" dirty="0"/>
              <a:t> (Az anya fájdalma</a:t>
            </a:r>
            <a:r>
              <a:rPr lang="hu-HU" sz="2400" b="1" dirty="0" smtClean="0"/>
              <a:t>)</a:t>
            </a:r>
          </a:p>
          <a:p>
            <a:r>
              <a:rPr lang="hu-HU" sz="2400" dirty="0" smtClean="0"/>
              <a:t> 1846</a:t>
            </a:r>
          </a:p>
          <a:p>
            <a:r>
              <a:rPr lang="hu-HU" sz="2400" dirty="0" smtClean="0"/>
              <a:t>olaj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116x104 </a:t>
            </a:r>
            <a:r>
              <a:rPr lang="hu-HU" sz="2400" dirty="0"/>
              <a:t>cm, </a:t>
            </a:r>
            <a:endParaRPr lang="hu-HU" sz="2400" dirty="0" smtClean="0"/>
          </a:p>
          <a:p>
            <a:r>
              <a:rPr lang="hu-HU" sz="2400" dirty="0" smtClean="0"/>
              <a:t>Budapest</a:t>
            </a:r>
            <a:r>
              <a:rPr lang="hu-HU" sz="2400" dirty="0"/>
              <a:t>, </a:t>
            </a:r>
            <a:endParaRPr lang="hu-HU" sz="2400" dirty="0" smtClean="0"/>
          </a:p>
          <a:p>
            <a:r>
              <a:rPr lang="hu-HU" sz="2400" dirty="0" smtClean="0"/>
              <a:t>Magyar Nemzeti Galéria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723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pload.wikimedia.org/wikipedia/commons/d/d4/Zichy_Mihaly_keresztlev%C3%A9te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98521" y="0"/>
            <a:ext cx="5745479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08720"/>
            <a:ext cx="3419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Keresztlevétel</a:t>
            </a:r>
            <a:r>
              <a:rPr lang="hu-HU" sz="2400" b="1" dirty="0"/>
              <a:t>, avagy Krisztus levétele a </a:t>
            </a:r>
            <a:r>
              <a:rPr lang="hu-HU" sz="2400" b="1" dirty="0" smtClean="0"/>
              <a:t>keresztről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1847</a:t>
            </a:r>
            <a:endParaRPr lang="hu-HU" sz="2400" dirty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/>
              <a:t>O</a:t>
            </a:r>
            <a:r>
              <a:rPr lang="hu-HU" sz="2400" dirty="0" smtClean="0"/>
              <a:t>laj</a:t>
            </a:r>
            <a:r>
              <a:rPr lang="hu-HU" sz="2400" dirty="0"/>
              <a:t>, </a:t>
            </a:r>
            <a:r>
              <a:rPr lang="hu-HU" sz="2400" dirty="0" smtClean="0"/>
              <a:t>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330 x 273 cm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Magyar Nemzeti Galéria, Budapest</a:t>
            </a:r>
          </a:p>
        </p:txBody>
      </p:sp>
    </p:spTree>
    <p:extLst>
      <p:ext uri="{BB962C8B-B14F-4D97-AF65-F5344CB8AC3E}">
        <p14:creationId xmlns:p14="http://schemas.microsoft.com/office/powerpoint/2010/main" val="42693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23528" y="26064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Budavári 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Nagyboldogasszony-templom,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Mátyás-templom, </a:t>
            </a:r>
          </a:p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Imre kápolna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998730"/>
            <a:ext cx="7812360" cy="5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0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zent_imre_szulet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204" y="-6856"/>
            <a:ext cx="6319796" cy="68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95536" y="1628800"/>
            <a:ext cx="18261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Zichy Mihály: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Imre 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Születése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vízfestmény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0417" y="0"/>
            <a:ext cx="6553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648116"/>
            <a:ext cx="2088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Zichy Mihály: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Imre Szent István és Szent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Gellért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vízfestmény</a:t>
            </a:r>
            <a:endParaRPr lang="hu-H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09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magyarkurir.hu/sites/default/files/hirek/Judit/BoldogM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304" y="-5712"/>
            <a:ext cx="6264696" cy="68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3271" y="476672"/>
            <a:ext cx="283603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Zichy Mihály: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Imre herceg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meglátogatja a 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pannonhalmi 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Monostort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vízfestmény</a:t>
            </a:r>
            <a:endParaRPr lang="hu-H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6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ichy-mihaly-szent-imre-a-ravata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047" y="0"/>
            <a:ext cx="6175953" cy="689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39552" y="1268760"/>
            <a:ext cx="21323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Zichy Mihály: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Imre 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halála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vízfestmény</a:t>
            </a:r>
            <a:endParaRPr lang="hu-H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9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www.wga.hu/art/z/zichy/01lifebo.jpg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428162" y="1015094"/>
            <a:ext cx="8287675" cy="584290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</a:t>
            </a:r>
            <a:r>
              <a:rPr lang="hu-HU" sz="2400" b="1" dirty="0" smtClean="0"/>
              <a:t>y: Mentőcsónak</a:t>
            </a:r>
            <a:r>
              <a:rPr lang="hu-HU" sz="2400" dirty="0" smtClean="0"/>
              <a:t>,1847, Olaj</a:t>
            </a:r>
            <a:r>
              <a:rPr lang="hu-HU" sz="2400" dirty="0"/>
              <a:t>, vászon, 135 x 190 cm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Magyar Nemzeti Galéria, Budapest</a:t>
            </a:r>
          </a:p>
        </p:txBody>
      </p:sp>
    </p:spTree>
    <p:extLst>
      <p:ext uri="{BB962C8B-B14F-4D97-AF65-F5344CB8AC3E}">
        <p14:creationId xmlns:p14="http://schemas.microsoft.com/office/powerpoint/2010/main" val="38059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dit\Desktop\Szilágyi Klári\Zala Zichy ház\zichy0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72479"/>
            <a:ext cx="9144000" cy="703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95536" y="-32266"/>
            <a:ext cx="36199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Zichy Mihály Emlékház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Zala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05179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27596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u="sng" dirty="0"/>
              <a:t>GÉRICAULT, </a:t>
            </a:r>
            <a:r>
              <a:rPr lang="hu-HU" sz="2400" b="1" u="sng" dirty="0" err="1" smtClean="0"/>
              <a:t>Théodore</a:t>
            </a:r>
            <a:r>
              <a:rPr lang="hu-HU" sz="2400" b="1" u="sng" dirty="0" smtClean="0"/>
              <a:t> </a:t>
            </a:r>
            <a:r>
              <a:rPr lang="hu-HU" sz="2400" b="1" dirty="0" smtClean="0"/>
              <a:t>(</a:t>
            </a:r>
            <a:r>
              <a:rPr lang="hu-HU" sz="2400" dirty="0" smtClean="0"/>
              <a:t>1791- 1824) </a:t>
            </a:r>
            <a:r>
              <a:rPr lang="hu-HU" sz="2400" b="1" dirty="0" smtClean="0"/>
              <a:t>A Medúza </a:t>
            </a:r>
            <a:r>
              <a:rPr lang="hu-HU" sz="2400" dirty="0" smtClean="0"/>
              <a:t>tutaja </a:t>
            </a:r>
            <a:r>
              <a:rPr lang="hu-HU" sz="2400" dirty="0"/>
              <a:t>1818-19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                                   Olaj</a:t>
            </a:r>
            <a:r>
              <a:rPr lang="hu-HU" sz="2400" dirty="0"/>
              <a:t>, vászon, 491 x 716 </a:t>
            </a:r>
            <a:r>
              <a:rPr lang="hu-HU" sz="2400" dirty="0" smtClean="0"/>
              <a:t>cm, Louvre </a:t>
            </a:r>
            <a:r>
              <a:rPr lang="hu-HU" sz="2400" dirty="0"/>
              <a:t>Múzeum</a:t>
            </a:r>
            <a:r>
              <a:rPr lang="hu-HU" dirty="0"/>
              <a:t>, </a:t>
            </a:r>
            <a:r>
              <a:rPr lang="hu-HU" sz="2400" dirty="0"/>
              <a:t>Párizs</a:t>
            </a:r>
          </a:p>
        </p:txBody>
      </p:sp>
      <p:pic>
        <p:nvPicPr>
          <p:cNvPr id="1026" name="Picture 2" descr="https://www.wga.hu/art/g/gericaul/1/105geri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29" y="1058593"/>
            <a:ext cx="8646771" cy="58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76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www.wga.hu/art/z/zichy/01lifebo.jpg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428162" y="1015094"/>
            <a:ext cx="8287675" cy="584290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</a:t>
            </a:r>
            <a:r>
              <a:rPr lang="hu-HU" sz="2400" b="1" dirty="0" smtClean="0"/>
              <a:t>y: Mentőcsónak</a:t>
            </a:r>
            <a:r>
              <a:rPr lang="hu-HU" sz="2400" dirty="0" smtClean="0"/>
              <a:t>,1847, Olaj</a:t>
            </a:r>
            <a:r>
              <a:rPr lang="hu-HU" sz="2400" dirty="0"/>
              <a:t>, vászon, 135 x 190 cm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Magyar Nemzeti Galéria, Budapest</a:t>
            </a:r>
          </a:p>
        </p:txBody>
      </p:sp>
    </p:spTree>
    <p:extLst>
      <p:ext uri="{BB962C8B-B14F-4D97-AF65-F5344CB8AC3E}">
        <p14:creationId xmlns:p14="http://schemas.microsoft.com/office/powerpoint/2010/main" val="423149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hung-art.hu/kep/z/zichy/muvek/festmeny/mentocs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33" y="6186"/>
            <a:ext cx="9159834" cy="68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111897" y="-1174103"/>
            <a:ext cx="6858001" cy="920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5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wga.hu/art/z/zichy/01lifeb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0"/>
            <a:ext cx="5097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..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4432696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9"/>
            <a:ext cx="4572000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b="1" u="sng" dirty="0" smtClean="0"/>
              <a:t>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err="1" smtClean="0"/>
              <a:t>Heringárús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1850-es évek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Vízfestmény, papír</a:t>
            </a:r>
            <a:br>
              <a:rPr lang="hu-HU" sz="2400" dirty="0" smtClean="0"/>
            </a:br>
            <a:r>
              <a:rPr lang="hu-HU" sz="2400" dirty="0" smtClean="0"/>
              <a:t>11,5 x 7,4 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Állami Ermitázs Múzeum Szentpétervár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950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620688"/>
            <a:ext cx="4139952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Fogoly </a:t>
            </a:r>
            <a:r>
              <a:rPr lang="hu-HU" sz="2400" b="1" dirty="0"/>
              <a:t>a börtönben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1850-es évek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Olaj, </a:t>
            </a:r>
            <a:r>
              <a:rPr lang="hu-HU" sz="2400" dirty="0" smtClean="0"/>
              <a:t>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/>
              <a:t>138 x 100 </a:t>
            </a:r>
            <a:r>
              <a:rPr lang="hu-HU" sz="2400" dirty="0" smtClean="0"/>
              <a:t>cm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Magyar </a:t>
            </a:r>
            <a:r>
              <a:rPr lang="hu-HU" sz="2400" dirty="0"/>
              <a:t>Nemzeti </a:t>
            </a:r>
            <a:r>
              <a:rPr lang="hu-HU" sz="2400" dirty="0" smtClean="0"/>
              <a:t>Galéria </a:t>
            </a:r>
            <a:r>
              <a:rPr lang="hu-HU" sz="2400" dirty="0"/>
              <a:t>Budapest</a:t>
            </a:r>
          </a:p>
        </p:txBody>
      </p:sp>
      <p:pic>
        <p:nvPicPr>
          <p:cNvPr id="30722" name="Picture 2" descr="https://mng.hu/app/uploads/2020/10/128258.jpg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154804" y="0"/>
            <a:ext cx="498919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6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20688"/>
            <a:ext cx="33478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 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Fiatal nők portréja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1850-es évek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Akvarell, papír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37 x 30,5 cm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Állami Ermitázs Múzeum Szentpétervár</a:t>
            </a:r>
          </a:p>
          <a:p>
            <a:pPr algn="ctr">
              <a:lnSpc>
                <a:spcPts val="2400"/>
              </a:lnSpc>
            </a:pPr>
            <a:endParaRPr lang="en-US" sz="24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hu-HU" dirty="0" smtClean="0"/>
          </a:p>
        </p:txBody>
      </p:sp>
      <p:pic>
        <p:nvPicPr>
          <p:cNvPr id="71682" name="Picture 2" descr="Képtalálatok a következőre: embellishment"/>
          <p:cNvPicPr>
            <a:picLocks noChangeAspect="1" noChangeArrowheads="1"/>
          </p:cNvPicPr>
          <p:nvPr/>
        </p:nvPicPr>
        <p:blipFill>
          <a:blip r:embed="rId2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3353707" y="0"/>
            <a:ext cx="573314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500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i.pinimg.com/564x/b6/26/24/b62624f2dc89e8ee822c0212c22cf78b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699470" y="0"/>
            <a:ext cx="5444530" cy="688289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413703"/>
            <a:ext cx="3635896" cy="2015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Jelenet a krími háborúból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1854 </a:t>
            </a:r>
            <a:br>
              <a:rPr lang="hu-HU" sz="2400" dirty="0" smtClean="0"/>
            </a:br>
            <a:r>
              <a:rPr lang="hu-HU" sz="2400" dirty="0" smtClean="0"/>
              <a:t>Akvarell, tollal és tintával és </a:t>
            </a:r>
            <a:r>
              <a:rPr lang="hu-HU" sz="2400" dirty="0" err="1" smtClean="0"/>
              <a:t>gouache</a:t>
            </a:r>
            <a:r>
              <a:rPr lang="hu-HU" sz="2400" dirty="0" smtClean="0"/>
              <a:t>, papíron</a:t>
            </a:r>
            <a:br>
              <a:rPr lang="hu-HU" sz="2400" dirty="0" smtClean="0"/>
            </a:br>
            <a:r>
              <a:rPr lang="hu-HU" sz="2400" dirty="0" smtClean="0"/>
              <a:t> 40 x 31.5cm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2007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4419" y="0"/>
            <a:ext cx="5790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90872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u="sng" dirty="0" smtClean="0"/>
              <a:t>ZICHY Mihály</a:t>
            </a:r>
          </a:p>
          <a:p>
            <a:r>
              <a:rPr lang="hu-HU" sz="2400" b="1" dirty="0" smtClean="0"/>
              <a:t>Táncosnő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1853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vízfestmény </a:t>
            </a:r>
            <a:r>
              <a:rPr lang="hu-HU" sz="2400" dirty="0"/>
              <a:t>és </a:t>
            </a:r>
            <a:r>
              <a:rPr lang="hu-HU" sz="2400" dirty="0" err="1"/>
              <a:t>fedőfehér</a:t>
            </a:r>
            <a:r>
              <a:rPr lang="hu-HU" sz="2400" dirty="0" smtClean="0"/>
              <a:t>,</a:t>
            </a:r>
          </a:p>
          <a:p>
            <a:r>
              <a:rPr lang="hu-HU" sz="2400" dirty="0" smtClean="0"/>
              <a:t>202x160 mm</a:t>
            </a:r>
          </a:p>
          <a:p>
            <a:r>
              <a:rPr lang="hu-HU" sz="2400" dirty="0" smtClean="0"/>
              <a:t> </a:t>
            </a:r>
            <a:r>
              <a:rPr lang="hu-HU" sz="2400" dirty="0"/>
              <a:t>(ovális </a:t>
            </a:r>
            <a:endParaRPr lang="hu-HU" sz="2400" dirty="0" smtClean="0"/>
          </a:p>
          <a:p>
            <a:r>
              <a:rPr lang="hu-HU" sz="2400" dirty="0" smtClean="0"/>
              <a:t>dombornyomású </a:t>
            </a:r>
          </a:p>
          <a:p>
            <a:r>
              <a:rPr lang="hu-HU" sz="2400" dirty="0" smtClean="0"/>
              <a:t>keretben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7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42" y="0"/>
            <a:ext cx="9156642" cy="68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upload.wikimedia.org/wikipedia/commons/thumb/1/1c/Public_Festival.JPG/800px-Public_Festival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412784" y="737809"/>
            <a:ext cx="8119655" cy="612019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u="sng" dirty="0" smtClean="0"/>
              <a:t>ZICHY Mihály</a:t>
            </a:r>
            <a:r>
              <a:rPr lang="hu-HU" sz="2400" b="1" dirty="0" smtClean="0"/>
              <a:t>: Népünnepély, </a:t>
            </a:r>
            <a:r>
              <a:rPr lang="hu-HU" sz="2400" dirty="0" smtClean="0"/>
              <a:t>1857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851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u="sng" dirty="0" smtClean="0"/>
              <a:t>ZICHY Mihály</a:t>
            </a:r>
            <a:r>
              <a:rPr lang="hu-HU" sz="2400" b="1" dirty="0" smtClean="0"/>
              <a:t>: Koronázási menet az </a:t>
            </a:r>
            <a:r>
              <a:rPr lang="hu-HU" sz="2400" b="1" dirty="0" err="1" smtClean="0"/>
              <a:t>Uspenskij-Székesegyházba</a:t>
            </a:r>
            <a:r>
              <a:rPr lang="hu-HU" sz="2400" b="1" dirty="0" smtClean="0"/>
              <a:t>,</a:t>
            </a:r>
            <a:r>
              <a:rPr lang="hu-HU" sz="2400" dirty="0" smtClean="0"/>
              <a:t>1856</a:t>
            </a:r>
            <a:endParaRPr lang="hu-HU" sz="2400" dirty="0"/>
          </a:p>
        </p:txBody>
      </p:sp>
      <p:pic>
        <p:nvPicPr>
          <p:cNvPr id="61442" name="Picture 2" descr="https://upload.wikimedia.org/wikipedia/commons/thumb/f/fa/Entry_Processin.jpg/1280px-Entry_Processin.jpg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</a:blip>
          <a:srcRect/>
          <a:stretch>
            <a:fillRect/>
          </a:stretch>
        </p:blipFill>
        <p:spPr bwMode="auto">
          <a:xfrm>
            <a:off x="773832" y="941166"/>
            <a:ext cx="7596336" cy="5916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8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 </a:t>
            </a:r>
            <a:r>
              <a:rPr lang="hu-HU" sz="2400" b="1" dirty="0" smtClean="0"/>
              <a:t>: II. Sándor koronázása, </a:t>
            </a:r>
            <a:r>
              <a:rPr lang="hu-HU" sz="2400" dirty="0" smtClean="0"/>
              <a:t>1857, Akvarell, </a:t>
            </a:r>
            <a:r>
              <a:rPr lang="hu-HU" sz="2400" dirty="0" err="1" smtClean="0"/>
              <a:t>gouache</a:t>
            </a:r>
            <a:r>
              <a:rPr lang="hu-HU" sz="2400" dirty="0" smtClean="0"/>
              <a:t>,  karton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52, 7 x 70, 0 cm,</a:t>
            </a:r>
            <a:r>
              <a:rPr lang="en-US" sz="2400" dirty="0" smtClean="0"/>
              <a:t> </a:t>
            </a:r>
            <a:r>
              <a:rPr lang="hu-HU" sz="2400" dirty="0" smtClean="0"/>
              <a:t>Állami Ermitázs Múzeum, Szentpétervár</a:t>
            </a:r>
          </a:p>
          <a:p>
            <a:pPr algn="ctr">
              <a:lnSpc>
                <a:spcPts val="2400"/>
              </a:lnSpc>
            </a:pPr>
            <a:r>
              <a:rPr lang="az-Cyrl-AZ" sz="2400" dirty="0" smtClean="0"/>
              <a:t> </a:t>
            </a:r>
            <a:r>
              <a:rPr lang="az-Cyrl-AZ" dirty="0" smtClean="0"/>
              <a:t/>
            </a:r>
            <a:br>
              <a:rPr lang="az-Cyrl-AZ" dirty="0" smtClean="0"/>
            </a:br>
            <a:endParaRPr lang="hu-HU" dirty="0"/>
          </a:p>
        </p:txBody>
      </p:sp>
      <p:pic>
        <p:nvPicPr>
          <p:cNvPr id="1026" name="Picture 2" descr="C:\Users\User\Downloads\Crowning_of_the_Empress.jpg"/>
          <p:cNvPicPr>
            <a:picLocks noChangeAspect="1" noChangeArrowheads="1"/>
          </p:cNvPicPr>
          <p:nvPr/>
        </p:nvPicPr>
        <p:blipFill>
          <a:blip r:embed="rId2" cstate="email">
            <a:lum bright="10000" contrast="30000"/>
          </a:blip>
          <a:srcRect/>
          <a:stretch>
            <a:fillRect/>
          </a:stretch>
        </p:blipFill>
        <p:spPr bwMode="auto">
          <a:xfrm>
            <a:off x="706383" y="836712"/>
            <a:ext cx="7731234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659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cap="all" dirty="0" smtClean="0"/>
              <a:t>ZICHY M</a:t>
            </a:r>
            <a:r>
              <a:rPr lang="hu-HU" sz="2400" b="1" u="sng" dirty="0" smtClean="0"/>
              <a:t>ihály:</a:t>
            </a:r>
            <a:r>
              <a:rPr lang="hu-HU" sz="2400" b="1" dirty="0" smtClean="0"/>
              <a:t> II. Sándor cár vadászaton</a:t>
            </a:r>
            <a:endParaRPr lang="hu-HU" sz="2400" b="1" dirty="0"/>
          </a:p>
        </p:txBody>
      </p:sp>
      <p:pic>
        <p:nvPicPr>
          <p:cNvPr id="112642" name="Picture 2" descr="Kedvenc festményem (435. sz.): Jichi_d0187477_19005976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555694" y="692696"/>
            <a:ext cx="8032611" cy="5814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8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i0.wp.com/img-fotki.yandex.ru/get/15587/69580199.2ad/0_d9b39_ef079eb5_orig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937596" y="1268760"/>
            <a:ext cx="7268808" cy="558924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cap="all" dirty="0" smtClean="0"/>
              <a:t>ZICHY M</a:t>
            </a:r>
            <a:r>
              <a:rPr lang="hu-HU" sz="2400" b="1" u="sng" dirty="0" smtClean="0"/>
              <a:t>ihály:</a:t>
            </a:r>
            <a:r>
              <a:rPr lang="hu-HU" sz="2400" b="1" dirty="0" smtClean="0"/>
              <a:t>  </a:t>
            </a:r>
            <a:r>
              <a:rPr lang="hu-HU" sz="2400" dirty="0" smtClean="0"/>
              <a:t>Bál II. Sándor tiszteletére 1863 szeptemberében </a:t>
            </a:r>
            <a:r>
              <a:rPr lang="hu-HU" sz="2400" dirty="0" err="1" smtClean="0"/>
              <a:t>Helsingforsban</a:t>
            </a:r>
            <a:r>
              <a:rPr lang="hu-HU" sz="2400" dirty="0" smtClean="0"/>
              <a:t> rendezték a vasútállomás helyiségeiben,1864 </a:t>
            </a:r>
            <a:br>
              <a:rPr lang="hu-HU" sz="2400" dirty="0" smtClean="0"/>
            </a:br>
            <a:r>
              <a:rPr lang="hu-HU" sz="2400" dirty="0" smtClean="0"/>
              <a:t>Akvarell, fehér, </a:t>
            </a:r>
            <a:r>
              <a:rPr lang="hu-HU" sz="2400" dirty="0" err="1" smtClean="0"/>
              <a:t>gouache</a:t>
            </a:r>
            <a:r>
              <a:rPr lang="hu-HU" sz="2400" dirty="0" smtClean="0"/>
              <a:t>  papír, 47,5 x 6,1,5 cm,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Állami Ermitázs Múzeum, Szentpétervár</a:t>
            </a:r>
          </a:p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70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www.wga.hu/art/z/zichy/12antero.jpg"/>
          <p:cNvPicPr>
            <a:picLocks noChangeAspect="1" noChangeArrowheads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 bwMode="auto">
          <a:xfrm>
            <a:off x="4504605" y="0"/>
            <a:ext cx="4639396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548680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Előszoba a cári palotában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(</a:t>
            </a:r>
            <a:r>
              <a:rPr lang="hu-HU" sz="2400" b="1" dirty="0" err="1" smtClean="0"/>
              <a:t>Tsarskoye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Selo</a:t>
            </a:r>
            <a:r>
              <a:rPr lang="hu-HU" sz="2400" b="1" dirty="0" smtClean="0"/>
              <a:t>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1865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akvarell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516 x 352 mm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</a:t>
            </a:r>
            <a:r>
              <a:rPr lang="hu-HU" sz="2400" dirty="0" smtClean="0"/>
              <a:t>Állami Ermitázs Múzeum Szentpétervár</a:t>
            </a:r>
          </a:p>
          <a:p>
            <a:pPr algn="ctr">
              <a:lnSpc>
                <a:spcPts val="2400"/>
              </a:lnSpc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040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: Gálaelőadás I. Vilmos német császár tiszteletére a szentpétervári </a:t>
            </a:r>
            <a:r>
              <a:rPr lang="hu-HU" sz="2400" b="1" dirty="0" err="1" smtClean="0"/>
              <a:t>Bolsoj</a:t>
            </a:r>
            <a:r>
              <a:rPr lang="hu-HU" sz="2400" b="1" dirty="0" smtClean="0"/>
              <a:t> Színházban,</a:t>
            </a:r>
            <a:r>
              <a:rPr lang="hu-HU" sz="2400" dirty="0" smtClean="0"/>
              <a:t>1873, Akvarell, karton</a:t>
            </a:r>
            <a:br>
              <a:rPr lang="hu-HU" sz="2400" dirty="0" smtClean="0"/>
            </a:br>
            <a:r>
              <a:rPr lang="hu-HU" sz="2400" dirty="0" smtClean="0"/>
              <a:t>28,5 x 35,4 cm, Állami Ermitázs Múzeum, Szentpétervár</a:t>
            </a:r>
          </a:p>
          <a:p>
            <a:pPr algn="ctr">
              <a:lnSpc>
                <a:spcPts val="2400"/>
              </a:lnSpc>
            </a:pPr>
            <a:endParaRPr lang="en-US" sz="2400" dirty="0" smtClean="0"/>
          </a:p>
        </p:txBody>
      </p:sp>
      <p:pic>
        <p:nvPicPr>
          <p:cNvPr id="70658" name="Picture 2" descr="Képtalálatok a következőre: 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198107" y="1484784"/>
            <a:ext cx="8747785" cy="4920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5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Kedvenc festményem (435. sz.): Jichi_d0187477_190022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5269" y="1196752"/>
            <a:ext cx="7693462" cy="5507137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260648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cap="all" dirty="0" smtClean="0"/>
              <a:t>ZICHY M</a:t>
            </a:r>
            <a:r>
              <a:rPr lang="hu-HU" sz="2400" b="1" u="sng" dirty="0" smtClean="0"/>
              <a:t>ihály</a:t>
            </a:r>
            <a:r>
              <a:rPr lang="hu-HU" sz="2400" b="1" dirty="0" smtClean="0"/>
              <a:t>: II. Sándor és </a:t>
            </a:r>
            <a:r>
              <a:rPr lang="hu-HU" sz="2400" b="1" dirty="0" err="1" smtClean="0"/>
              <a:t>Nasir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al-Din</a:t>
            </a:r>
            <a:r>
              <a:rPr lang="hu-HU" sz="2400" b="1" dirty="0" smtClean="0"/>
              <a:t> Sah a </a:t>
            </a:r>
            <a:r>
              <a:rPr lang="hu-HU" sz="2400" b="1" dirty="0" err="1" smtClean="0"/>
              <a:t>Cáricinói-réten</a:t>
            </a:r>
            <a:r>
              <a:rPr lang="hu-HU" sz="2400" b="1" dirty="0" smtClean="0"/>
              <a:t> tartott parádén, 1874-ben, </a:t>
            </a:r>
            <a:r>
              <a:rPr lang="hu-HU" sz="2400" dirty="0" smtClean="0"/>
              <a:t>Akvarell és </a:t>
            </a:r>
            <a:r>
              <a:rPr lang="hu-HU" sz="2400" dirty="0" err="1" smtClean="0"/>
              <a:t>gouache</a:t>
            </a:r>
            <a:r>
              <a:rPr lang="hu-HU" sz="2400" dirty="0" smtClean="0"/>
              <a:t>, fehér, ceruza, papír</a:t>
            </a:r>
            <a:br>
              <a:rPr lang="hu-HU" sz="2400" dirty="0" smtClean="0"/>
            </a:br>
            <a:r>
              <a:rPr lang="hu-HU" sz="2400" dirty="0" smtClean="0"/>
              <a:t>25,8 x 35,7 cm, Állami Ermitázs Múzeum, Szentpétervár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482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i2.wp.com/img-fotki.yandex.ru/get/16142/69580199.2ad/0_d9b40_8e512566_ori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3266" y="1340768"/>
            <a:ext cx="7636306" cy="551723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260648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ZICHY Mihál</a:t>
            </a:r>
            <a:r>
              <a:rPr lang="hu-HU" sz="2400" b="1" dirty="0" smtClean="0"/>
              <a:t>y: Gárdalovagok </a:t>
            </a:r>
            <a:r>
              <a:rPr lang="hu-HU" sz="2400" b="1" dirty="0" err="1" smtClean="0"/>
              <a:t>Nasir-al-Din</a:t>
            </a:r>
            <a:r>
              <a:rPr lang="hu-HU" sz="2400" b="1" dirty="0" smtClean="0"/>
              <a:t> perzsa sah találkozóján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1874, Akvarell, </a:t>
            </a:r>
            <a:r>
              <a:rPr lang="hu-HU" sz="2400" dirty="0" err="1" smtClean="0"/>
              <a:t>gouache</a:t>
            </a:r>
            <a:r>
              <a:rPr lang="hu-HU" sz="2400" dirty="0" smtClean="0"/>
              <a:t>, ólomceruza, papír</a:t>
            </a:r>
            <a:br>
              <a:rPr lang="hu-HU" sz="2400" dirty="0" smtClean="0"/>
            </a:br>
            <a:r>
              <a:rPr lang="hu-HU" sz="2400" dirty="0" smtClean="0"/>
              <a:t>19 x 26 cm,  Állami Ermitázs Múzeum,  Szentpétervár</a:t>
            </a:r>
          </a:p>
        </p:txBody>
      </p:sp>
    </p:spTree>
    <p:extLst>
      <p:ext uri="{BB962C8B-B14F-4D97-AF65-F5344CB8AC3E}">
        <p14:creationId xmlns:p14="http://schemas.microsoft.com/office/powerpoint/2010/main" val="35271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i0.wp.com/img-fotki.yandex.ru/get/5811/69580199.2ad/0_d9b4a_6b8402e9_orig.jpg"/>
          <p:cNvPicPr>
            <a:picLocks noChangeAspect="1" noChangeArrowheads="1"/>
          </p:cNvPicPr>
          <p:nvPr/>
        </p:nvPicPr>
        <p:blipFill>
          <a:blip r:embed="rId2" cstate="email">
            <a:lum bright="-10000"/>
          </a:blip>
          <a:srcRect/>
          <a:stretch>
            <a:fillRect/>
          </a:stretch>
        </p:blipFill>
        <p:spPr bwMode="auto">
          <a:xfrm>
            <a:off x="554517" y="1052736"/>
            <a:ext cx="8034966" cy="580526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:  Bál a Téli Palota koncerttermében 1873 májusában </a:t>
            </a:r>
            <a:r>
              <a:rPr lang="hu-HU" sz="2400" b="1" dirty="0" err="1" smtClean="0"/>
              <a:t>Nasir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ad-Din</a:t>
            </a:r>
            <a:r>
              <a:rPr lang="hu-HU" sz="2400" b="1" dirty="0" smtClean="0"/>
              <a:t> sah hivatalos látogatása alkalmával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Állami Ermitázs Múzeum, Szentpétervár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1024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92696"/>
            <a:ext cx="3923928" cy="1922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u="sng" cap="all" dirty="0" smtClean="0"/>
              <a:t>ZICHY </a:t>
            </a:r>
            <a:r>
              <a:rPr lang="hu-HU" sz="2400" b="1" u="sng" cap="all" dirty="0" err="1" smtClean="0"/>
              <a:t>m</a:t>
            </a:r>
            <a:r>
              <a:rPr lang="hu-HU" sz="2400" b="1" u="sng" dirty="0" err="1" smtClean="0"/>
              <a:t>ihály</a:t>
            </a:r>
            <a:endParaRPr lang="hu-HU" sz="2400" b="1" u="sng" cap="all" dirty="0" smtClean="0"/>
          </a:p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Udvarlás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1865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75 x 55 cm</a:t>
            </a:r>
            <a:br>
              <a:rPr lang="hu-HU" sz="2400" dirty="0" smtClean="0"/>
            </a:br>
            <a:r>
              <a:rPr lang="hu-HU" sz="2400" dirty="0" smtClean="0"/>
              <a:t>Akvarell, papír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b="1" dirty="0"/>
          </a:p>
        </p:txBody>
      </p:sp>
      <p:pic>
        <p:nvPicPr>
          <p:cNvPr id="91138" name="Picture 2" descr="Képtalálatok a következőre: Zichy Mihály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3987107" y="0"/>
            <a:ext cx="515689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43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8911" y="-1"/>
            <a:ext cx="577342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6926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u="sng" dirty="0" smtClean="0"/>
              <a:t>Zichy Mihály</a:t>
            </a:r>
          </a:p>
          <a:p>
            <a:r>
              <a:rPr lang="hu-HU" sz="2400" b="1" dirty="0" smtClean="0"/>
              <a:t>Sírrablók</a:t>
            </a:r>
            <a:r>
              <a:rPr lang="hu-HU" sz="2400" b="1" dirty="0"/>
              <a:t>, </a:t>
            </a:r>
            <a:endParaRPr lang="hu-HU" sz="2400" b="1" dirty="0" smtClean="0"/>
          </a:p>
          <a:p>
            <a:r>
              <a:rPr lang="hu-HU" sz="2400" b="1" dirty="0" smtClean="0"/>
              <a:t>avagy </a:t>
            </a:r>
            <a:r>
              <a:rPr lang="hu-HU" sz="2400" b="1" dirty="0"/>
              <a:t>Halottrablás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1858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lavírozott </a:t>
            </a:r>
            <a:r>
              <a:rPr lang="hu-HU" sz="2400" dirty="0"/>
              <a:t>tus és szépia, </a:t>
            </a:r>
            <a:endParaRPr lang="hu-HU" sz="2400" dirty="0" smtClean="0"/>
          </a:p>
          <a:p>
            <a:r>
              <a:rPr lang="hu-HU" sz="2400" dirty="0" smtClean="0"/>
              <a:t>44,2x36,6 cm</a:t>
            </a:r>
          </a:p>
          <a:p>
            <a:r>
              <a:rPr lang="hu-HU" sz="2400" dirty="0" smtClean="0"/>
              <a:t>Magyar Nemzeti Galéria</a:t>
            </a:r>
          </a:p>
          <a:p>
            <a:r>
              <a:rPr lang="hu-HU" sz="2400" dirty="0" smtClean="0"/>
              <a:t>Budapest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392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139952" y="-1"/>
            <a:ext cx="5002520" cy="683677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23528" y="155679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u="sng" dirty="0" smtClean="0"/>
              <a:t>ZICHY Mihály</a:t>
            </a:r>
          </a:p>
          <a:p>
            <a:r>
              <a:rPr lang="hu-HU" sz="2400" b="1" dirty="0" smtClean="0"/>
              <a:t>Uzsorás</a:t>
            </a:r>
            <a:r>
              <a:rPr lang="hu-HU" sz="2400" dirty="0"/>
              <a:t> </a:t>
            </a:r>
            <a:endParaRPr lang="hu-HU" sz="2400" dirty="0" smtClean="0"/>
          </a:p>
          <a:p>
            <a:r>
              <a:rPr lang="hu-HU" sz="2400" dirty="0" smtClean="0"/>
              <a:t>1859</a:t>
            </a:r>
            <a:r>
              <a:rPr lang="hu-HU" sz="2400" dirty="0"/>
              <a:t> </a:t>
            </a:r>
            <a:endParaRPr lang="hu-HU" sz="2400" dirty="0" smtClean="0"/>
          </a:p>
          <a:p>
            <a:r>
              <a:rPr lang="hu-HU" sz="2400" dirty="0" smtClean="0"/>
              <a:t> </a:t>
            </a:r>
            <a:r>
              <a:rPr lang="hu-HU" sz="2400" dirty="0"/>
              <a:t>Akvarell, papír, </a:t>
            </a:r>
            <a:endParaRPr lang="hu-HU" sz="2400" dirty="0" smtClean="0"/>
          </a:p>
          <a:p>
            <a:r>
              <a:rPr lang="hu-HU" sz="2400" dirty="0" smtClean="0"/>
              <a:t>72,5x54,8 cm</a:t>
            </a:r>
          </a:p>
          <a:p>
            <a:r>
              <a:rPr lang="hu-HU" sz="2400" dirty="0" smtClean="0"/>
              <a:t>Magyar Nemzeti Galéria</a:t>
            </a:r>
          </a:p>
          <a:p>
            <a:endParaRPr lang="hu-HU" sz="2400" dirty="0" smtClean="0"/>
          </a:p>
          <a:p>
            <a:r>
              <a:rPr lang="hu-H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83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150292" y="0"/>
            <a:ext cx="4993708" cy="688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69269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u="sng" dirty="0" smtClean="0"/>
              <a:t>ZICHY Mihály</a:t>
            </a:r>
          </a:p>
          <a:p>
            <a:r>
              <a:rPr lang="hu-HU" sz="2400" b="1" dirty="0" smtClean="0"/>
              <a:t>Szép </a:t>
            </a:r>
            <a:r>
              <a:rPr lang="hu-HU" sz="2400" b="1" dirty="0"/>
              <a:t>színe van, avagy Ugye jó bor?, </a:t>
            </a:r>
            <a:endParaRPr lang="hu-HU" sz="2400" b="1" dirty="0" smtClean="0"/>
          </a:p>
          <a:p>
            <a:r>
              <a:rPr lang="hu-HU" sz="2400" dirty="0" smtClean="0"/>
              <a:t>vízfestmény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37,0x26,0 cm</a:t>
            </a:r>
          </a:p>
          <a:p>
            <a:r>
              <a:rPr lang="hu-HU" sz="2400" dirty="0"/>
              <a:t>Kaposvári </a:t>
            </a:r>
            <a:endParaRPr lang="hu-HU" sz="2400" dirty="0" smtClean="0"/>
          </a:p>
          <a:p>
            <a:r>
              <a:rPr lang="hu-HU" sz="2400" dirty="0" smtClean="0"/>
              <a:t>Rippl-Rónai Múzeum</a:t>
            </a:r>
          </a:p>
        </p:txBody>
      </p:sp>
    </p:spTree>
    <p:extLst>
      <p:ext uri="{BB962C8B-B14F-4D97-AF65-F5344CB8AC3E}">
        <p14:creationId xmlns:p14="http://schemas.microsoft.com/office/powerpoint/2010/main" val="23503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wga.hu/art/z/zichy/13falsta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4559249" y="0"/>
            <a:ext cx="4584751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76470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Falstaff egy kancsó borral és pipával </a:t>
            </a:r>
            <a:r>
              <a:rPr lang="hu-HU" sz="2400" dirty="0" smtClean="0"/>
              <a:t>1873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Akvarell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304 x 248 mm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</a:t>
            </a:r>
            <a:r>
              <a:rPr lang="hu-HU" sz="2400" dirty="0" smtClean="0"/>
              <a:t>Állami Ermitázs Múzeum Szentpétervár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346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0"/>
            <a:ext cx="4067944" cy="690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95536" y="692696"/>
            <a:ext cx="3196260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u="sng" dirty="0" smtClean="0"/>
              <a:t>ZICHY Mihály</a:t>
            </a:r>
          </a:p>
          <a:p>
            <a:r>
              <a:rPr lang="fi-FI" sz="2400" b="1" dirty="0" smtClean="0"/>
              <a:t>Autodafé</a:t>
            </a:r>
            <a:r>
              <a:rPr lang="fi-FI" sz="2400" b="1" dirty="0"/>
              <a:t>,</a:t>
            </a:r>
            <a:r>
              <a:rPr lang="fi-FI" sz="2400" dirty="0"/>
              <a:t> </a:t>
            </a:r>
            <a:endParaRPr lang="hu-HU" sz="2400" dirty="0" smtClean="0"/>
          </a:p>
          <a:p>
            <a:r>
              <a:rPr lang="hu-HU" sz="2400" dirty="0" smtClean="0"/>
              <a:t>1876</a:t>
            </a:r>
            <a:endParaRPr lang="hu-HU" sz="2400" dirty="0"/>
          </a:p>
          <a:p>
            <a:r>
              <a:rPr lang="fi-FI" sz="2400" dirty="0" smtClean="0"/>
              <a:t>színes </a:t>
            </a:r>
            <a:r>
              <a:rPr lang="fi-FI" sz="2400" dirty="0"/>
              <a:t>karton, </a:t>
            </a:r>
            <a:endParaRPr lang="hu-HU" sz="2400" dirty="0" smtClean="0"/>
          </a:p>
          <a:p>
            <a:r>
              <a:rPr lang="fi-FI" sz="2400" dirty="0" smtClean="0"/>
              <a:t>236x148 cm</a:t>
            </a:r>
            <a:endParaRPr lang="hu-HU" sz="2400" dirty="0" smtClean="0"/>
          </a:p>
          <a:p>
            <a:r>
              <a:rPr lang="hu-HU" sz="2400" dirty="0" smtClean="0"/>
              <a:t>Magyar Nemzeti Galéria</a:t>
            </a:r>
          </a:p>
          <a:p>
            <a:r>
              <a:rPr lang="hu-HU" sz="2400" dirty="0" smtClean="0"/>
              <a:t>Budapest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41645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Zsidó mártírok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4521528" y="0"/>
            <a:ext cx="4248318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764704"/>
            <a:ext cx="4067944" cy="28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 Zsidó mártírok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1871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Ceruza, akvarell, szépia, </a:t>
            </a:r>
            <a:r>
              <a:rPr lang="hu-HU" sz="2400" dirty="0" err="1" smtClean="0"/>
              <a:t>fedőfehér</a:t>
            </a:r>
            <a:r>
              <a:rPr lang="hu-HU" sz="2400" dirty="0" smtClean="0"/>
              <a:t>, papír, vászonra kasírozva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169 x 106,5 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Magyar Nemzeti Galéria Budapest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265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uther látomása"/>
          <p:cNvPicPr>
            <a:picLocks noChangeAspect="1" noChangeArrowheads="1"/>
          </p:cNvPicPr>
          <p:nvPr/>
        </p:nvPicPr>
        <p:blipFill>
          <a:blip r:embed="rId2" cstate="email">
            <a:lum bright="-10000" contrast="10000"/>
          </a:blip>
          <a:srcRect/>
          <a:stretch>
            <a:fillRect/>
          </a:stretch>
        </p:blipFill>
        <p:spPr bwMode="auto">
          <a:xfrm>
            <a:off x="1364067" y="1089038"/>
            <a:ext cx="6415865" cy="576896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dirty="0" smtClean="0"/>
              <a:t>: </a:t>
            </a:r>
            <a:r>
              <a:rPr lang="hu-HU" sz="2400" b="1" dirty="0" smtClean="0"/>
              <a:t>Luther látomása</a:t>
            </a:r>
            <a:r>
              <a:rPr lang="hu-HU" sz="2400" dirty="0" smtClean="0"/>
              <a:t>, 1871, Szén, karton, 118 x 133 cm Budapest, Evangélikus Országos Múzeum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9741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ototar.mi.btk.mta.hu/images/sm/B55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7008" y="-8308"/>
            <a:ext cx="7524328" cy="68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404664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u="sng" dirty="0" smtClean="0"/>
              <a:t>ZICHY </a:t>
            </a:r>
            <a:r>
              <a:rPr lang="hu-HU" sz="2400" b="1" u="sng" dirty="0"/>
              <a:t>Mihály</a:t>
            </a:r>
            <a:r>
              <a:rPr lang="hu-HU" sz="2400" b="1" dirty="0"/>
              <a:t>, </a:t>
            </a:r>
            <a:endParaRPr lang="hu-HU" sz="2400" b="1" dirty="0" smtClean="0"/>
          </a:p>
          <a:p>
            <a:r>
              <a:rPr lang="hu-HU" sz="2400" b="1" dirty="0" smtClean="0"/>
              <a:t>Krisztus </a:t>
            </a:r>
            <a:r>
              <a:rPr lang="hu-HU" sz="2400" b="1" dirty="0"/>
              <a:t>a </a:t>
            </a:r>
            <a:endParaRPr lang="hu-HU" sz="2400" b="1" dirty="0" smtClean="0"/>
          </a:p>
          <a:p>
            <a:r>
              <a:rPr lang="hu-HU" sz="2400" b="1" dirty="0" smtClean="0"/>
              <a:t>pápa </a:t>
            </a:r>
            <a:r>
              <a:rPr lang="hu-HU" sz="2400" b="1" dirty="0"/>
              <a:t>előtt, </a:t>
            </a:r>
            <a:endParaRPr lang="hu-HU" sz="2400" b="1" dirty="0" smtClean="0"/>
          </a:p>
          <a:p>
            <a:r>
              <a:rPr lang="hu-HU" sz="2400" dirty="0" smtClean="0"/>
              <a:t>1871,</a:t>
            </a:r>
          </a:p>
          <a:p>
            <a:r>
              <a:rPr lang="hu-HU" sz="2400" dirty="0" smtClean="0"/>
              <a:t>szén,</a:t>
            </a:r>
          </a:p>
          <a:p>
            <a:r>
              <a:rPr lang="hu-HU" sz="2400" dirty="0" err="1" smtClean="0"/>
              <a:t>fedőfehér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papír,</a:t>
            </a:r>
          </a:p>
          <a:p>
            <a:r>
              <a:rPr lang="hu-HU" sz="2400" dirty="0" smtClean="0"/>
              <a:t>112x124 cm,</a:t>
            </a:r>
          </a:p>
          <a:p>
            <a:r>
              <a:rPr lang="hu-HU" sz="2400" dirty="0" smtClean="0"/>
              <a:t>Debrecen </a:t>
            </a:r>
          </a:p>
          <a:p>
            <a:r>
              <a:rPr lang="hu-HU" sz="2400" dirty="0" smtClean="0"/>
              <a:t>Református</a:t>
            </a:r>
          </a:p>
          <a:p>
            <a:r>
              <a:rPr lang="hu-HU" sz="2400" dirty="0" smtClean="0"/>
              <a:t>Kollégium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Könyvtár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009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39752" y="2204864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u="sng" dirty="0" smtClean="0"/>
              <a:t>ZICHY </a:t>
            </a:r>
            <a:r>
              <a:rPr lang="hu-HU" sz="2400" b="1" u="sng" dirty="0"/>
              <a:t>Mihály</a:t>
            </a:r>
            <a:r>
              <a:rPr lang="hu-HU" sz="2400" u="sng" dirty="0"/>
              <a:t>  </a:t>
            </a:r>
            <a:endParaRPr lang="hu-HU" sz="2400" u="sng" dirty="0" smtClean="0"/>
          </a:p>
          <a:p>
            <a:r>
              <a:rPr lang="hu-HU" sz="2400" b="1" dirty="0" smtClean="0"/>
              <a:t>Skót </a:t>
            </a:r>
            <a:r>
              <a:rPr lang="hu-HU" sz="2400" b="1" dirty="0"/>
              <a:t>fáklyatánc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1871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smtClean="0"/>
              <a:t>akvarell</a:t>
            </a:r>
            <a:r>
              <a:rPr lang="hu-HU" sz="2400" dirty="0"/>
              <a:t>. </a:t>
            </a:r>
            <a:endParaRPr lang="hu-HU" sz="2400" dirty="0" smtClean="0"/>
          </a:p>
          <a:p>
            <a:r>
              <a:rPr lang="hu-HU" sz="2400" dirty="0" smtClean="0"/>
              <a:t>Szépművészeti Múzeum  </a:t>
            </a:r>
          </a:p>
          <a:p>
            <a:r>
              <a:rPr lang="hu-HU" sz="2400" dirty="0" smtClean="0"/>
              <a:t>Budapest</a:t>
            </a:r>
            <a:r>
              <a:rPr lang="hu-HU" sz="2400" dirty="0"/>
              <a:t> </a:t>
            </a:r>
          </a:p>
        </p:txBody>
      </p:sp>
      <p:pic>
        <p:nvPicPr>
          <p:cNvPr id="4" name="Picture 2" descr="Zichy Mihály (1827-1906): Skót fáklyatánc, 1871, akvar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974"/>
            <a:ext cx="9144000" cy="6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05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 descr="Képtalálatok a következőre: apró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9572" name="AutoShape 4" descr="Képtalálatok a következőre: apró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9574" name="Picture 6" descr="Képtalálatok a következőre: apród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4445001" y="0"/>
            <a:ext cx="4698999" cy="6857999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620688"/>
            <a:ext cx="4427984" cy="223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u="sng" cap="all" dirty="0" smtClean="0"/>
              <a:t>ZICHY MIHÁLY </a:t>
            </a:r>
          </a:p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Apród ivókürttel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 1875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110 x 76 cm</a:t>
            </a:r>
            <a:br>
              <a:rPr lang="hu-HU" sz="2400" dirty="0" smtClean="0"/>
            </a:br>
            <a:r>
              <a:rPr lang="hu-HU" sz="2400" dirty="0" smtClean="0"/>
              <a:t>Szén, akvarell, pasztell aranyfesték, karton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63435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infovilag.hu/uploads/2014-02/godollo_zichy_kep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707904" y="-11726"/>
            <a:ext cx="5436096" cy="6869725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92696"/>
            <a:ext cx="3707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Erzsébet királyné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Deák Ferenc ravatalánál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1876</a:t>
            </a:r>
          </a:p>
          <a:p>
            <a:pPr algn="ctr">
              <a:lnSpc>
                <a:spcPts val="2400"/>
              </a:lnSpc>
            </a:pPr>
            <a:r>
              <a:rPr lang="hu-HU" sz="2400" i="1" dirty="0" smtClean="0"/>
              <a:t> </a:t>
            </a:r>
            <a:r>
              <a:rPr lang="hu-HU" sz="2400" dirty="0" smtClean="0"/>
              <a:t>Olaj, vászon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4,5,x,3,5 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Gödöllői Királyi Kastély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 Gödöllő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4952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: Erzsébet királyné, Deák Ferenc ravatalánál,</a:t>
            </a:r>
            <a:r>
              <a:rPr lang="hu-HU" sz="2400" dirty="0" smtClean="0"/>
              <a:t>1876</a:t>
            </a:r>
          </a:p>
          <a:p>
            <a:pPr algn="ctr">
              <a:lnSpc>
                <a:spcPts val="2400"/>
              </a:lnSpc>
            </a:pPr>
            <a:r>
              <a:rPr lang="hu-HU" sz="2400" i="1" dirty="0" smtClean="0"/>
              <a:t> </a:t>
            </a:r>
            <a:r>
              <a:rPr lang="hu-HU" sz="2400" dirty="0" smtClean="0"/>
              <a:t>Olaj, vászon,</a:t>
            </a:r>
            <a:r>
              <a:rPr lang="hu-HU" sz="2400" b="1" dirty="0" smtClean="0"/>
              <a:t> </a:t>
            </a:r>
            <a:r>
              <a:rPr lang="hu-HU" sz="2400" dirty="0" smtClean="0"/>
              <a:t>(részlet), Gödöllői Királyi Kastély,  Gödöllő </a:t>
            </a:r>
            <a:endParaRPr lang="hu-HU" sz="2400" dirty="0"/>
          </a:p>
        </p:txBody>
      </p:sp>
      <p:pic>
        <p:nvPicPr>
          <p:cNvPr id="50178" name="Picture 2" descr="https://upload.wikimedia.org/wikipedia/commons/thumb/6/63/Zichy_Mih%C3%A1ly%2C_Erzs%C3%A9bet_kir%C3%A1lyn%C3%A9_De%C3%A1k_Ferenc_ravatal%C3%A1n%C3%A1l.jpg/1024px-Zichy_Mih%C3%A1ly%2C_Erzs%C3%A9bet_kir%C3%A1lyn%C3%A9_De%C3%A1k_Ferenc_ravatal%C3%A1n%C3%A1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6336" y="836712"/>
            <a:ext cx="8671328" cy="5741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2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: A </a:t>
            </a:r>
            <a:r>
              <a:rPr lang="hu-HU" sz="2400" b="1" dirty="0"/>
              <a:t>démon fegyverei (A rombolás géniuszának diadala)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1878, Olaj</a:t>
            </a:r>
            <a:r>
              <a:rPr lang="hu-HU" sz="2400" dirty="0"/>
              <a:t>, vászon, 447 x 550 </a:t>
            </a:r>
            <a:r>
              <a:rPr lang="hu-HU" sz="2400" dirty="0" smtClean="0"/>
              <a:t>cm,Magyar </a:t>
            </a:r>
            <a:r>
              <a:rPr lang="hu-HU" sz="2400" dirty="0"/>
              <a:t>Nemzeti Galéria, Budapest</a:t>
            </a:r>
          </a:p>
        </p:txBody>
      </p:sp>
      <p:pic>
        <p:nvPicPr>
          <p:cNvPr id="49158" name="Picture 6" descr="Képtalálatok a következőre: ember tragédiája festménye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9879" y="760175"/>
            <a:ext cx="8144242" cy="6097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77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840" y="0"/>
            <a:ext cx="9273880" cy="745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4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9872"/>
            <a:ext cx="9144001" cy="686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56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437"/>
          <a:stretch/>
        </p:blipFill>
        <p:spPr bwMode="auto">
          <a:xfrm>
            <a:off x="0" y="-28560"/>
            <a:ext cx="9144000" cy="688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6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-40719"/>
            <a:ext cx="7352582" cy="689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98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: A </a:t>
            </a:r>
            <a:r>
              <a:rPr lang="hu-HU" sz="2400" b="1" dirty="0"/>
              <a:t>démon fegyverei (A rombolás géniuszának diadala)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1878, Olaj</a:t>
            </a:r>
            <a:r>
              <a:rPr lang="hu-HU" sz="2400" dirty="0"/>
              <a:t>, vászon, 447 x 550 </a:t>
            </a:r>
            <a:r>
              <a:rPr lang="hu-HU" sz="2400" dirty="0" smtClean="0"/>
              <a:t>cm,Magyar </a:t>
            </a:r>
            <a:r>
              <a:rPr lang="hu-HU" sz="2400" dirty="0"/>
              <a:t>Nemzeti Galéria, Budapest</a:t>
            </a:r>
          </a:p>
        </p:txBody>
      </p:sp>
      <p:pic>
        <p:nvPicPr>
          <p:cNvPr id="49158" name="Picture 6" descr="Képtalálatok a következőre: ember tragédiája festménye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9879" y="760175"/>
            <a:ext cx="8144242" cy="6097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5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www.wga.hu/art/z/zichy/03fallin.jpg"/>
          <p:cNvPicPr>
            <a:picLocks noChangeAspect="1" noChangeArrowheads="1"/>
          </p:cNvPicPr>
          <p:nvPr/>
        </p:nvPicPr>
        <p:blipFill>
          <a:blip r:embed="rId2" cstate="email">
            <a:lum bright="20000" contrast="30000"/>
          </a:blip>
          <a:srcRect/>
          <a:stretch>
            <a:fillRect/>
          </a:stretch>
        </p:blipFill>
        <p:spPr bwMode="auto">
          <a:xfrm>
            <a:off x="5220072" y="25624"/>
            <a:ext cx="3347864" cy="683237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332656"/>
            <a:ext cx="4572000" cy="22510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Hulló </a:t>
            </a:r>
            <a:r>
              <a:rPr lang="hu-HU" sz="2400" b="1" dirty="0"/>
              <a:t>csillagok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1879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Olaj, </a:t>
            </a:r>
            <a:r>
              <a:rPr lang="hu-HU" sz="2400" dirty="0" smtClean="0"/>
              <a:t>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400 </a:t>
            </a:r>
            <a:r>
              <a:rPr lang="hu-HU" sz="2400" dirty="0"/>
              <a:t>x 200 cm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Zichy Múzeum, Zala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</a:t>
            </a:r>
            <a:r>
              <a:rPr lang="hu-HU" sz="2400" dirty="0"/>
              <a:t>letét a Magyar Nemzeti Galériától)</a:t>
            </a:r>
          </a:p>
        </p:txBody>
      </p:sp>
    </p:spTree>
    <p:extLst>
      <p:ext uri="{BB962C8B-B14F-4D97-AF65-F5344CB8AC3E}">
        <p14:creationId xmlns:p14="http://schemas.microsoft.com/office/powerpoint/2010/main" val="321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47"/>
            <a:ext cx="9329980" cy="68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sábítás?Bűnhődé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64088" y="0"/>
            <a:ext cx="3095625" cy="680085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87015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u="sng" dirty="0" smtClean="0"/>
              <a:t> 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Csábítás–Bűnhődés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1881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320 x150 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Magyar Nemzeti Galéria, Budapest Jelenleg látható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Zichy Mihály Emlékmúzeum ,Zala 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7046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764704"/>
            <a:ext cx="4283968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 ZENE VÉGIG KÍSÉR A BÖLCSŐTŐL A SÍRIG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1892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Lavírozott </a:t>
            </a:r>
            <a:r>
              <a:rPr lang="hu-HU" sz="2400" dirty="0"/>
              <a:t>tus, </a:t>
            </a:r>
            <a:r>
              <a:rPr lang="hu-HU" sz="2400" dirty="0" smtClean="0"/>
              <a:t>toll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246 x 2615 mm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Magyar Tudományos Akadémia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Tudós Klubja</a:t>
            </a:r>
            <a:r>
              <a:rPr lang="hu-HU" sz="2400" u="sng" dirty="0" smtClean="0"/>
              <a:t> </a:t>
            </a:r>
            <a:endParaRPr lang="hu-HU" sz="2400" dirty="0"/>
          </a:p>
        </p:txBody>
      </p:sp>
      <p:pic>
        <p:nvPicPr>
          <p:cNvPr id="21506" name="Picture 2" descr="Ké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18262" y="19024"/>
            <a:ext cx="4825738" cy="6838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28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i.pinimg.com/564x/18/57/d1/1857d1e9e8869943b0dd9e976268bcb7.jpg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4054643" y="0"/>
            <a:ext cx="5089357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08720"/>
            <a:ext cx="406794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err="1" smtClean="0"/>
              <a:t>Tarasz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Bulba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19. század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09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3865671" y="-44125"/>
            <a:ext cx="5339107" cy="690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83671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u="sng" dirty="0" smtClean="0"/>
              <a:t>ZICHY Mihály</a:t>
            </a:r>
          </a:p>
          <a:p>
            <a:r>
              <a:rPr lang="hu-HU" sz="2400" b="1" dirty="0" smtClean="0"/>
              <a:t>Táncoló </a:t>
            </a:r>
            <a:r>
              <a:rPr lang="hu-HU" sz="2400" b="1" dirty="0"/>
              <a:t>Tamara</a:t>
            </a:r>
            <a:r>
              <a:rPr lang="hu-HU" sz="2400" dirty="0"/>
              <a:t> </a:t>
            </a:r>
            <a:endParaRPr lang="hu-HU" sz="2400" dirty="0" smtClean="0"/>
          </a:p>
          <a:p>
            <a:r>
              <a:rPr lang="hu-HU" sz="2400" dirty="0" smtClean="0"/>
              <a:t>(</a:t>
            </a:r>
            <a:r>
              <a:rPr lang="hu-HU" sz="2400" b="1" dirty="0"/>
              <a:t>Táncoló</a:t>
            </a:r>
            <a:r>
              <a:rPr lang="hu-HU" sz="2400" dirty="0"/>
              <a:t> grúz lány</a:t>
            </a:r>
            <a:r>
              <a:rPr lang="hu-HU" sz="2400" dirty="0" smtClean="0"/>
              <a:t>)</a:t>
            </a:r>
          </a:p>
          <a:p>
            <a:r>
              <a:rPr lang="hu-HU" sz="2400" dirty="0" smtClean="0"/>
              <a:t>(</a:t>
            </a:r>
            <a:r>
              <a:rPr lang="hu-HU" sz="2400" dirty="0"/>
              <a:t>illusztráció Lermontov </a:t>
            </a:r>
            <a:endParaRPr lang="hu-HU" sz="2400" dirty="0" smtClean="0"/>
          </a:p>
          <a:p>
            <a:r>
              <a:rPr lang="hu-HU" sz="2400" dirty="0" smtClean="0"/>
              <a:t>Démon </a:t>
            </a:r>
            <a:r>
              <a:rPr lang="hu-HU" sz="2400" dirty="0"/>
              <a:t>című művéhez</a:t>
            </a:r>
            <a:r>
              <a:rPr lang="hu-HU" sz="2400" dirty="0" smtClean="0"/>
              <a:t>)</a:t>
            </a:r>
          </a:p>
          <a:p>
            <a:r>
              <a:rPr lang="hu-HU" sz="2400" dirty="0" smtClean="0"/>
              <a:t> 1880</a:t>
            </a:r>
          </a:p>
          <a:p>
            <a:r>
              <a:rPr lang="hu-HU" sz="2400" dirty="0" smtClean="0"/>
              <a:t>Vízfesték</a:t>
            </a:r>
          </a:p>
          <a:p>
            <a:r>
              <a:rPr lang="hu-HU" sz="2400" dirty="0" smtClean="0"/>
              <a:t> 53x40 cm</a:t>
            </a:r>
          </a:p>
          <a:p>
            <a:r>
              <a:rPr lang="hu-HU" sz="2400" dirty="0" smtClean="0"/>
              <a:t>Moszkva</a:t>
            </a:r>
            <a:r>
              <a:rPr lang="hu-HU" sz="2400" dirty="0"/>
              <a:t>, </a:t>
            </a:r>
            <a:endParaRPr lang="hu-HU" sz="2400" dirty="0" smtClean="0"/>
          </a:p>
          <a:p>
            <a:r>
              <a:rPr lang="hu-HU" sz="2400" dirty="0" err="1" smtClean="0"/>
              <a:t>Tretyakov</a:t>
            </a:r>
            <a:r>
              <a:rPr lang="hu-HU" sz="2400" dirty="0" smtClean="0"/>
              <a:t> </a:t>
            </a:r>
            <a:r>
              <a:rPr lang="hu-HU" sz="2400" dirty="0"/>
              <a:t>Képtár </a:t>
            </a:r>
          </a:p>
        </p:txBody>
      </p:sp>
    </p:spTree>
    <p:extLst>
      <p:ext uri="{BB962C8B-B14F-4D97-AF65-F5344CB8AC3E}">
        <p14:creationId xmlns:p14="http://schemas.microsoft.com/office/powerpoint/2010/main" val="194928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s://i.pinimg.com/564x/05/96/67/059667aac8a5a871698e7cfbe5e099b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33233" y="0"/>
            <a:ext cx="6010767" cy="6858000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1268760"/>
            <a:ext cx="3131840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u="sng" dirty="0" smtClean="0"/>
              <a:t>ZICHY</a:t>
            </a:r>
            <a:r>
              <a:rPr lang="hu-HU" sz="2400" b="1" u="sng" dirty="0" smtClean="0"/>
              <a:t> 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Mih</a:t>
            </a:r>
            <a:r>
              <a:rPr lang="hu-HU" sz="2400" b="1" u="sng" dirty="0" smtClean="0"/>
              <a:t>á</a:t>
            </a:r>
            <a:r>
              <a:rPr lang="en-US" sz="2400" b="1" u="sng" dirty="0" err="1" smtClean="0"/>
              <a:t>ly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en-US" sz="2400" b="1" dirty="0" smtClean="0"/>
              <a:t> </a:t>
            </a:r>
            <a:r>
              <a:rPr lang="hu-HU" sz="2400" b="1" dirty="0" err="1" smtClean="0"/>
              <a:t>Shota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Rustaveli</a:t>
            </a:r>
            <a:r>
              <a:rPr lang="hu-HU" sz="2400" b="1" dirty="0" smtClean="0"/>
              <a:t> bemutatja versét </a:t>
            </a:r>
            <a:r>
              <a:rPr lang="hu-HU" sz="2400" b="1" dirty="0" err="1" smtClean="0"/>
              <a:t>Tamar</a:t>
            </a:r>
            <a:r>
              <a:rPr lang="hu-HU" sz="2400" b="1" dirty="0" smtClean="0"/>
              <a:t> királynőnek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1880-as évek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056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764704"/>
            <a:ext cx="3491880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Harcdöntő párbaj</a:t>
            </a:r>
            <a:r>
              <a:rPr lang="hu-HU" sz="2400" b="1" i="1" dirty="0" smtClean="0"/>
              <a:t> 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1886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karton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56 x 46 cm</a:t>
            </a:r>
            <a:endParaRPr lang="hu-HU" sz="2400" dirty="0"/>
          </a:p>
        </p:txBody>
      </p:sp>
      <p:pic>
        <p:nvPicPr>
          <p:cNvPr id="81924" name="Picture 4" descr="http://bav.hu/images/0x0/auto/38_llufz2kn.jpg?v=1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498960" y="0"/>
            <a:ext cx="564504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611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Képtalálatok a következőre: Zichy Mihály Harcdöntő párbaj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825" y="836712"/>
            <a:ext cx="8814350" cy="5834657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332656"/>
            <a:ext cx="9144000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: Harcdöntő párbaj, </a:t>
            </a:r>
            <a:r>
              <a:rPr lang="hu-HU" sz="2400" dirty="0" smtClean="0"/>
              <a:t>(részlet),1886, Olaj, karton, 56 x 46 cm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890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: Ünnepi vacsora a moszkvai Kreml aranytermében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1883 és 1895 között, Akvarell, ceruza, fehér, 52 x 77 cm, Állami Ermitázs Múzeum, Szentpétervár</a:t>
            </a:r>
            <a:endParaRPr lang="hu-HU" sz="2400" dirty="0"/>
          </a:p>
        </p:txBody>
      </p:sp>
      <p:pic>
        <p:nvPicPr>
          <p:cNvPr id="93188" name="Picture 4" descr="https://i0.wp.com/img-fotki.yandex.ru/get/6111/69580199.2ad/0_d9b45_31703369_ori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2123" y="980728"/>
            <a:ext cx="8319754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39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ile:Mihály Zichy Adam Eva.jpe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4355976" cy="681261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692696"/>
            <a:ext cx="4572000" cy="2934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Madách Imre, Az ember tragédiája</a:t>
            </a:r>
            <a:r>
              <a:rPr lang="es-ES" sz="2400" dirty="0" smtClean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s-ES" sz="2400" dirty="0" smtClean="0"/>
              <a:t> A paradicsomban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(Illusztráció)</a:t>
            </a:r>
            <a:r>
              <a:rPr lang="es-ES" sz="2400" dirty="0" smtClean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s-ES" sz="2400" dirty="0" smtClean="0"/>
              <a:t>1885</a:t>
            </a:r>
            <a:br>
              <a:rPr lang="es-ES" sz="2400" dirty="0" smtClean="0"/>
            </a:br>
            <a:r>
              <a:rPr lang="hu-HU" sz="2400" dirty="0" smtClean="0"/>
              <a:t>S</a:t>
            </a:r>
            <a:r>
              <a:rPr lang="es-ES" sz="2400" dirty="0" smtClean="0"/>
              <a:t>zén, papír</a:t>
            </a:r>
            <a:br>
              <a:rPr lang="es-ES" sz="2400" dirty="0" smtClean="0"/>
            </a:br>
            <a:r>
              <a:rPr lang="es-ES" sz="2400" dirty="0" smtClean="0"/>
              <a:t>790 × 503 mm</a:t>
            </a:r>
            <a:endParaRPr lang="hu-HU" sz="2400" b="1" dirty="0" smtClean="0"/>
          </a:p>
          <a:p>
            <a:pPr>
              <a:lnSpc>
                <a:spcPts val="2400"/>
              </a:lnSpc>
            </a:pPr>
            <a:r>
              <a:rPr lang="hu-HU" dirty="0" smtClean="0"/>
              <a:t>	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974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ájl: Zichy Lucifer Mihály 1887.jpeg"/>
          <p:cNvPicPr>
            <a:picLocks noChangeAspect="1" noChangeArrowheads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 bwMode="auto">
          <a:xfrm>
            <a:off x="4427984" y="0"/>
            <a:ext cx="4419346" cy="6858000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404664"/>
            <a:ext cx="4067944" cy="3174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Madách Imre Az ember tragédiája  ( A mennyben) </a:t>
            </a:r>
            <a:r>
              <a:rPr lang="hu-HU" sz="2400" dirty="0" smtClean="0"/>
              <a:t>(Illusztráció)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(1. jelenet)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1887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Szén, papír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100 x 70 cm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Magyar </a:t>
            </a:r>
            <a:r>
              <a:rPr lang="hu-HU" sz="2400" dirty="0" smtClean="0"/>
              <a:t>Nemzeti Galéria</a:t>
            </a:r>
            <a:r>
              <a:rPr lang="en-US" sz="2400" dirty="0" smtClean="0"/>
              <a:t> Budapest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284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agv.gyakg.u-szeged.hu/tantargy/RAJZ/LILI/Onarckep.gif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984088" y="1208357"/>
            <a:ext cx="3175823" cy="444128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4046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Zichy Mihály</a:t>
            </a:r>
            <a:r>
              <a:rPr lang="hu-HU" sz="2400" b="1" dirty="0" smtClean="0"/>
              <a:t>: Ilyen legény voltam én 1840-ben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4425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2004" y="0"/>
            <a:ext cx="4593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836712"/>
            <a:ext cx="319626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u="sng" dirty="0" smtClean="0"/>
              <a:t>ZICHY Mihály</a:t>
            </a:r>
          </a:p>
          <a:p>
            <a:r>
              <a:rPr lang="hu-HU" sz="2400" b="1" dirty="0" smtClean="0"/>
              <a:t>Ádám </a:t>
            </a:r>
            <a:r>
              <a:rPr lang="hu-HU" sz="2400" b="1" dirty="0"/>
              <a:t>az </a:t>
            </a:r>
            <a:r>
              <a:rPr lang="hu-HU" sz="2400" b="1" dirty="0" smtClean="0"/>
              <a:t>űrben</a:t>
            </a:r>
          </a:p>
          <a:p>
            <a:r>
              <a:rPr lang="hu-HU" sz="2400" dirty="0" smtClean="0"/>
              <a:t>Szén</a:t>
            </a:r>
          </a:p>
          <a:p>
            <a:r>
              <a:rPr lang="hu-HU" sz="2400" dirty="0" smtClean="0"/>
              <a:t>79 x 50,3 cm</a:t>
            </a:r>
          </a:p>
          <a:p>
            <a:r>
              <a:rPr lang="hu-HU" sz="2400" dirty="0" smtClean="0"/>
              <a:t>Magyar Nemzeti Galéria</a:t>
            </a:r>
          </a:p>
          <a:p>
            <a:r>
              <a:rPr lang="hu-HU" sz="2400" dirty="0" smtClean="0"/>
              <a:t>Budapest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599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177935"/>
            <a:ext cx="4572000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 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Küzdj </a:t>
            </a:r>
            <a:r>
              <a:rPr lang="hu-HU" sz="2400" b="1" dirty="0"/>
              <a:t>és bízva </a:t>
            </a:r>
            <a:r>
              <a:rPr lang="hu-HU" sz="2400" b="1" dirty="0" smtClean="0"/>
              <a:t>bízzál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(Madách Imre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Az ember tragédiája)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1885</a:t>
            </a:r>
            <a:endParaRPr lang="hu-HU" sz="2400" dirty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Szén</a:t>
            </a:r>
            <a:r>
              <a:rPr lang="hu-HU" sz="2400" b="1" dirty="0" smtClean="0"/>
              <a:t>,</a:t>
            </a:r>
            <a:r>
              <a:rPr lang="hu-HU" sz="2400" dirty="0" smtClean="0"/>
              <a:t>  papír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790 </a:t>
            </a:r>
            <a:r>
              <a:rPr lang="hu-HU" sz="2400" dirty="0"/>
              <a:t>× 503 </a:t>
            </a:r>
            <a:r>
              <a:rPr lang="hu-HU" sz="2400" dirty="0" smtClean="0"/>
              <a:t>mm</a:t>
            </a:r>
            <a:endParaRPr lang="hu-HU" sz="2400" dirty="0"/>
          </a:p>
        </p:txBody>
      </p:sp>
      <p:pic>
        <p:nvPicPr>
          <p:cNvPr id="45058" name="Picture 2" descr="https://mng.hu/app/uploads/2018/12/61572.jpg"/>
          <p:cNvPicPr>
            <a:picLocks noChangeAspect="1" noChangeArrowheads="1"/>
          </p:cNvPicPr>
          <p:nvPr/>
        </p:nvPicPr>
        <p:blipFill>
          <a:blip r:embed="rId3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4657725" y="0"/>
            <a:ext cx="44862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5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ile:Hídavatás.jpg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355976" y="0"/>
            <a:ext cx="4788024" cy="6960153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08720"/>
            <a:ext cx="4283968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Hídavatás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c. 1880- 1894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Lavírozott tus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437 x 352 mm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(illusztrációi Arany János balladáihoz)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38196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s://upload.wikimedia.org/wikipedia/commons/thumb/0/0c/Zichy-arany-p013.jpg/1024px-Zichy-arany-p013.jpg"/>
          <p:cNvPicPr>
            <a:picLocks noChangeAspect="1" noChangeArrowheads="1"/>
          </p:cNvPicPr>
          <p:nvPr/>
        </p:nvPicPr>
        <p:blipFill>
          <a:blip r:embed="rId2" cstate="email">
            <a:lum bright="-20000"/>
          </a:blip>
          <a:srcRect/>
          <a:stretch>
            <a:fillRect/>
          </a:stretch>
        </p:blipFill>
        <p:spPr bwMode="auto">
          <a:xfrm>
            <a:off x="611560" y="1052736"/>
            <a:ext cx="7920880" cy="5616624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: Ágnes asszony, </a:t>
            </a:r>
            <a:r>
              <a:rPr lang="hu-HU" sz="2400" dirty="0" smtClean="0"/>
              <a:t>1893, ceruza, lavírozott tus, </a:t>
            </a:r>
            <a:r>
              <a:rPr lang="hu-HU" sz="2400" dirty="0" err="1" smtClean="0"/>
              <a:t>fedőfehér</a:t>
            </a:r>
            <a:r>
              <a:rPr lang="hu-HU" sz="2400" dirty="0" smtClean="0"/>
              <a:t> karton,35,2 x 43,7 cm, Budapest, Magyar Nemzeti Galéria</a:t>
            </a:r>
            <a:br>
              <a:rPr lang="hu-HU" sz="2400" dirty="0" smtClean="0"/>
            </a:br>
            <a:r>
              <a:rPr lang="hu-HU" sz="2400" dirty="0" smtClean="0"/>
              <a:t>jelenleg látható: Zala, Zichy Mihály Emlékmúzeum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6171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f21.hu/wp-content/uploads/2018/02/201703312225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269" y="1412776"/>
            <a:ext cx="9069461" cy="460851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6926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sz="2400" b="1" u="sng" dirty="0" smtClean="0"/>
              <a:t>ZICHY Mihály</a:t>
            </a:r>
            <a:r>
              <a:rPr lang="hu-HU" sz="2400" b="1" dirty="0" smtClean="0"/>
              <a:t>: Walesi bárdok, Ballada-illusztráció, </a:t>
            </a:r>
            <a:r>
              <a:rPr lang="hu-HU" sz="2400" dirty="0" smtClean="0"/>
              <a:t>1893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7022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Zichy Mihály: Tetemrehívás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05780" y="1124744"/>
            <a:ext cx="8532440" cy="5512229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ZICHY Mihály</a:t>
            </a:r>
            <a:r>
              <a:rPr lang="hu-HU" sz="2400" b="1" dirty="0" smtClean="0"/>
              <a:t>: Tetemre hívás</a:t>
            </a:r>
            <a:r>
              <a:rPr lang="hu-HU" sz="2400" dirty="0" smtClean="0"/>
              <a:t>, 1894, lavírozott tus, 437 x 352 mm</a:t>
            </a:r>
            <a:endParaRPr lang="hu-HU" sz="2400" dirty="0"/>
          </a:p>
        </p:txBody>
      </p:sp>
      <p:pic>
        <p:nvPicPr>
          <p:cNvPr id="15362" name="Picture 2" descr="https://f21.hu/wp-content/uploads/2018/02/tetemrehivas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84168" y="1196752"/>
            <a:ext cx="2646040" cy="1710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0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s://upload.wikimedia.org/wikipedia/commons/thumb/b/ba/Zichy-arany-p107.jpg/1024px-Zichy-arany-p107.jpg"/>
          <p:cNvPicPr>
            <a:picLocks noChangeAspect="1" noChangeArrowheads="1"/>
          </p:cNvPicPr>
          <p:nvPr/>
        </p:nvPicPr>
        <p:blipFill>
          <a:blip r:embed="rId2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425060" y="1017239"/>
            <a:ext cx="8293880" cy="5840761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  <a:r>
              <a:rPr lang="hu-HU" sz="2400" b="1" dirty="0" smtClean="0"/>
              <a:t>: Rozgonyiné, </a:t>
            </a:r>
            <a:r>
              <a:rPr lang="hu-HU" sz="2400" dirty="0" smtClean="0"/>
              <a:t>1897, lavírozott tus, 437 x 342 mm     (illusztrációi Arany János balladáihoz)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1616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11560" y="1052736"/>
            <a:ext cx="806489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Forrásmunkák:</a:t>
            </a:r>
          </a:p>
          <a:p>
            <a:endParaRPr lang="hu-HU" sz="2000" b="1" dirty="0" smtClean="0"/>
          </a:p>
          <a:p>
            <a:r>
              <a:rPr lang="hu-HU" sz="2000" b="1" dirty="0" err="1" smtClean="0"/>
              <a:t>Bajkay</a:t>
            </a:r>
            <a:r>
              <a:rPr lang="hu-HU" sz="2000" b="1" dirty="0" smtClean="0"/>
              <a:t> Éva: Zichy Mihály Kossuth </a:t>
            </a:r>
            <a:r>
              <a:rPr lang="hu-HU" sz="2000" b="1" dirty="0"/>
              <a:t>kiadó  | 2007  </a:t>
            </a:r>
            <a:endParaRPr lang="hu-HU" sz="2000" b="1" dirty="0" smtClean="0"/>
          </a:p>
          <a:p>
            <a:endParaRPr lang="hu-HU" sz="2000" b="1" dirty="0" smtClean="0"/>
          </a:p>
          <a:p>
            <a:endParaRPr lang="hu-HU" sz="2000" b="1" dirty="0"/>
          </a:p>
          <a:p>
            <a:r>
              <a:rPr lang="hu-HU" sz="2000" b="1" dirty="0"/>
              <a:t>Szabó Júlia </a:t>
            </a:r>
            <a:r>
              <a:rPr lang="hu-HU" sz="2000" b="1" dirty="0" smtClean="0"/>
              <a:t> </a:t>
            </a:r>
            <a:r>
              <a:rPr lang="hu-HU" sz="2000" b="1" dirty="0"/>
              <a:t>A XIX. század festészete </a:t>
            </a:r>
            <a:r>
              <a:rPr lang="hu-HU" sz="2000" b="1" dirty="0" smtClean="0"/>
              <a:t>Magyarországon  Corvina </a:t>
            </a:r>
            <a:r>
              <a:rPr lang="hu-HU" sz="2000" b="1" dirty="0" smtClean="0"/>
              <a:t>1985</a:t>
            </a:r>
          </a:p>
          <a:p>
            <a:endParaRPr lang="hu-HU" sz="2000" b="1" dirty="0"/>
          </a:p>
          <a:p>
            <a:r>
              <a:rPr lang="hu-HU" sz="2000" b="1" dirty="0" err="1" smtClean="0"/>
              <a:t>Gellér</a:t>
            </a:r>
            <a:r>
              <a:rPr lang="hu-HU" sz="2000" b="1" dirty="0" smtClean="0"/>
              <a:t> Katalin:  Zichy Mihály Képzőművészeti Kiadó 1990</a:t>
            </a:r>
            <a:endParaRPr lang="hu-HU" sz="2000" b="1" dirty="0" smtClean="0"/>
          </a:p>
          <a:p>
            <a:endParaRPr lang="hu-HU" sz="2000" b="1" dirty="0"/>
          </a:p>
          <a:p>
            <a:r>
              <a:rPr lang="hu-HU" sz="2000" b="1" dirty="0" smtClean="0"/>
              <a:t>Rozgonyi Lászlóné:  Zichy Mihály PPT bemutató 2021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095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www.mutargy.com/uploaded_auction_products/full_size/303/5001584917_283_Festmeny_800x600_72dp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76135" y="0"/>
            <a:ext cx="5467865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80728"/>
            <a:ext cx="3707904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Öregasszony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1843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53 x 42,5 cm </a:t>
            </a:r>
          </a:p>
        </p:txBody>
      </p:sp>
    </p:spTree>
    <p:extLst>
      <p:ext uri="{BB962C8B-B14F-4D97-AF65-F5344CB8AC3E}">
        <p14:creationId xmlns:p14="http://schemas.microsoft.com/office/powerpoint/2010/main" val="14829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Krisztus a keresztfán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572000" y="0"/>
            <a:ext cx="4405567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08720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ZICHY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 Krisztus a keresztfán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1846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157 x 104 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Magántulajdon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 másolata Zala római katolikus templomban)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620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723</Words>
  <Application>Microsoft Office PowerPoint</Application>
  <PresentationFormat>Diavetítés a képernyőre (4:3 oldalarány)</PresentationFormat>
  <Paragraphs>285</Paragraphs>
  <Slides>77</Slides>
  <Notes>9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77</vt:i4>
      </vt:variant>
    </vt:vector>
  </HeadingPairs>
  <TitlesOfParts>
    <vt:vector size="78" baseType="lpstr">
      <vt:lpstr>Office-téma</vt:lpstr>
      <vt:lpstr>Zichy Mihály  (Zala, 1827. okt. 14. –  Szentpétervár, 1906. febr. 29.)  festő, grafikus,  a magyar romantikus  festészet  jelentős alakja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Zichy Mihály  (Zala, 1827. okt. 14. – Szentpétervár, 1906. febr. 29.)  festő, grafikus,  a magyar romantikus festészet  jelentős alakja.</dc:title>
  <dc:creator>Judit</dc:creator>
  <cp:lastModifiedBy>Judit</cp:lastModifiedBy>
  <cp:revision>43</cp:revision>
  <dcterms:created xsi:type="dcterms:W3CDTF">2025-05-13T15:01:52Z</dcterms:created>
  <dcterms:modified xsi:type="dcterms:W3CDTF">2025-05-21T15:41:00Z</dcterms:modified>
</cp:coreProperties>
</file>