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1" r:id="rId2"/>
    <p:sldId id="370" r:id="rId3"/>
    <p:sldId id="329" r:id="rId4"/>
    <p:sldId id="330" r:id="rId5"/>
    <p:sldId id="367" r:id="rId6"/>
    <p:sldId id="332" r:id="rId7"/>
    <p:sldId id="287" r:id="rId8"/>
    <p:sldId id="372" r:id="rId9"/>
    <p:sldId id="365" r:id="rId10"/>
    <p:sldId id="273" r:id="rId11"/>
    <p:sldId id="375" r:id="rId12"/>
    <p:sldId id="373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05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50F4C-4E6C-407C-AD7D-9E122D352B2A}" type="datetimeFigureOut">
              <a:rPr lang="hu-HU" smtClean="0"/>
              <a:t>2025. 07. 27.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F28AB-4C89-4810-93A4-9446E3809A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306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E0AE6-D00F-4B4C-B9EC-F2DD7D9AD4FD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90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E0AE6-D00F-4B4C-B9EC-F2DD7D9AD4F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857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B3AC9BD-D214-4502-8D45-EFF599539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263CC188-7998-4E6A-9B8F-F62502047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3AB40B2-5517-48E0-BB64-A9DD76F7B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68B6-CFE0-4915-B850-FC1212E19203}" type="datetimeFigureOut">
              <a:rPr lang="hu-HU" smtClean="0"/>
              <a:t>2025. 07. 27.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80AA3B9-8059-4F87-8A34-C81D2356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292E2492-10FD-4107-8314-C81E5B224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F424-4EA9-4FC5-BE3C-4BB438C0E0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268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1B2AB2B-F86C-45A2-83B3-6F01866F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96E51283-5D40-4FD3-9163-08D828582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710414C-3DD5-4B62-B074-664D50EA9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68B6-CFE0-4915-B850-FC1212E19203}" type="datetimeFigureOut">
              <a:rPr lang="hu-HU" smtClean="0"/>
              <a:t>2025. 07. 27.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EEBABA3C-5687-43F8-AE82-139D3D02D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259884E0-1229-4A9F-97AE-B8AB2217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F424-4EA9-4FC5-BE3C-4BB438C0E0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447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2ED29809-8FCC-4DCF-9019-08B8651FF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19753034-9419-450A-9E65-0FFF956EC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66E48911-20BD-40D9-9898-8967E6BBA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68B6-CFE0-4915-B850-FC1212E19203}" type="datetimeFigureOut">
              <a:rPr lang="hu-HU" smtClean="0"/>
              <a:t>2025. 07. 27.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1AB0A35-620B-4A0B-A65B-8712A235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9481BB5-BB1F-4301-868B-6BBC0A10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F424-4EA9-4FC5-BE3C-4BB438C0E0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127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B8063AC-2CD0-4284-B2F9-675764B3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91B74EE-2AE1-4824-8527-FACF263AC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656C7E0-A0B5-4CE0-A322-4C222E80B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68B6-CFE0-4915-B850-FC1212E19203}" type="datetimeFigureOut">
              <a:rPr lang="hu-HU" smtClean="0"/>
              <a:t>2025. 07. 27.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A10E5101-2F9D-46C8-ABF1-C2EDD31D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5A85A60-72B4-4063-8938-EBF781FD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F424-4EA9-4FC5-BE3C-4BB438C0E0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787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7EDBE36-AF21-4817-8625-8DCF5C89D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814981AF-1674-454A-B1ED-FB2E91F5D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5CB6608-3FC7-4A2C-B8EA-4D996386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68B6-CFE0-4915-B850-FC1212E19203}" type="datetimeFigureOut">
              <a:rPr lang="hu-HU" smtClean="0"/>
              <a:t>2025. 07. 27.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269FA14A-7962-4D40-8022-F0630F39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933E933D-9847-427E-BAC3-AB5A01A4C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F424-4EA9-4FC5-BE3C-4BB438C0E0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64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BA9D3A8-A572-4556-888B-EDFC09D1C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3AED508-5224-4F95-912C-099756849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6B5AB68F-5E6E-4CBB-A744-526B09E3E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DE8B8AEE-DFE1-4864-A9CF-C037ED50A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68B6-CFE0-4915-B850-FC1212E19203}" type="datetimeFigureOut">
              <a:rPr lang="hu-HU" smtClean="0"/>
              <a:t>2025. 07. 27.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59E16C95-C867-4317-B0DB-8E9FABF1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5468390A-95CF-4F83-88DA-D5E3D7FC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F424-4EA9-4FC5-BE3C-4BB438C0E0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753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D6B5D0B-8C03-4BA5-91ED-D95BDD35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ED8027BC-4737-4A96-81B8-505DB9480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E376F0D9-BFB1-4610-BDCB-845E47FB5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EB794029-5338-4A5D-8FA9-0B533B896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D04BD300-0CFA-4319-B8F7-5F3D8F956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DB4559A8-C136-4CC5-B370-B1846F8F9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68B6-CFE0-4915-B850-FC1212E19203}" type="datetimeFigureOut">
              <a:rPr lang="hu-HU" smtClean="0"/>
              <a:t>2025. 07. 27.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96A8FC16-825D-42DC-A62E-6F9F6BA9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918B51F7-AB75-47E2-AEBE-D9F1B1F7F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F424-4EA9-4FC5-BE3C-4BB438C0E0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07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C4F8A16-B318-4466-B4C9-F03C05D27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13358487-FE76-4DB1-BC8A-69FCC8F4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68B6-CFE0-4915-B850-FC1212E19203}" type="datetimeFigureOut">
              <a:rPr lang="hu-HU" smtClean="0"/>
              <a:t>2025. 07. 27.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C4106EFD-BB4D-48F3-9850-8B4B7E91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EB335E92-A7E9-4F42-BFE6-05FA1755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F424-4EA9-4FC5-BE3C-4BB438C0E0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555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BE44FFEE-46E3-46D7-8BCD-54235EF0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68B6-CFE0-4915-B850-FC1212E19203}" type="datetimeFigureOut">
              <a:rPr lang="hu-HU" smtClean="0"/>
              <a:t>2025. 07. 27.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35EFF31E-F098-4068-A772-175FB002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5592CD45-2F06-4325-A1A1-04193A96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F424-4EA9-4FC5-BE3C-4BB438C0E0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943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A02B7F9-F0C1-49C2-B3EF-E26D9CF8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78A456B-1F54-4FED-A7AA-63E1C5032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C1563338-EB99-4EF1-BCCB-13E731319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4815DA83-B80F-4B5B-9E80-E799F4A22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68B6-CFE0-4915-B850-FC1212E19203}" type="datetimeFigureOut">
              <a:rPr lang="hu-HU" smtClean="0"/>
              <a:t>2025. 07. 27.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7B91F5E0-5ABA-423E-B636-69C022DFB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2F8FA82C-292A-469A-80A1-8BEA680A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F424-4EA9-4FC5-BE3C-4BB438C0E0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338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180DB22-69EF-4614-9536-D56D214E0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3C76C39F-09AB-4142-9226-005215AB5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827AA871-8C34-4F56-A8F2-544737E21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5EFD2D94-9527-4D9C-A80B-1FE82C85D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68B6-CFE0-4915-B850-FC1212E19203}" type="datetimeFigureOut">
              <a:rPr lang="hu-HU" smtClean="0"/>
              <a:t>2025. 07. 27.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C9AD28C4-A940-4645-B149-9C2578934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CEEA9A45-D98C-4E3F-AF27-DC61083BD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F424-4EA9-4FC5-BE3C-4BB438C0E0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507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22B37C74-3FA5-4260-8640-1E3D7926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7273CEE9-9DC9-4969-87A3-CC7D04F15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C674D50-814C-4883-AB5A-8392E4CE1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768B6-CFE0-4915-B850-FC1212E19203}" type="datetimeFigureOut">
              <a:rPr lang="hu-HU" smtClean="0"/>
              <a:t>2025. 07. 27.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A937CE19-B663-4E82-A967-1768146FB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9E4C776-8040-4BDF-8251-5A00E03E3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2F424-4EA9-4FC5-BE3C-4BB438C0E0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565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3FA174C0-50B8-49DC-90F7-FBBCF46F3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1450"/>
            <a:ext cx="12192000" cy="39751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85113C74-6D2C-4632-A5EB-7E1F6BC1BAEE}"/>
              </a:ext>
            </a:extLst>
          </p:cNvPr>
          <p:cNvSpPr txBox="1"/>
          <p:nvPr/>
        </p:nvSpPr>
        <p:spPr>
          <a:xfrm>
            <a:off x="1262743" y="217714"/>
            <a:ext cx="9753601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6000" dirty="0">
                <a:latin typeface="Georgia" panose="02040502050405020303" pitchFamily="18" charset="0"/>
              </a:rPr>
              <a:t>A romantika zeneszerzői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xmlns="" id="{D934165C-2985-4109-B67A-F0A4FEBFFD72}"/>
              </a:ext>
            </a:extLst>
          </p:cNvPr>
          <p:cNvSpPr>
            <a:spLocks noGrp="1"/>
          </p:cNvSpPr>
          <p:nvPr/>
        </p:nvSpPr>
        <p:spPr>
          <a:xfrm>
            <a:off x="1950720" y="5553892"/>
            <a:ext cx="8473439" cy="9927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latin typeface="Georgia" panose="02040502050405020303" pitchFamily="18" charset="0"/>
              </a:rPr>
              <a:t/>
            </a:r>
            <a:br>
              <a:rPr lang="hu-HU" dirty="0">
                <a:latin typeface="Georgia" panose="02040502050405020303" pitchFamily="18" charset="0"/>
              </a:rPr>
            </a:br>
            <a:r>
              <a:rPr lang="hu-HU" dirty="0">
                <a:latin typeface="Georgia" panose="02040502050405020303" pitchFamily="18" charset="0"/>
              </a:rPr>
              <a:t/>
            </a:r>
            <a:br>
              <a:rPr lang="hu-HU" dirty="0">
                <a:latin typeface="Georgia" panose="02040502050405020303" pitchFamily="18" charset="0"/>
              </a:rPr>
            </a:br>
            <a:r>
              <a:rPr lang="hu-HU" dirty="0">
                <a:latin typeface="Georgia" panose="02040502050405020303" pitchFamily="18" charset="0"/>
              </a:rPr>
              <a:t/>
            </a:r>
            <a:br>
              <a:rPr lang="hu-HU" dirty="0">
                <a:latin typeface="Georgia" panose="02040502050405020303" pitchFamily="18" charset="0"/>
              </a:rPr>
            </a:br>
            <a:r>
              <a:rPr lang="hu-HU" dirty="0">
                <a:latin typeface="Georgia" panose="02040502050405020303" pitchFamily="18" charset="0"/>
              </a:rPr>
              <a:t/>
            </a:r>
            <a:br>
              <a:rPr lang="hu-HU" dirty="0">
                <a:latin typeface="Georgia" panose="02040502050405020303" pitchFamily="18" charset="0"/>
              </a:rPr>
            </a:br>
            <a:r>
              <a:rPr lang="hu-HU" dirty="0">
                <a:latin typeface="Georgia" panose="02040502050405020303" pitchFamily="18" charset="0"/>
              </a:rPr>
              <a:t/>
            </a:r>
            <a:br>
              <a:rPr lang="hu-HU" dirty="0">
                <a:latin typeface="Georgia" panose="02040502050405020303" pitchFamily="18" charset="0"/>
              </a:rPr>
            </a:br>
            <a:r>
              <a:rPr lang="hu-HU" dirty="0">
                <a:latin typeface="Georgia" panose="02040502050405020303" pitchFamily="18" charset="0"/>
              </a:rPr>
              <a:t/>
            </a:r>
            <a:br>
              <a:rPr lang="hu-HU" dirty="0">
                <a:latin typeface="Georgia" panose="02040502050405020303" pitchFamily="18" charset="0"/>
              </a:rPr>
            </a:br>
            <a:r>
              <a:rPr lang="hu-HU" dirty="0">
                <a:latin typeface="Georgia" panose="02040502050405020303" pitchFamily="18" charset="0"/>
              </a:rPr>
              <a:t/>
            </a:r>
            <a:br>
              <a:rPr lang="hu-HU" dirty="0">
                <a:latin typeface="Georgia" panose="02040502050405020303" pitchFamily="18" charset="0"/>
              </a:rPr>
            </a:br>
            <a:r>
              <a:rPr lang="hu-HU" dirty="0">
                <a:latin typeface="Georgia" panose="02040502050405020303" pitchFamily="18" charset="0"/>
              </a:rPr>
              <a:t/>
            </a:r>
            <a:br>
              <a:rPr lang="hu-HU" dirty="0">
                <a:latin typeface="Georgia" panose="02040502050405020303" pitchFamily="18" charset="0"/>
              </a:rPr>
            </a:br>
            <a:r>
              <a:rPr lang="hu-HU" dirty="0">
                <a:latin typeface="Georgia" panose="02040502050405020303" pitchFamily="18" charset="0"/>
              </a:rPr>
              <a:t/>
            </a:r>
            <a:br>
              <a:rPr lang="hu-HU" dirty="0">
                <a:latin typeface="Georgia" panose="02040502050405020303" pitchFamily="18" charset="0"/>
              </a:rPr>
            </a:br>
            <a:r>
              <a:rPr lang="hu-HU" dirty="0">
                <a:latin typeface="Georgia" panose="02040502050405020303" pitchFamily="18" charset="0"/>
              </a:rPr>
              <a:t/>
            </a:r>
            <a:br>
              <a:rPr lang="hu-HU" dirty="0">
                <a:latin typeface="Georgia" panose="02040502050405020303" pitchFamily="18" charset="0"/>
              </a:rPr>
            </a:br>
            <a:r>
              <a:rPr lang="hu-HU" dirty="0">
                <a:latin typeface="Georgia" panose="02040502050405020303" pitchFamily="18" charset="0"/>
              </a:rPr>
              <a:t/>
            </a:r>
            <a:br>
              <a:rPr lang="hu-HU" dirty="0">
                <a:latin typeface="Georgia" panose="02040502050405020303" pitchFamily="18" charset="0"/>
              </a:rPr>
            </a:br>
            <a:endParaRPr lang="hu-HU" sz="8000" i="1" dirty="0">
              <a:latin typeface="Georgia" panose="02040502050405020303" pitchFamily="18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xmlns="" id="{0F01C015-B07D-4334-ABFB-1E79B3022512}"/>
              </a:ext>
            </a:extLst>
          </p:cNvPr>
          <p:cNvSpPr/>
          <p:nvPr/>
        </p:nvSpPr>
        <p:spPr>
          <a:xfrm>
            <a:off x="2250140" y="5553892"/>
            <a:ext cx="8766203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hu-H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hu-HU" dirty="0">
                <a:solidFill>
                  <a:srgbClr val="000000"/>
                </a:solidFill>
                <a:latin typeface="Georgia" panose="02040502050405020303" pitchFamily="18" charset="0"/>
              </a:rPr>
              <a:t>„</a:t>
            </a:r>
            <a:r>
              <a:rPr lang="hu-HU" i="1" dirty="0">
                <a:solidFill>
                  <a:srgbClr val="000000"/>
                </a:solidFill>
                <a:latin typeface="Georgia" panose="02040502050405020303" pitchFamily="18" charset="0"/>
              </a:rPr>
              <a:t>Semmink sem maradna, ha megfosztanának boldogtalanságunktól</a:t>
            </a:r>
            <a:r>
              <a:rPr lang="hu-HU" dirty="0">
                <a:solidFill>
                  <a:srgbClr val="000000"/>
                </a:solidFill>
                <a:latin typeface="Georgia" panose="02040502050405020303" pitchFamily="18" charset="0"/>
              </a:rPr>
              <a:t>!” </a:t>
            </a:r>
          </a:p>
          <a:p>
            <a:pPr algn="just"/>
            <a:r>
              <a:rPr lang="hu-HU" dirty="0">
                <a:solidFill>
                  <a:srgbClr val="000000"/>
                </a:solidFill>
                <a:latin typeface="Georgia" panose="02040502050405020303" pitchFamily="18" charset="0"/>
              </a:rPr>
              <a:t>							</a:t>
            </a:r>
            <a:r>
              <a:rPr lang="hu-HU" i="1" dirty="0">
                <a:solidFill>
                  <a:srgbClr val="000000"/>
                </a:solidFill>
                <a:latin typeface="Georgia" panose="02040502050405020303" pitchFamily="18" charset="0"/>
              </a:rPr>
              <a:t>F</a:t>
            </a:r>
            <a:r>
              <a:rPr lang="hu-HU" dirty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  <a:r>
              <a:rPr lang="hu-HU" i="1" dirty="0">
                <a:solidFill>
                  <a:srgbClr val="000000"/>
                </a:solidFill>
                <a:latin typeface="Georgia" panose="02040502050405020303" pitchFamily="18" charset="0"/>
              </a:rPr>
              <a:t>Schubert</a:t>
            </a:r>
          </a:p>
        </p:txBody>
      </p:sp>
    </p:spTree>
    <p:extLst>
      <p:ext uri="{BB962C8B-B14F-4D97-AF65-F5344CB8AC3E}">
        <p14:creationId xmlns:p14="http://schemas.microsoft.com/office/powerpoint/2010/main" val="2711384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CB4AF472-C6FA-4BDA-B747-473F61049087}"/>
              </a:ext>
            </a:extLst>
          </p:cNvPr>
          <p:cNvSpPr txBox="1"/>
          <p:nvPr/>
        </p:nvSpPr>
        <p:spPr>
          <a:xfrm>
            <a:off x="5076825" y="213925"/>
            <a:ext cx="7038975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latin typeface="Georgia" panose="02040502050405020303" pitchFamily="18" charset="0"/>
              </a:rPr>
              <a:t>Robert Schumann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1810-1856</a:t>
            </a:r>
          </a:p>
          <a:p>
            <a:pPr algn="ctr"/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Német zeneszerző, zeneíró, </a:t>
            </a:r>
            <a:r>
              <a:rPr lang="hu-HU" dirty="0">
                <a:solidFill>
                  <a:srgbClr val="000000"/>
                </a:solidFill>
                <a:latin typeface="Georgia" panose="02040502050405020303" pitchFamily="18" charset="0"/>
              </a:rPr>
              <a:t>a romantikus zene egyik legkiemelkedőbb és  legnépszerűbb alakja</a:t>
            </a:r>
            <a:endParaRPr lang="hu-HU" dirty="0">
              <a:latin typeface="Georgia" panose="02040502050405020303" pitchFamily="18" charset="0"/>
            </a:endParaRPr>
          </a:p>
          <a:p>
            <a:pPr>
              <a:buSzPts val="1800"/>
              <a:buChar char="-"/>
            </a:pPr>
            <a:r>
              <a:rPr lang="hu-HU" dirty="0">
                <a:latin typeface="Georgia" panose="02040502050405020303" pitchFamily="18" charset="0"/>
              </a:rPr>
              <a:t>  A korai romantika eredményeit szinte minden műfajban   nagyvonalú összefoglalássá érleli: </a:t>
            </a:r>
            <a:r>
              <a:rPr lang="hu-HU" dirty="0">
                <a:solidFill>
                  <a:srgbClr val="000000"/>
                </a:solidFill>
                <a:latin typeface="Georgia" panose="02040502050405020303" pitchFamily="18" charset="0"/>
              </a:rPr>
              <a:t>zongoraművek, szimfóniák, kamaraművek és oratóriumok szerzője.</a:t>
            </a:r>
          </a:p>
          <a:p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Zenekritikai lapot indít, kritikái ma is </a:t>
            </a:r>
            <a:r>
              <a:rPr lang="hu-HU" dirty="0" err="1">
                <a:latin typeface="Georgia" panose="02040502050405020303" pitchFamily="18" charset="0"/>
              </a:rPr>
              <a:t>mérvadóak</a:t>
            </a:r>
            <a:r>
              <a:rPr lang="hu-HU" dirty="0">
                <a:latin typeface="Georgia" panose="02040502050405020303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Ő ismeri fel Schubert és </a:t>
            </a:r>
            <a:r>
              <a:rPr lang="hu-HU" dirty="0" err="1">
                <a:latin typeface="Georgia" panose="02040502050405020303" pitchFamily="18" charset="0"/>
              </a:rPr>
              <a:t>Chopen</a:t>
            </a:r>
            <a:r>
              <a:rPr lang="hu-HU" dirty="0">
                <a:latin typeface="Georgia" panose="02040502050405020303" pitchFamily="18" charset="0"/>
              </a:rPr>
              <a:t> zsenijét és népszerűsíti műveiket.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Nagyra tartja Berliozt, a fiatal Brahmsot, Wagnert, Lisztet.</a:t>
            </a:r>
          </a:p>
          <a:p>
            <a:r>
              <a:rPr lang="hu-HU" b="1" dirty="0">
                <a:latin typeface="Georgia" panose="02040502050405020303" pitchFamily="18" charset="0"/>
              </a:rPr>
              <a:t>Főbb művei: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Az Éden és a Préri (oratórium)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Genovéva (opera)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Novellácskák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Éji darabok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Gyermekjelenetek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„Tavaszi” és „Rajnai” szimfónia stb.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4D3D3D1E-2AD5-42A0-8D35-44EAC688C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70" t="1905" r="19142" b="6158"/>
          <a:stretch/>
        </p:blipFill>
        <p:spPr>
          <a:xfrm>
            <a:off x="209006" y="122472"/>
            <a:ext cx="4772297" cy="630500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5B3E7485-42D4-443C-847F-3A9CC285DA0C}"/>
              </a:ext>
            </a:extLst>
          </p:cNvPr>
          <p:cNvSpPr txBox="1"/>
          <p:nvPr/>
        </p:nvSpPr>
        <p:spPr>
          <a:xfrm>
            <a:off x="4981303" y="5846236"/>
            <a:ext cx="713449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i="1" dirty="0">
                <a:latin typeface="Georgia" panose="02040502050405020303" pitchFamily="18" charset="0"/>
              </a:rPr>
              <a:t>Zene: R.Schumann: Álmodozás No.7. 2. </a:t>
            </a:r>
            <a:r>
              <a:rPr lang="hu-HU" i="1" dirty="0" err="1">
                <a:latin typeface="Georgia" panose="02040502050405020303" pitchFamily="18" charset="0"/>
              </a:rPr>
              <a:t>Szimfonia</a:t>
            </a:r>
            <a:r>
              <a:rPr lang="hu-HU" i="1" dirty="0">
                <a:latin typeface="Georgia" panose="02040502050405020303" pitchFamily="18" charset="0"/>
              </a:rPr>
              <a:t> 2. tétel (scherzo)</a:t>
            </a:r>
          </a:p>
          <a:p>
            <a:r>
              <a:rPr lang="hu-HU" dirty="0"/>
              <a:t>            </a:t>
            </a:r>
            <a:r>
              <a:rPr lang="hu-HU" i="1" dirty="0">
                <a:latin typeface="Georgia" panose="02040502050405020303" pitchFamily="18" charset="0"/>
              </a:rPr>
              <a:t>Clara Schumann: Románc hegedűre és zongorára</a:t>
            </a:r>
          </a:p>
        </p:txBody>
      </p:sp>
    </p:spTree>
    <p:extLst>
      <p:ext uri="{BB962C8B-B14F-4D97-AF65-F5344CB8AC3E}">
        <p14:creationId xmlns:p14="http://schemas.microsoft.com/office/powerpoint/2010/main" val="45065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6F3DC5EA-1843-43D6-9B11-D9726D7B2D3D}"/>
              </a:ext>
            </a:extLst>
          </p:cNvPr>
          <p:cNvSpPr txBox="1"/>
          <p:nvPr/>
        </p:nvSpPr>
        <p:spPr>
          <a:xfrm>
            <a:off x="217715" y="78567"/>
            <a:ext cx="7654834" cy="590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latin typeface="Georgia" panose="02040502050405020303" pitchFamily="18" charset="0"/>
              </a:rPr>
              <a:t>Johannes Brahms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1833-1897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Német zeneszerző. </a:t>
            </a:r>
          </a:p>
          <a:p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A romantika korában élt, de tudatosan a bécsi klasszicista zenei formákhoz nyúlt vissza, eszményeit a nagy klasszikusokban kereste. </a:t>
            </a:r>
          </a:p>
          <a:p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Együttműködése Reményi Edével és Joachim Józseffel </a:t>
            </a:r>
          </a:p>
          <a:p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 I. (d-moll) zongoraverseny – archaikus </a:t>
            </a:r>
            <a:r>
              <a:rPr lang="hu-HU" dirty="0" err="1">
                <a:latin typeface="Georgia" panose="02040502050405020303" pitchFamily="18" charset="0"/>
              </a:rPr>
              <a:t>Brams</a:t>
            </a:r>
            <a:r>
              <a:rPr lang="hu-HU" dirty="0">
                <a:latin typeface="Georgia" panose="02040502050405020303" pitchFamily="18" charset="0"/>
              </a:rPr>
              <a:t>-stílusban – bukás</a:t>
            </a:r>
          </a:p>
          <a:p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Német </a:t>
            </a:r>
            <a:r>
              <a:rPr lang="hu-HU" dirty="0" err="1">
                <a:latin typeface="Georgia" panose="02040502050405020303" pitchFamily="18" charset="0"/>
              </a:rPr>
              <a:t>requiem</a:t>
            </a:r>
            <a:r>
              <a:rPr lang="hu-HU" dirty="0">
                <a:latin typeface="Georgia" panose="02040502050405020303" pitchFamily="18" charset="0"/>
              </a:rPr>
              <a:t> (oratórium)</a:t>
            </a:r>
          </a:p>
          <a:p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Szimfóniák </a:t>
            </a:r>
          </a:p>
          <a:p>
            <a:pPr marL="285750" indent="-285750">
              <a:buFontTx/>
              <a:buChar char="-"/>
            </a:pPr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Merészen egyéni mondanivaló  egyensúlyban a korszerű érzelemvilággal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A német népművészetre támaszkodik dallamvilága, egyszerűséggel és áhítattal üt meg népi hangokat. </a:t>
            </a:r>
          </a:p>
          <a:p>
            <a:pPr marL="285750" indent="-285750">
              <a:buFontTx/>
              <a:buChar char="-"/>
            </a:pPr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Brahms nem klasszicizáló, hanem klasszikus művész.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7655381C-6817-4AA0-96AF-7AC07EA0F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536" y="139337"/>
            <a:ext cx="4023866" cy="619614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640A83E3-04CB-4319-9798-9F70B35C133F}"/>
              </a:ext>
            </a:extLst>
          </p:cNvPr>
          <p:cNvSpPr txBox="1"/>
          <p:nvPr/>
        </p:nvSpPr>
        <p:spPr>
          <a:xfrm>
            <a:off x="8125096" y="6349331"/>
            <a:ext cx="383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Georgia" panose="02040502050405020303" pitchFamily="18" charset="0"/>
              </a:rPr>
              <a:t>1891 (Ludwig </a:t>
            </a:r>
            <a:r>
              <a:rPr lang="hu-HU" dirty="0" err="1">
                <a:latin typeface="Georgia" panose="02040502050405020303" pitchFamily="18" charset="0"/>
              </a:rPr>
              <a:t>Michalek</a:t>
            </a:r>
            <a:r>
              <a:rPr lang="hu-HU" dirty="0">
                <a:latin typeface="Georgia" panose="02040502050405020303" pitchFamily="18" charset="0"/>
              </a:rPr>
              <a:t> festménye)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0409EFD7-B026-47F5-AF90-FC12DBAE16CB}"/>
              </a:ext>
            </a:extLst>
          </p:cNvPr>
          <p:cNvSpPr txBox="1"/>
          <p:nvPr/>
        </p:nvSpPr>
        <p:spPr>
          <a:xfrm>
            <a:off x="231563" y="6012319"/>
            <a:ext cx="764098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i="1" dirty="0">
                <a:latin typeface="Georgia" panose="02040502050405020303" pitchFamily="18" charset="0"/>
              </a:rPr>
              <a:t>Zene: VI. magyar tánc</a:t>
            </a:r>
          </a:p>
          <a:p>
            <a:r>
              <a:rPr lang="hu-HU" i="1" dirty="0">
                <a:latin typeface="Georgia" panose="02040502050405020303" pitchFamily="18" charset="0"/>
              </a:rPr>
              <a:t>           Német </a:t>
            </a:r>
            <a:r>
              <a:rPr lang="hu-HU" i="1" dirty="0" err="1">
                <a:latin typeface="Georgia" panose="02040502050405020303" pitchFamily="18" charset="0"/>
              </a:rPr>
              <a:t>requiem</a:t>
            </a:r>
            <a:r>
              <a:rPr lang="hu-HU" i="1" dirty="0">
                <a:latin typeface="Georgia" panose="02040502050405020303" pitchFamily="18" charset="0"/>
              </a:rPr>
              <a:t> (részlet)</a:t>
            </a:r>
          </a:p>
        </p:txBody>
      </p:sp>
    </p:spTree>
    <p:extLst>
      <p:ext uri="{BB962C8B-B14F-4D97-AF65-F5344CB8AC3E}">
        <p14:creationId xmlns:p14="http://schemas.microsoft.com/office/powerpoint/2010/main" val="35209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2C7ACE54-C01D-49F7-ADEB-B7E2DCAF27AF}"/>
              </a:ext>
            </a:extLst>
          </p:cNvPr>
          <p:cNvSpPr txBox="1"/>
          <p:nvPr/>
        </p:nvSpPr>
        <p:spPr>
          <a:xfrm>
            <a:off x="2719387" y="1752600"/>
            <a:ext cx="675322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i="1" dirty="0">
                <a:latin typeface="Georgia" panose="02040502050405020303" pitchFamily="18" charset="0"/>
              </a:rPr>
              <a:t>Köszönöm</a:t>
            </a:r>
          </a:p>
          <a:p>
            <a:pPr algn="ctr"/>
            <a:r>
              <a:rPr lang="hu-HU" sz="4400" i="1" dirty="0">
                <a:latin typeface="Georgia" panose="02040502050405020303" pitchFamily="18" charset="0"/>
              </a:rPr>
              <a:t> a  figyelmeteket!</a:t>
            </a:r>
          </a:p>
          <a:p>
            <a:pPr algn="ctr"/>
            <a:endParaRPr lang="hu-HU" i="1" dirty="0">
              <a:latin typeface="Georgia" panose="02040502050405020303" pitchFamily="18" charset="0"/>
            </a:endParaRP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algn="ctr"/>
            <a:r>
              <a:rPr lang="hu-HU" sz="1200" i="1" dirty="0">
                <a:latin typeface="Georgia" panose="02040502050405020303" pitchFamily="18" charset="0"/>
              </a:rPr>
              <a:t>JTK 2025.07.25.</a:t>
            </a:r>
          </a:p>
        </p:txBody>
      </p:sp>
    </p:spTree>
    <p:extLst>
      <p:ext uri="{BB962C8B-B14F-4D97-AF65-F5344CB8AC3E}">
        <p14:creationId xmlns:p14="http://schemas.microsoft.com/office/powerpoint/2010/main" val="5214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7CB3497C-8576-44A4-AC08-6A2CA226E350}"/>
              </a:ext>
            </a:extLst>
          </p:cNvPr>
          <p:cNvSpPr txBox="1"/>
          <p:nvPr/>
        </p:nvSpPr>
        <p:spPr>
          <a:xfrm>
            <a:off x="3221372" y="461395"/>
            <a:ext cx="5469622" cy="600164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Georgia" panose="02040502050405020303" pitchFamily="18" charset="0"/>
              </a:rPr>
              <a:t>A romantikus zene jellemzői:</a:t>
            </a:r>
          </a:p>
          <a:p>
            <a:endParaRPr lang="hu-HU" sz="2400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2400" dirty="0">
                <a:latin typeface="Georgia" panose="02040502050405020303" pitchFamily="18" charset="0"/>
              </a:rPr>
              <a:t>Érzelmek túlsúlya</a:t>
            </a:r>
          </a:p>
          <a:p>
            <a:pPr marL="285750" indent="-285750">
              <a:buFontTx/>
              <a:buChar char="-"/>
            </a:pPr>
            <a:r>
              <a:rPr lang="hu-HU" sz="2400" dirty="0">
                <a:latin typeface="Georgia" panose="02040502050405020303" pitchFamily="18" charset="0"/>
              </a:rPr>
              <a:t>Egyéniség hangsúlyozása</a:t>
            </a:r>
          </a:p>
          <a:p>
            <a:pPr marL="285750" indent="-285750">
              <a:buFontTx/>
              <a:buChar char="-"/>
            </a:pPr>
            <a:r>
              <a:rPr lang="hu-HU" sz="2400" dirty="0">
                <a:latin typeface="Georgia" panose="02040502050405020303" pitchFamily="18" charset="0"/>
              </a:rPr>
              <a:t>Nemzeti öntudat</a:t>
            </a:r>
          </a:p>
          <a:p>
            <a:pPr marL="285750" indent="-285750">
              <a:buFontTx/>
              <a:buChar char="-"/>
            </a:pPr>
            <a:r>
              <a:rPr lang="hu-HU" sz="2400" dirty="0">
                <a:latin typeface="Georgia" panose="02040502050405020303" pitchFamily="18" charset="0"/>
              </a:rPr>
              <a:t>Formai szabadság</a:t>
            </a:r>
          </a:p>
          <a:p>
            <a:pPr marL="285750" indent="-285750">
              <a:buFontTx/>
              <a:buChar char="-"/>
            </a:pPr>
            <a:r>
              <a:rPr lang="hu-HU" sz="2400" dirty="0">
                <a:latin typeface="Georgia" panose="02040502050405020303" pitchFamily="18" charset="0"/>
              </a:rPr>
              <a:t>Új hangszerek és hangszerelés</a:t>
            </a:r>
          </a:p>
          <a:p>
            <a:pPr marL="285750" indent="-285750">
              <a:buFontTx/>
              <a:buChar char="-"/>
            </a:pPr>
            <a:r>
              <a:rPr lang="hu-HU" sz="2400" dirty="0">
                <a:latin typeface="Georgia" panose="02040502050405020303" pitchFamily="18" charset="0"/>
              </a:rPr>
              <a:t>Német és francia hatás</a:t>
            </a:r>
          </a:p>
          <a:p>
            <a:endParaRPr lang="hu-HU" sz="2400" dirty="0">
              <a:latin typeface="Georgia" panose="02040502050405020303" pitchFamily="18" charset="0"/>
            </a:endParaRPr>
          </a:p>
          <a:p>
            <a:r>
              <a:rPr lang="hu-HU" sz="2400" b="1" dirty="0">
                <a:latin typeface="Georgia" panose="02040502050405020303" pitchFamily="18" charset="0"/>
              </a:rPr>
              <a:t>Jellemző műfajai:</a:t>
            </a:r>
          </a:p>
          <a:p>
            <a:endParaRPr lang="hu-HU" sz="2400" b="1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2400" dirty="0">
                <a:latin typeface="Georgia" panose="02040502050405020303" pitchFamily="18" charset="0"/>
              </a:rPr>
              <a:t>Dal</a:t>
            </a:r>
          </a:p>
          <a:p>
            <a:pPr marL="285750" indent="-285750">
              <a:buFontTx/>
              <a:buChar char="-"/>
            </a:pPr>
            <a:r>
              <a:rPr lang="hu-HU" sz="2400" dirty="0">
                <a:latin typeface="Georgia" panose="02040502050405020303" pitchFamily="18" charset="0"/>
              </a:rPr>
              <a:t>Dalciklus</a:t>
            </a:r>
          </a:p>
          <a:p>
            <a:pPr marL="285750" indent="-285750">
              <a:buFontTx/>
              <a:buChar char="-"/>
            </a:pPr>
            <a:r>
              <a:rPr lang="hu-HU" sz="2400" dirty="0">
                <a:latin typeface="Georgia" panose="02040502050405020303" pitchFamily="18" charset="0"/>
              </a:rPr>
              <a:t>Hangszeres karakterdarab</a:t>
            </a:r>
          </a:p>
          <a:p>
            <a:pPr marL="285750" indent="-285750">
              <a:buFontTx/>
              <a:buChar char="-"/>
            </a:pPr>
            <a:r>
              <a:rPr lang="hu-HU" sz="2400" dirty="0">
                <a:latin typeface="Georgia" panose="02040502050405020303" pitchFamily="18" charset="0"/>
              </a:rPr>
              <a:t>Szimfonikus költemény</a:t>
            </a:r>
          </a:p>
          <a:p>
            <a:pPr marL="285750" indent="-285750">
              <a:buFontTx/>
              <a:buChar char="-"/>
            </a:pPr>
            <a:r>
              <a:rPr lang="hu-HU" sz="2400" dirty="0">
                <a:latin typeface="Georgia" panose="02040502050405020303" pitchFamily="18" charset="0"/>
              </a:rPr>
              <a:t>Romantikus opera</a:t>
            </a:r>
          </a:p>
        </p:txBody>
      </p:sp>
    </p:spTree>
    <p:extLst>
      <p:ext uri="{BB962C8B-B14F-4D97-AF65-F5344CB8AC3E}">
        <p14:creationId xmlns:p14="http://schemas.microsoft.com/office/powerpoint/2010/main" val="253658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F4564538-CCBD-4221-A5C3-00F4A7905533}"/>
              </a:ext>
            </a:extLst>
          </p:cNvPr>
          <p:cNvSpPr/>
          <p:nvPr/>
        </p:nvSpPr>
        <p:spPr>
          <a:xfrm>
            <a:off x="431074" y="285776"/>
            <a:ext cx="11329851" cy="61709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endParaRPr lang="hu-HU" sz="1700" dirty="0">
              <a:latin typeface="Georgia" panose="02040502050405020303" pitchFamily="18" charset="0"/>
            </a:endParaRPr>
          </a:p>
          <a:p>
            <a:pPr algn="just"/>
            <a:r>
              <a:rPr lang="hu-HU" dirty="0">
                <a:latin typeface="Georgia" panose="02040502050405020303" pitchFamily="18" charset="0"/>
              </a:rPr>
              <a:t>A romantikus zene szinte az egész 19. századon végig vonuló irányzat, a zenetörténet egyik leggazdagabb korszaka, </a:t>
            </a:r>
            <a:r>
              <a:rPr lang="hu-HU" dirty="0">
                <a:solidFill>
                  <a:srgbClr val="000000"/>
                </a:solidFill>
                <a:latin typeface="Georgia" panose="02040502050405020303" pitchFamily="18" charset="0"/>
              </a:rPr>
              <a:t>az utolsó egységesnek mondott stílus. </a:t>
            </a:r>
            <a:endParaRPr lang="hu-HU" dirty="0">
              <a:latin typeface="Georgia" panose="02040502050405020303" pitchFamily="18" charset="0"/>
            </a:endParaRPr>
          </a:p>
          <a:p>
            <a:pPr algn="just"/>
            <a:endParaRPr lang="hu-HU" dirty="0">
              <a:latin typeface="Georgia" panose="02040502050405020303" pitchFamily="18" charset="0"/>
            </a:endParaRPr>
          </a:p>
          <a:p>
            <a:pPr algn="ctr"/>
            <a:r>
              <a:rPr lang="hu-HU" b="1" dirty="0">
                <a:latin typeface="Georgia" panose="02040502050405020303" pitchFamily="18" charset="0"/>
              </a:rPr>
              <a:t>Szakaszai: </a:t>
            </a:r>
          </a:p>
          <a:p>
            <a:pPr algn="just"/>
            <a:endParaRPr lang="hu-HU" b="1" dirty="0">
              <a:latin typeface="Georgia" panose="02040502050405020303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hu-HU" b="1" i="1" dirty="0">
                <a:latin typeface="Georgia" panose="02040502050405020303" pitchFamily="18" charset="0"/>
              </a:rPr>
              <a:t>Korai romantika 1810 -1840 </a:t>
            </a:r>
            <a:r>
              <a:rPr lang="hu-HU" dirty="0">
                <a:latin typeface="Georgia" panose="02040502050405020303" pitchFamily="18" charset="0"/>
              </a:rPr>
              <a:t>(Weber, Schubert, Mendelssohn klasszikus formájú művei és a romantikus dal)</a:t>
            </a:r>
          </a:p>
          <a:p>
            <a:pPr algn="just"/>
            <a:endParaRPr lang="hu-HU" dirty="0">
              <a:latin typeface="Georgia" panose="02040502050405020303" pitchFamily="18" charset="0"/>
            </a:endParaRPr>
          </a:p>
          <a:p>
            <a:pPr algn="just"/>
            <a:endParaRPr lang="hu-HU" dirty="0">
              <a:latin typeface="Georgia" panose="02040502050405020303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hu-HU" b="1" i="1" dirty="0">
                <a:latin typeface="Georgia" panose="02040502050405020303" pitchFamily="18" charset="0"/>
              </a:rPr>
              <a:t>Virágzó romantika  1840-1880 </a:t>
            </a:r>
            <a:r>
              <a:rPr lang="hu-HU" dirty="0">
                <a:latin typeface="Georgia" panose="02040502050405020303" pitchFamily="18" charset="0"/>
              </a:rPr>
              <a:t>(Schumann, Chopin, Brahms, Berlioz, Wagner, Liszt, Csajkovszkij stb.)    	–  dal, programzene, szimfonikus költemény </a:t>
            </a:r>
          </a:p>
          <a:p>
            <a:pPr algn="just"/>
            <a:endParaRPr lang="hu-HU" dirty="0">
              <a:latin typeface="Georgia" panose="02040502050405020303" pitchFamily="18" charset="0"/>
            </a:endParaRPr>
          </a:p>
          <a:p>
            <a:pPr algn="just"/>
            <a:endParaRPr lang="hu-HU" dirty="0">
              <a:latin typeface="Georgia" panose="02040502050405020303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hu-HU" b="1" i="1" dirty="0">
                <a:latin typeface="Georgia" panose="02040502050405020303" pitchFamily="18" charset="0"/>
              </a:rPr>
              <a:t>Késői romantika  1880-1900-1914 </a:t>
            </a:r>
          </a:p>
          <a:p>
            <a:pPr algn="just"/>
            <a:endParaRPr lang="hu-HU" b="1" i="1" dirty="0">
              <a:latin typeface="Georgia" panose="02040502050405020303" pitchFamily="18" charset="0"/>
            </a:endParaRPr>
          </a:p>
          <a:p>
            <a:pPr algn="just"/>
            <a:r>
              <a:rPr lang="hu-HU" b="1" i="1" dirty="0">
                <a:latin typeface="Georgia" panose="02040502050405020303" pitchFamily="18" charset="0"/>
              </a:rPr>
              <a:t>	-    </a:t>
            </a:r>
            <a:r>
              <a:rPr lang="hu-HU" kern="100" dirty="0">
                <a:solidFill>
                  <a:srgbClr val="000000"/>
                </a:solidFill>
                <a:latin typeface="Georgia" panose="02040502050405020303" pitchFamily="18" charset="0"/>
              </a:rPr>
              <a:t>A nagy romantikusok érettkori művei (Wagner, Liszt, Verdi) </a:t>
            </a:r>
          </a:p>
          <a:p>
            <a:pPr algn="just"/>
            <a:r>
              <a:rPr lang="hu-HU" kern="100" dirty="0">
                <a:solidFill>
                  <a:srgbClr val="000000"/>
                </a:solidFill>
                <a:latin typeface="Georgia" panose="02040502050405020303" pitchFamily="18" charset="0"/>
              </a:rPr>
              <a:t>	-    Velük egy időben megjelennek az új nemzedék tagjai: </a:t>
            </a:r>
            <a:r>
              <a:rPr lang="hu-HU" kern="100" dirty="0" err="1">
                <a:solidFill>
                  <a:srgbClr val="000000"/>
                </a:solidFill>
                <a:latin typeface="Georgia" panose="02040502050405020303" pitchFamily="18" charset="0"/>
              </a:rPr>
              <a:t>Bruchner</a:t>
            </a:r>
            <a:r>
              <a:rPr lang="hu-HU" kern="1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hu-HU" kern="100" dirty="0" err="1">
                <a:solidFill>
                  <a:srgbClr val="000000"/>
                </a:solidFill>
                <a:latin typeface="Georgia" panose="02040502050405020303" pitchFamily="18" charset="0"/>
              </a:rPr>
              <a:t>César</a:t>
            </a:r>
            <a:r>
              <a:rPr lang="hu-HU" kern="1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hu-HU" kern="100" dirty="0" err="1">
                <a:solidFill>
                  <a:srgbClr val="000000"/>
                </a:solidFill>
                <a:latin typeface="Georgia" panose="02040502050405020303" pitchFamily="18" charset="0"/>
              </a:rPr>
              <a:t>Franck</a:t>
            </a:r>
            <a:r>
              <a:rPr lang="hu-HU" kern="1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hu-HU" b="1" kern="100" dirty="0">
                <a:solidFill>
                  <a:srgbClr val="000000"/>
                </a:solidFill>
                <a:latin typeface="Georgia" panose="02040502050405020303" pitchFamily="18" charset="0"/>
              </a:rPr>
              <a:t>(1890 – 1914)</a:t>
            </a:r>
          </a:p>
          <a:p>
            <a:pPr algn="just"/>
            <a:r>
              <a:rPr lang="hu-HU" kern="100" dirty="0">
                <a:solidFill>
                  <a:srgbClr val="000000"/>
                </a:solidFill>
                <a:latin typeface="Georgia" panose="02040502050405020303" pitchFamily="18" charset="0"/>
              </a:rPr>
              <a:t>	      Mahler, Puccini, R. Strauss</a:t>
            </a:r>
          </a:p>
          <a:p>
            <a:pPr algn="just">
              <a:buSzPts val="1800"/>
            </a:pPr>
            <a:r>
              <a:rPr lang="hu-HU" kern="100" dirty="0">
                <a:solidFill>
                  <a:srgbClr val="000000"/>
                </a:solidFill>
                <a:latin typeface="Georgia" panose="02040502050405020303" pitchFamily="18" charset="0"/>
              </a:rPr>
              <a:t>	      Debussy, Schönberg korai korszaka</a:t>
            </a:r>
            <a:endParaRPr lang="hu-HU" b="1" i="1" kern="1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1200150" lvl="2" indent="-285750" algn="just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 Fokozódó virtuozitás jellemzi</a:t>
            </a:r>
          </a:p>
          <a:p>
            <a:pPr algn="just"/>
            <a:r>
              <a:rPr lang="hu-HU" dirty="0">
                <a:solidFill>
                  <a:srgbClr val="000000"/>
                </a:solidFill>
                <a:latin typeface="Georgia" panose="02040502050405020303" pitchFamily="18" charset="0"/>
              </a:rPr>
              <a:t>	</a:t>
            </a:r>
            <a:endParaRPr lang="hu-H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0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E43D8AA7-14C6-4EEE-A001-6CBC074DCBA8}"/>
              </a:ext>
            </a:extLst>
          </p:cNvPr>
          <p:cNvSpPr txBox="1"/>
          <p:nvPr/>
        </p:nvSpPr>
        <p:spPr>
          <a:xfrm>
            <a:off x="1040674" y="365761"/>
            <a:ext cx="10110651" cy="594008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Georgia" panose="02040502050405020303" pitchFamily="18" charset="0"/>
              </a:rPr>
              <a:t>A nemzeti romantikusok generációi: </a:t>
            </a:r>
          </a:p>
          <a:p>
            <a:endParaRPr lang="hu-HU" sz="2000" b="1" dirty="0">
              <a:latin typeface="Georgia" panose="02040502050405020303" pitchFamily="18" charset="0"/>
            </a:endParaRPr>
          </a:p>
          <a:p>
            <a:pPr marL="342900" indent="-342900" algn="just">
              <a:buAutoNum type="arabicPeriod"/>
            </a:pPr>
            <a:r>
              <a:rPr lang="hu-HU" sz="2000" b="1" i="1" dirty="0">
                <a:latin typeface="Georgia" panose="02040502050405020303" pitchFamily="18" charset="0"/>
              </a:rPr>
              <a:t>generáció</a:t>
            </a:r>
            <a:r>
              <a:rPr lang="hu-HU" sz="2000" i="1" dirty="0">
                <a:latin typeface="Georgia" panose="02040502050405020303" pitchFamily="18" charset="0"/>
              </a:rPr>
              <a:t> (</a:t>
            </a:r>
            <a:r>
              <a:rPr lang="hu-HU" sz="2000" i="1" kern="100" dirty="0">
                <a:solidFill>
                  <a:srgbClr val="000000"/>
                </a:solidFill>
                <a:latin typeface="Georgia" panose="02040502050405020303" pitchFamily="18" charset="0"/>
              </a:rPr>
              <a:t>„forradalmi romantikusok</a:t>
            </a:r>
            <a:r>
              <a:rPr lang="hu-HU" sz="2000" kern="100" dirty="0">
                <a:solidFill>
                  <a:srgbClr val="000000"/>
                </a:solidFill>
                <a:latin typeface="Georgia" panose="02040502050405020303" pitchFamily="18" charset="0"/>
              </a:rPr>
              <a:t>”) – (Sz. B.)</a:t>
            </a:r>
          </a:p>
          <a:p>
            <a:pPr algn="just"/>
            <a:endParaRPr lang="hu-HU" sz="2000" kern="1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hu-HU" sz="2000" kern="100" dirty="0">
                <a:solidFill>
                  <a:srgbClr val="000000"/>
                </a:solidFill>
                <a:latin typeface="Georgia" panose="02040502050405020303" pitchFamily="18" charset="0"/>
              </a:rPr>
              <a:t>-    Paganini, </a:t>
            </a:r>
          </a:p>
          <a:p>
            <a:pPr marL="285750" indent="-285750">
              <a:buFontTx/>
              <a:buChar char="-"/>
            </a:pPr>
            <a:r>
              <a:rPr lang="hu-HU" sz="2000" kern="100" dirty="0">
                <a:solidFill>
                  <a:srgbClr val="000000"/>
                </a:solidFill>
                <a:latin typeface="Georgia" panose="02040502050405020303" pitchFamily="18" charset="0"/>
              </a:rPr>
              <a:t> Berlioz, </a:t>
            </a:r>
          </a:p>
          <a:p>
            <a:pPr marL="285750" indent="-285750">
              <a:buFontTx/>
              <a:buChar char="-"/>
            </a:pPr>
            <a:r>
              <a:rPr lang="hu-HU" sz="2000" kern="100" dirty="0">
                <a:solidFill>
                  <a:srgbClr val="000000"/>
                </a:solidFill>
                <a:latin typeface="Georgia" panose="02040502050405020303" pitchFamily="18" charset="0"/>
              </a:rPr>
              <a:t> Liszt, </a:t>
            </a:r>
          </a:p>
          <a:p>
            <a:pPr marL="285750" indent="-285750">
              <a:buFontTx/>
              <a:buChar char="-"/>
            </a:pPr>
            <a:r>
              <a:rPr lang="hu-HU" sz="2000" kern="100" dirty="0">
                <a:solidFill>
                  <a:srgbClr val="000000"/>
                </a:solidFill>
                <a:latin typeface="Georgia" panose="02040502050405020303" pitchFamily="18" charset="0"/>
              </a:rPr>
              <a:t> Chopin, </a:t>
            </a:r>
          </a:p>
          <a:p>
            <a:pPr marL="285750" indent="-285750">
              <a:buFontTx/>
              <a:buChar char="-"/>
            </a:pPr>
            <a:r>
              <a:rPr lang="hu-HU" sz="2000" kern="100" dirty="0">
                <a:solidFill>
                  <a:srgbClr val="000000"/>
                </a:solidFill>
                <a:latin typeface="Georgia" panose="02040502050405020303" pitchFamily="18" charset="0"/>
              </a:rPr>
              <a:t> Mendelssohn ("klasszikus"), </a:t>
            </a:r>
          </a:p>
          <a:p>
            <a:pPr marL="285750" indent="-285750">
              <a:buFontTx/>
              <a:buChar char="-"/>
            </a:pPr>
            <a:r>
              <a:rPr lang="hu-HU" sz="2000" kern="100" dirty="0">
                <a:solidFill>
                  <a:srgbClr val="000000"/>
                </a:solidFill>
                <a:latin typeface="Georgia" panose="02040502050405020303" pitchFamily="18" charset="0"/>
              </a:rPr>
              <a:t> Schumann ("költői"), </a:t>
            </a:r>
          </a:p>
          <a:p>
            <a:pPr>
              <a:buSzPts val="1800"/>
              <a:buChar char="-"/>
            </a:pPr>
            <a:r>
              <a:rPr lang="hu-HU" sz="2000" kern="100" dirty="0">
                <a:solidFill>
                  <a:srgbClr val="000000"/>
                </a:solidFill>
                <a:latin typeface="Georgia" panose="02040502050405020303" pitchFamily="18" charset="0"/>
              </a:rPr>
              <a:t>    Wagner </a:t>
            </a:r>
          </a:p>
          <a:p>
            <a:pPr marL="285750" indent="-285750">
              <a:buSzPts val="1800"/>
              <a:buFontTx/>
              <a:buChar char="-"/>
            </a:pPr>
            <a:r>
              <a:rPr lang="hu-HU" sz="2000" kern="100" dirty="0">
                <a:solidFill>
                  <a:srgbClr val="000000"/>
                </a:solidFill>
                <a:latin typeface="Georgia" panose="02040502050405020303" pitchFamily="18" charset="0"/>
              </a:rPr>
              <a:t> Verdi</a:t>
            </a:r>
          </a:p>
          <a:p>
            <a:pPr algn="just">
              <a:buSzPts val="1800"/>
            </a:pPr>
            <a:endParaRPr lang="hu-HU" sz="2000" kern="1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hu-HU" sz="2000" b="1" i="1" kern="100" dirty="0">
                <a:solidFill>
                  <a:srgbClr val="000000"/>
                </a:solidFill>
                <a:latin typeface="Georgia" panose="02040502050405020303" pitchFamily="18" charset="0"/>
              </a:rPr>
              <a:t>2.  generáció</a:t>
            </a:r>
            <a:r>
              <a:rPr lang="hu-HU" sz="2000" b="1" kern="100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r>
              <a:rPr lang="hu-HU" sz="2000" kern="100" dirty="0" err="1">
                <a:solidFill>
                  <a:srgbClr val="000000"/>
                </a:solidFill>
                <a:latin typeface="Georgia" panose="02040502050405020303" pitchFamily="18" charset="0"/>
              </a:rPr>
              <a:t>Moniusko</a:t>
            </a:r>
            <a:r>
              <a:rPr lang="hu-HU" sz="2000" kern="100" dirty="0">
                <a:solidFill>
                  <a:srgbClr val="000000"/>
                </a:solidFill>
                <a:latin typeface="Georgia" panose="02040502050405020303" pitchFamily="18" charset="0"/>
              </a:rPr>
              <a:t>, Smetana, Erkel Ferenc</a:t>
            </a:r>
          </a:p>
          <a:p>
            <a:pPr algn="just"/>
            <a:endParaRPr lang="hu-HU" sz="2000" kern="1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hu-HU" sz="2000" b="1" i="1" dirty="0">
                <a:latin typeface="Georgia" panose="02040502050405020303" pitchFamily="18" charset="0"/>
              </a:rPr>
              <a:t>3.  generáció:  </a:t>
            </a:r>
            <a:r>
              <a:rPr lang="hu-HU" sz="2000" kern="100" dirty="0" err="1">
                <a:solidFill>
                  <a:srgbClr val="000000"/>
                </a:solidFill>
                <a:latin typeface="Georgia" panose="02040502050405020303" pitchFamily="18" charset="0"/>
              </a:rPr>
              <a:t>Dvořák</a:t>
            </a:r>
            <a:r>
              <a:rPr lang="hu-HU" sz="2000" kern="100" dirty="0">
                <a:solidFill>
                  <a:srgbClr val="000000"/>
                </a:solidFill>
                <a:latin typeface="Georgia" panose="02040502050405020303" pitchFamily="18" charset="0"/>
              </a:rPr>
              <a:t>, Grieg, az Orosz Ötök: (Balakirev, Muszorgszkij, 	Borogyin,     Rimszkij-Korszakov, </a:t>
            </a:r>
            <a:r>
              <a:rPr lang="hu-HU" sz="2000" kern="100" dirty="0" err="1">
                <a:solidFill>
                  <a:srgbClr val="000000"/>
                </a:solidFill>
                <a:latin typeface="Georgia" panose="02040502050405020303" pitchFamily="18" charset="0"/>
              </a:rPr>
              <a:t>Kjui</a:t>
            </a:r>
            <a:r>
              <a:rPr lang="hu-HU" sz="2000" kern="100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endParaRPr lang="hu-HU" sz="2000" kern="1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hu-HU" sz="2000" b="1" i="1" kern="100" dirty="0">
                <a:solidFill>
                  <a:srgbClr val="000000"/>
                </a:solidFill>
                <a:latin typeface="Georgia" panose="02040502050405020303" pitchFamily="18" charset="0"/>
              </a:rPr>
              <a:t>4.  generáció</a:t>
            </a:r>
            <a:r>
              <a:rPr lang="hu-HU" sz="2000" kern="100" dirty="0">
                <a:solidFill>
                  <a:srgbClr val="000000"/>
                </a:solidFill>
                <a:latin typeface="Georgia" panose="02040502050405020303" pitchFamily="18" charset="0"/>
              </a:rPr>
              <a:t>:  Sibelius, Bartók Béla stb.</a:t>
            </a:r>
            <a:endParaRPr lang="hu-H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692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s://upload.wikimedia.org/wikipedia/hu/timeline/bwtvalqydfows4sh63orarmyk0zryld.png">
            <a:extLst>
              <a:ext uri="{FF2B5EF4-FFF2-40B4-BE49-F238E27FC236}">
                <a16:creationId xmlns:a16="http://schemas.microsoft.com/office/drawing/2014/main" xmlns="" id="{8B860161-1B0A-430A-9822-1C3894E224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0" y="285226"/>
            <a:ext cx="5462806" cy="6074777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3" name="Kép 2" descr="https://upload.wikimedia.org/wikipedia/hu/timeline/a8j592llgsqvhu6w0jv1ouj8cex8mph.png">
            <a:extLst>
              <a:ext uri="{FF2B5EF4-FFF2-40B4-BE49-F238E27FC236}">
                <a16:creationId xmlns:a16="http://schemas.microsoft.com/office/drawing/2014/main" xmlns="" id="{546C6F3E-7C51-4085-BC4E-0E6C431C1CD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70" y="285226"/>
            <a:ext cx="5014645" cy="610833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225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7121C027-0FE0-4659-B00A-0B9DE2873C27}"/>
              </a:ext>
            </a:extLst>
          </p:cNvPr>
          <p:cNvSpPr txBox="1"/>
          <p:nvPr/>
        </p:nvSpPr>
        <p:spPr>
          <a:xfrm>
            <a:off x="5409062" y="151368"/>
            <a:ext cx="51895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latin typeface="Georgia" panose="02040502050405020303" pitchFamily="18" charset="0"/>
              </a:rPr>
              <a:t>Carl Maria Weber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1786-1826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5A5CA4D3-F5F8-4C41-A64F-0943FA14EEB3}"/>
              </a:ext>
            </a:extLst>
          </p:cNvPr>
          <p:cNvSpPr txBox="1"/>
          <p:nvPr/>
        </p:nvSpPr>
        <p:spPr>
          <a:xfrm>
            <a:off x="4617780" y="954536"/>
            <a:ext cx="7115062" cy="5078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Georgia" panose="02040502050405020303" pitchFamily="18" charset="0"/>
              </a:rPr>
              <a:t>Német zeneszerző, karmester, zongorista, gitárművész, zenekritikus, opera-dramaturg</a:t>
            </a:r>
          </a:p>
          <a:p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A német romantikus nemzeti opera megteremtője</a:t>
            </a:r>
          </a:p>
          <a:p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Wagner </a:t>
            </a:r>
            <a:r>
              <a:rPr lang="hu-HU" dirty="0" err="1">
                <a:latin typeface="Georgia" panose="02040502050405020303" pitchFamily="18" charset="0"/>
              </a:rPr>
              <a:t>előfutára</a:t>
            </a:r>
            <a:endParaRPr lang="hu-HU" dirty="0">
              <a:latin typeface="Georgia" panose="02040502050405020303" pitchFamily="18" charset="0"/>
            </a:endParaRPr>
          </a:p>
          <a:p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Elsők között alkalmazza műveiben a zenei népiességet</a:t>
            </a:r>
          </a:p>
          <a:p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A zene-dráma egységének megteremtője</a:t>
            </a:r>
          </a:p>
          <a:p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Friss, szellemes, sokszor egzotikus kamarazenék szerzője</a:t>
            </a:r>
          </a:p>
          <a:p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Művei lényegre szűrtek, foglalkozását nemes hivatássá emeli</a:t>
            </a:r>
          </a:p>
          <a:p>
            <a:endParaRPr lang="hu-HU" dirty="0">
              <a:latin typeface="Georgia" panose="02040502050405020303" pitchFamily="18" charset="0"/>
            </a:endParaRPr>
          </a:p>
          <a:p>
            <a:r>
              <a:rPr lang="hu-HU" b="1" dirty="0">
                <a:latin typeface="Georgia" panose="02040502050405020303" pitchFamily="18" charset="0"/>
              </a:rPr>
              <a:t>Fő művei</a:t>
            </a:r>
            <a:r>
              <a:rPr lang="hu-HU" dirty="0">
                <a:latin typeface="Georgia" panose="02040502050405020303" pitchFamily="18" charset="0"/>
              </a:rPr>
              <a:t>: 	- A bűvös vadász</a:t>
            </a:r>
          </a:p>
          <a:p>
            <a:r>
              <a:rPr lang="hu-HU" dirty="0">
                <a:latin typeface="Georgia" panose="02040502050405020303" pitchFamily="18" charset="0"/>
              </a:rPr>
              <a:t>		 - </a:t>
            </a:r>
            <a:r>
              <a:rPr lang="hu-HU" dirty="0" err="1">
                <a:latin typeface="Georgia" panose="02040502050405020303" pitchFamily="18" charset="0"/>
              </a:rPr>
              <a:t>Euryanthe</a:t>
            </a:r>
            <a:endParaRPr lang="hu-HU" dirty="0">
              <a:latin typeface="Georgia" panose="02040502050405020303" pitchFamily="18" charset="0"/>
            </a:endParaRPr>
          </a:p>
          <a:p>
            <a:r>
              <a:rPr lang="hu-HU" dirty="0">
                <a:latin typeface="Georgia" panose="02040502050405020303" pitchFamily="18" charset="0"/>
              </a:rPr>
              <a:t>		 - Oberon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7F6E9D86-46FB-4FB3-851C-704DF33C3D5A}"/>
              </a:ext>
            </a:extLst>
          </p:cNvPr>
          <p:cNvSpPr txBox="1"/>
          <p:nvPr/>
        </p:nvSpPr>
        <p:spPr>
          <a:xfrm>
            <a:off x="4617780" y="6032849"/>
            <a:ext cx="711506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600" i="1" dirty="0">
                <a:latin typeface="Georgia" panose="02040502050405020303" pitchFamily="18" charset="0"/>
              </a:rPr>
              <a:t>Zene: Weber: A bűvös vadász – Vadászinduló.  </a:t>
            </a:r>
          </a:p>
          <a:p>
            <a:r>
              <a:rPr lang="hu-HU" sz="1600" i="1" dirty="0">
                <a:latin typeface="Georgia" panose="02040502050405020303" pitchFamily="18" charset="0"/>
              </a:rPr>
              <a:t>                          Oberon-nyitány (részlet) 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xmlns="" id="{35BAD450-2AB2-4848-8545-2EC9451805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65" t="4575" r="13265" b="12032"/>
          <a:stretch/>
        </p:blipFill>
        <p:spPr>
          <a:xfrm>
            <a:off x="304800" y="313764"/>
            <a:ext cx="3944472" cy="57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8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39D9C7D6-1000-4861-8434-FD52BB72ABA8}"/>
              </a:ext>
            </a:extLst>
          </p:cNvPr>
          <p:cNvSpPr txBox="1"/>
          <p:nvPr/>
        </p:nvSpPr>
        <p:spPr>
          <a:xfrm>
            <a:off x="184726" y="233082"/>
            <a:ext cx="8170379" cy="5078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hu-HU" b="1" i="1" dirty="0">
              <a:latin typeface="Georgia" panose="02040502050405020303" pitchFamily="18" charset="0"/>
            </a:endParaRPr>
          </a:p>
          <a:p>
            <a:pPr algn="ctr"/>
            <a:r>
              <a:rPr lang="hu-HU" b="1" i="1" dirty="0">
                <a:latin typeface="Georgia" panose="02040502050405020303" pitchFamily="18" charset="0"/>
              </a:rPr>
              <a:t>Felix Mendelssohn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1809-1847</a:t>
            </a:r>
          </a:p>
          <a:p>
            <a:pPr algn="ctr"/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Német zeneszerző, karmester, zongora és orgonaművész.</a:t>
            </a:r>
          </a:p>
          <a:p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Haydn és Mozart hagyományát egyezteti romantikus elemekkel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Antik művek kísérőzenéjének szerzője, de vallásos műveket is ír.</a:t>
            </a:r>
          </a:p>
          <a:p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A hiánytalan biedermeier zenei eszménye – nagyszabású liberalizmussal.</a:t>
            </a:r>
          </a:p>
          <a:p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Tudás, intuitív formabiztonság, fantázia jellemzi</a:t>
            </a:r>
          </a:p>
          <a:p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Egységesíti a német zeneelméletet. Megalapítja a lipcsei konzervatóriumot. </a:t>
            </a:r>
          </a:p>
          <a:p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Sokat tesz a zenei közízlés feljavításáért, a zenekultúráért.</a:t>
            </a:r>
          </a:p>
          <a:p>
            <a:endParaRPr lang="hu-HU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„Márványba faragott líra” </a:t>
            </a:r>
            <a:r>
              <a:rPr lang="hu-HU" i="1" dirty="0">
                <a:latin typeface="Georgia" panose="02040502050405020303" pitchFamily="18" charset="0"/>
              </a:rPr>
              <a:t>(Molnár Antal)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C0EA5A2C-8975-4B65-9FD6-1EAF1E3F6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35" t="7763" r="23772" b="9567"/>
          <a:stretch/>
        </p:blipFill>
        <p:spPr>
          <a:xfrm>
            <a:off x="8534399" y="233082"/>
            <a:ext cx="3472873" cy="580913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B3F9C90E-B6D8-47FA-B038-5F05E098A601}"/>
              </a:ext>
            </a:extLst>
          </p:cNvPr>
          <p:cNvSpPr txBox="1"/>
          <p:nvPr/>
        </p:nvSpPr>
        <p:spPr>
          <a:xfrm>
            <a:off x="184725" y="5629602"/>
            <a:ext cx="817037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600" i="1" dirty="0">
                <a:latin typeface="Georgia" panose="02040502050405020303" pitchFamily="18" charset="0"/>
              </a:rPr>
              <a:t>Zene: E-moll hegedűverseny Op. 64. 1.tétel (részlet)</a:t>
            </a:r>
          </a:p>
          <a:p>
            <a:r>
              <a:rPr lang="hu-HU" sz="1600" i="1" dirty="0">
                <a:latin typeface="Georgia" panose="02040502050405020303" pitchFamily="18" charset="0"/>
              </a:rPr>
              <a:t>            Szentivánéji álom - Nyitány</a:t>
            </a:r>
          </a:p>
        </p:txBody>
      </p:sp>
    </p:spTree>
    <p:extLst>
      <p:ext uri="{BB962C8B-B14F-4D97-AF65-F5344CB8AC3E}">
        <p14:creationId xmlns:p14="http://schemas.microsoft.com/office/powerpoint/2010/main" val="191114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elix Mendelssohn tájképfestészete. : r/classicalmusic">
            <a:extLst>
              <a:ext uri="{FF2B5EF4-FFF2-40B4-BE49-F238E27FC236}">
                <a16:creationId xmlns:a16="http://schemas.microsoft.com/office/drawing/2014/main" xmlns="" id="{2D85FF3E-DA04-4AE9-BBA6-A23483033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062" r="2334" b="7225"/>
          <a:stretch/>
        </p:blipFill>
        <p:spPr bwMode="auto">
          <a:xfrm>
            <a:off x="476250" y="333376"/>
            <a:ext cx="54864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mendelssohn-gesellschaft.de/media/pages/sidestories/aquarelle-und-zeichnungen/168a175a46-1674577034/aquarell-fmb-schottland-1600x1600.jpg">
            <a:extLst>
              <a:ext uri="{FF2B5EF4-FFF2-40B4-BE49-F238E27FC236}">
                <a16:creationId xmlns:a16="http://schemas.microsoft.com/office/drawing/2014/main" xmlns="" id="{F5310B40-E005-413C-A10F-C2FB28E80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99" y="145979"/>
            <a:ext cx="4834855" cy="65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B6F96698-E607-4675-B369-84248AF32020}"/>
              </a:ext>
            </a:extLst>
          </p:cNvPr>
          <p:cNvSpPr txBox="1"/>
          <p:nvPr/>
        </p:nvSpPr>
        <p:spPr>
          <a:xfrm>
            <a:off x="476251" y="4772025"/>
            <a:ext cx="5486400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hu-HU" i="1" dirty="0">
              <a:latin typeface="Georgia" panose="02040502050405020303" pitchFamily="18" charset="0"/>
            </a:endParaRPr>
          </a:p>
          <a:p>
            <a:r>
              <a:rPr lang="hu-HU" i="1" dirty="0">
                <a:latin typeface="Georgia" panose="02040502050405020303" pitchFamily="18" charset="0"/>
              </a:rPr>
              <a:t>Mendelssohn festményei: </a:t>
            </a:r>
          </a:p>
          <a:p>
            <a:r>
              <a:rPr lang="hu-HU" i="1" dirty="0" err="1">
                <a:latin typeface="Georgia" panose="02040502050405020303" pitchFamily="18" charset="0"/>
              </a:rPr>
              <a:t>Amalfi</a:t>
            </a:r>
            <a:r>
              <a:rPr lang="hu-HU" i="1" dirty="0">
                <a:latin typeface="Georgia" panose="02040502050405020303" pitchFamily="18" charset="0"/>
              </a:rPr>
              <a:t> partjai 1831</a:t>
            </a:r>
          </a:p>
          <a:p>
            <a:endParaRPr lang="hu-HU" i="1" dirty="0">
              <a:latin typeface="Georgia" panose="02040502050405020303" pitchFamily="18" charset="0"/>
            </a:endParaRPr>
          </a:p>
          <a:p>
            <a:r>
              <a:rPr lang="hu-HU" i="1" dirty="0" err="1">
                <a:latin typeface="Georgia" panose="02040502050405020303" pitchFamily="18" charset="0"/>
              </a:rPr>
              <a:t>Durham</a:t>
            </a:r>
            <a:r>
              <a:rPr lang="hu-HU" i="1" dirty="0">
                <a:latin typeface="Georgia" panose="02040502050405020303" pitchFamily="18" charset="0"/>
              </a:rPr>
              <a:t>-székesegyház 1829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364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419AD9D6-17DE-4286-B341-456D25A97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55" t="890" r="4237" b="-1"/>
          <a:stretch/>
        </p:blipFill>
        <p:spPr>
          <a:xfrm>
            <a:off x="120186" y="126275"/>
            <a:ext cx="4965620" cy="6448696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296279BD-2F47-42E8-98D1-9EF1B19D1EE2}"/>
              </a:ext>
            </a:extLst>
          </p:cNvPr>
          <p:cNvSpPr txBox="1"/>
          <p:nvPr/>
        </p:nvSpPr>
        <p:spPr>
          <a:xfrm>
            <a:off x="6722472" y="209823"/>
            <a:ext cx="343988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latin typeface="Georgia" panose="02040502050405020303" pitchFamily="18" charset="0"/>
              </a:rPr>
              <a:t>Franz Schubert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1797-1828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B499C5A4-35B5-4448-BE1C-F2392B4FB936}"/>
              </a:ext>
            </a:extLst>
          </p:cNvPr>
          <p:cNvSpPr txBox="1"/>
          <p:nvPr/>
        </p:nvSpPr>
        <p:spPr>
          <a:xfrm>
            <a:off x="5267326" y="889843"/>
            <a:ext cx="6804488" cy="5078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Osztrák zeneszerző, „klasszikus” romantikus komponista (a bécsi </a:t>
            </a:r>
            <a:r>
              <a:rPr lang="hu-HU" i="1" dirty="0">
                <a:latin typeface="Georgia" panose="02040502050405020303" pitchFamily="18" charset="0"/>
              </a:rPr>
              <a:t>klasszika</a:t>
            </a:r>
            <a:r>
              <a:rPr lang="hu-HU" dirty="0">
                <a:latin typeface="Georgia" panose="02040502050405020303" pitchFamily="18" charset="0"/>
              </a:rPr>
              <a:t> utolsó mestere, ill. az első 	 </a:t>
            </a:r>
            <a:r>
              <a:rPr lang="hu-HU" i="1" dirty="0">
                <a:latin typeface="Georgia" panose="02040502050405020303" pitchFamily="18" charset="0"/>
              </a:rPr>
              <a:t>romantikus</a:t>
            </a:r>
            <a:r>
              <a:rPr lang="hu-HU" dirty="0">
                <a:latin typeface="Georgia" panose="02040502050405020303" pitchFamily="18" charset="0"/>
              </a:rPr>
              <a:t> zeneszerző)</a:t>
            </a:r>
          </a:p>
          <a:p>
            <a:pPr marL="285750" indent="-285750">
              <a:buFontTx/>
              <a:buChar char="-"/>
            </a:pPr>
            <a:r>
              <a:rPr lang="hu-HU" i="1" dirty="0">
                <a:latin typeface="Georgia" panose="02040502050405020303" pitchFamily="18" charset="0"/>
              </a:rPr>
              <a:t>„A legköltőibb zenész</a:t>
            </a:r>
            <a:r>
              <a:rPr lang="hu-HU" dirty="0">
                <a:latin typeface="Georgia" panose="02040502050405020303" pitchFamily="18" charset="0"/>
              </a:rPr>
              <a:t>” – (Liszt Ferenc) 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Gazdag életmű: ezernél több darab (operák, misék, szimfóniák, kamaraművek, kórus- és zenekari művek, stb.)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A </a:t>
            </a:r>
            <a:r>
              <a:rPr lang="hu-HU" b="1" i="1" dirty="0">
                <a:latin typeface="Georgia" panose="02040502050405020303" pitchFamily="18" charset="0"/>
              </a:rPr>
              <a:t>dal</a:t>
            </a:r>
            <a:r>
              <a:rPr lang="hu-HU" dirty="0">
                <a:latin typeface="Georgia" panose="02040502050405020303" pitchFamily="18" charset="0"/>
              </a:rPr>
              <a:t> műfajának újrateremtője (közel 600 dal szerzője)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Művészetének igazi jelentőségét csak az utókor ismeri fel, (érték és elismertség fordított aránya a kultúrtörténetben) </a:t>
            </a:r>
          </a:p>
          <a:p>
            <a:endParaRPr lang="hu-HU" dirty="0">
              <a:latin typeface="Georgia" panose="02040502050405020303" pitchFamily="18" charset="0"/>
            </a:endParaRPr>
          </a:p>
          <a:p>
            <a:r>
              <a:rPr lang="hu-HU" dirty="0">
                <a:latin typeface="Georgia" panose="02040502050405020303" pitchFamily="18" charset="0"/>
              </a:rPr>
              <a:t>Legismertebb művei: 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Margit a rokkánál, A szép molnárlány (dal)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Pisztrángötös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Rémkirály (</a:t>
            </a:r>
            <a:r>
              <a:rPr lang="hu-HU" dirty="0" err="1">
                <a:latin typeface="Georgia" panose="02040502050405020303" pitchFamily="18" charset="0"/>
              </a:rPr>
              <a:t>Erlkönig</a:t>
            </a:r>
            <a:r>
              <a:rPr lang="hu-HU" dirty="0">
                <a:latin typeface="Georgia" panose="02040502050405020303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Georgia" panose="02040502050405020303" pitchFamily="18" charset="0"/>
              </a:rPr>
              <a:t>Téli utazás (dalciklus), stb.</a:t>
            </a:r>
          </a:p>
          <a:p>
            <a:pPr marL="285750" indent="-285750">
              <a:buFontTx/>
              <a:buChar char="-"/>
            </a:pPr>
            <a:endParaRPr lang="hu-HU" dirty="0"/>
          </a:p>
          <a:p>
            <a:r>
              <a:rPr lang="hu-HU" dirty="0">
                <a:latin typeface="Georgia" panose="02040502050405020303" pitchFamily="18" charset="0"/>
              </a:rPr>
              <a:t>Egész életművére igazak utolsó szavai: „</a:t>
            </a:r>
            <a:r>
              <a:rPr lang="hu-HU" i="1" dirty="0">
                <a:latin typeface="Georgia" panose="02040502050405020303" pitchFamily="18" charset="0"/>
              </a:rPr>
              <a:t>Merőben új harmóniákat hallok!”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48F7EDF4-F05D-4B67-BD27-90767C3559DA}"/>
              </a:ext>
            </a:extLst>
          </p:cNvPr>
          <p:cNvSpPr txBox="1"/>
          <p:nvPr/>
        </p:nvSpPr>
        <p:spPr>
          <a:xfrm>
            <a:off x="5267326" y="6086475"/>
            <a:ext cx="680448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i="1" dirty="0">
                <a:latin typeface="Georgia" panose="02040502050405020303" pitchFamily="18" charset="0"/>
              </a:rPr>
              <a:t>Zene: </a:t>
            </a:r>
            <a:r>
              <a:rPr lang="hu-HU" i="1" dirty="0" err="1">
                <a:latin typeface="Georgia" panose="02040502050405020303" pitchFamily="18" charset="0"/>
              </a:rPr>
              <a:t>Rosamunde</a:t>
            </a:r>
            <a:r>
              <a:rPr lang="hu-HU" i="1" dirty="0">
                <a:latin typeface="Georgia" panose="02040502050405020303" pitchFamily="18" charset="0"/>
              </a:rPr>
              <a:t>-nyitány (részlet)</a:t>
            </a:r>
          </a:p>
          <a:p>
            <a:r>
              <a:rPr lang="hu-HU" i="1" dirty="0">
                <a:latin typeface="Georgia" panose="02040502050405020303" pitchFamily="18" charset="0"/>
              </a:rPr>
              <a:t>           Rémkirály (dal)</a:t>
            </a:r>
          </a:p>
        </p:txBody>
      </p:sp>
    </p:spTree>
    <p:extLst>
      <p:ext uri="{BB962C8B-B14F-4D97-AF65-F5344CB8AC3E}">
        <p14:creationId xmlns:p14="http://schemas.microsoft.com/office/powerpoint/2010/main" val="1488579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610</Words>
  <Application>Microsoft Office PowerPoint</Application>
  <PresentationFormat>Egyéni</PresentationFormat>
  <Paragraphs>172</Paragraphs>
  <Slides>12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Kati</dc:creator>
  <cp:lastModifiedBy>Judit</cp:lastModifiedBy>
  <cp:revision>20</cp:revision>
  <dcterms:created xsi:type="dcterms:W3CDTF">2025-07-23T08:20:44Z</dcterms:created>
  <dcterms:modified xsi:type="dcterms:W3CDTF">2025-07-27T14:11:47Z</dcterms:modified>
</cp:coreProperties>
</file>