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5"/>
  </p:notesMasterIdLst>
  <p:sldIdLst>
    <p:sldId id="265" r:id="rId2"/>
    <p:sldId id="282" r:id="rId3"/>
    <p:sldId id="274" r:id="rId4"/>
    <p:sldId id="301" r:id="rId5"/>
    <p:sldId id="284" r:id="rId6"/>
    <p:sldId id="286" r:id="rId7"/>
    <p:sldId id="304" r:id="rId8"/>
    <p:sldId id="288" r:id="rId9"/>
    <p:sldId id="295" r:id="rId10"/>
    <p:sldId id="290" r:id="rId11"/>
    <p:sldId id="299" r:id="rId12"/>
    <p:sldId id="298" r:id="rId13"/>
    <p:sldId id="311" r:id="rId14"/>
    <p:sldId id="317" r:id="rId15"/>
    <p:sldId id="306" r:id="rId16"/>
    <p:sldId id="308" r:id="rId17"/>
    <p:sldId id="313" r:id="rId18"/>
    <p:sldId id="310" r:id="rId19"/>
    <p:sldId id="275" r:id="rId20"/>
    <p:sldId id="281" r:id="rId21"/>
    <p:sldId id="264" r:id="rId22"/>
    <p:sldId id="269" r:id="rId23"/>
    <p:sldId id="30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D1D2D-5E33-47A1-99D0-AF78120C43AB}" type="datetimeFigureOut">
              <a:rPr lang="hu-HU" smtClean="0"/>
              <a:t>2025. 07. 18.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AECA6-5D35-450B-8C31-FDA39E1611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09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9F02C0-EF73-4B1C-BC06-575C2300DD70}" type="datetimeFigureOut">
              <a:rPr lang="hu-HU" smtClean="0"/>
              <a:t>2025. 07. 18.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5E147B-BDD4-456C-86AB-D7426EA94BEF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9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02C0-EF73-4B1C-BC06-575C2300DD70}" type="datetimeFigureOut">
              <a:rPr lang="hu-HU" smtClean="0"/>
              <a:t>2025. 07. 18.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147B-BDD4-456C-86AB-D7426EA94B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36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02C0-EF73-4B1C-BC06-575C2300DD70}" type="datetimeFigureOut">
              <a:rPr lang="hu-HU" smtClean="0"/>
              <a:t>2025. 07. 18.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147B-BDD4-456C-86AB-D7426EA94B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522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02C0-EF73-4B1C-BC06-575C2300DD70}" type="datetimeFigureOut">
              <a:rPr lang="hu-HU" smtClean="0"/>
              <a:t>2025. 07. 18.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147B-BDD4-456C-86AB-D7426EA94B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33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02C0-EF73-4B1C-BC06-575C2300DD70}" type="datetimeFigureOut">
              <a:rPr lang="hu-HU" smtClean="0"/>
              <a:t>2025. 07. 18.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147B-BDD4-456C-86AB-D7426EA94BEF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25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02C0-EF73-4B1C-BC06-575C2300DD70}" type="datetimeFigureOut">
              <a:rPr lang="hu-HU" smtClean="0"/>
              <a:t>2025. 07. 18.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147B-BDD4-456C-86AB-D7426EA94B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119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02C0-EF73-4B1C-BC06-575C2300DD70}" type="datetimeFigureOut">
              <a:rPr lang="hu-HU" smtClean="0"/>
              <a:t>2025. 07. 18.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147B-BDD4-456C-86AB-D7426EA94B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53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02C0-EF73-4B1C-BC06-575C2300DD70}" type="datetimeFigureOut">
              <a:rPr lang="hu-HU" smtClean="0"/>
              <a:t>2025. 07. 18.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147B-BDD4-456C-86AB-D7426EA94B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1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02C0-EF73-4B1C-BC06-575C2300DD70}" type="datetimeFigureOut">
              <a:rPr lang="hu-HU" smtClean="0"/>
              <a:t>2025. 07. 18.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147B-BDD4-456C-86AB-D7426EA94B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882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02C0-EF73-4B1C-BC06-575C2300DD70}" type="datetimeFigureOut">
              <a:rPr lang="hu-HU" smtClean="0"/>
              <a:t>2025. 07. 18.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147B-BDD4-456C-86AB-D7426EA94B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61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02C0-EF73-4B1C-BC06-575C2300DD70}" type="datetimeFigureOut">
              <a:rPr lang="hu-HU" smtClean="0"/>
              <a:t>2025. 07. 18.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147B-BDD4-456C-86AB-D7426EA94B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49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79F02C0-EF73-4B1C-BC06-575C2300DD70}" type="datetimeFigureOut">
              <a:rPr lang="hu-HU" smtClean="0"/>
              <a:t>2025. 07. 18.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F5E147B-BDD4-456C-86AB-D7426EA94B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370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A9FEE28B-A44E-4FD1-8677-A650A601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17" y="352842"/>
            <a:ext cx="5260320" cy="6171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FC213B6C-1540-40AB-BB76-283DC2FF026B}"/>
              </a:ext>
            </a:extLst>
          </p:cNvPr>
          <p:cNvSpPr/>
          <p:nvPr/>
        </p:nvSpPr>
        <p:spPr>
          <a:xfrm flipH="1">
            <a:off x="10796631" y="6155314"/>
            <a:ext cx="713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0" i="0" dirty="0">
                <a:solidFill>
                  <a:srgbClr val="202122"/>
                </a:solidFill>
                <a:effectLst/>
                <a:latin typeface="Georgia" panose="02040502050405020303" pitchFamily="18" charset="0"/>
              </a:rPr>
              <a:t>1880</a:t>
            </a:r>
            <a:endParaRPr lang="hu-HU" dirty="0">
              <a:latin typeface="Georgia" panose="02040502050405020303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D09735E0-2733-4055-B945-8E3D9255812C}"/>
              </a:ext>
            </a:extLst>
          </p:cNvPr>
          <p:cNvSpPr/>
          <p:nvPr/>
        </p:nvSpPr>
        <p:spPr>
          <a:xfrm>
            <a:off x="455863" y="954140"/>
            <a:ext cx="39487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latin typeface="Georgia" panose="02040502050405020303" pitchFamily="18" charset="0"/>
              </a:rPr>
              <a:t>Wágner Sándor</a:t>
            </a:r>
          </a:p>
          <a:p>
            <a:pPr algn="ctr"/>
            <a:r>
              <a:rPr lang="hu-HU" sz="2400" dirty="0">
                <a:latin typeface="Georgia" panose="02040502050405020303" pitchFamily="18" charset="0"/>
              </a:rPr>
              <a:t>(Alexander von Wagner)</a:t>
            </a:r>
          </a:p>
          <a:p>
            <a:pPr algn="ctr"/>
            <a:r>
              <a:rPr lang="hu-HU" sz="2400" dirty="0">
                <a:latin typeface="Georgia" panose="02040502050405020303" pitchFamily="18" charset="0"/>
              </a:rPr>
              <a:t>1838-1919</a:t>
            </a:r>
          </a:p>
        </p:txBody>
      </p:sp>
    </p:spTree>
    <p:extLst>
      <p:ext uri="{BB962C8B-B14F-4D97-AF65-F5344CB8AC3E}">
        <p14:creationId xmlns:p14="http://schemas.microsoft.com/office/powerpoint/2010/main" val="282251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szepmuveszeti.hu/app/uploads/2022/08/265077.jpg">
            <a:extLst>
              <a:ext uri="{FF2B5EF4-FFF2-40B4-BE49-F238E27FC236}">
                <a16:creationId xmlns:a16="http://schemas.microsoft.com/office/drawing/2014/main" id="{F122B724-41C3-4C52-821D-7A34B0202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t="2936" r="2424" b="3486"/>
          <a:stretch/>
        </p:blipFill>
        <p:spPr bwMode="auto">
          <a:xfrm>
            <a:off x="125834" y="201336"/>
            <a:ext cx="9924177" cy="6417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BD4796C-082B-4F7A-9EEA-FE218042F91B}"/>
              </a:ext>
            </a:extLst>
          </p:cNvPr>
          <p:cNvSpPr txBox="1"/>
          <p:nvPr/>
        </p:nvSpPr>
        <p:spPr>
          <a:xfrm>
            <a:off x="10159068" y="461394"/>
            <a:ext cx="1812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Magyar lovak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1908 körül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39 x 60,3 cm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 MNG</a:t>
            </a:r>
          </a:p>
        </p:txBody>
      </p:sp>
    </p:spTree>
    <p:extLst>
      <p:ext uri="{BB962C8B-B14F-4D97-AF65-F5344CB8AC3E}">
        <p14:creationId xmlns:p14="http://schemas.microsoft.com/office/powerpoint/2010/main" val="237567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.mng.hu/app/uploads/2023/09/266289.jpg">
            <a:extLst>
              <a:ext uri="{FF2B5EF4-FFF2-40B4-BE49-F238E27FC236}">
                <a16:creationId xmlns:a16="http://schemas.microsoft.com/office/drawing/2014/main" id="{549308B0-146D-4357-9D6B-DAE8A3AE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2" y="284398"/>
            <a:ext cx="11301369" cy="563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CD7EC5E4-CE04-47C0-B6D7-1FB7189621BE}"/>
              </a:ext>
            </a:extLst>
          </p:cNvPr>
          <p:cNvSpPr txBox="1"/>
          <p:nvPr/>
        </p:nvSpPr>
        <p:spPr>
          <a:xfrm>
            <a:off x="991298" y="5927271"/>
            <a:ext cx="1020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Debreceni hetesfogat</a:t>
            </a:r>
            <a:r>
              <a:rPr lang="hu-HU" dirty="0">
                <a:latin typeface="Georgia" panose="02040502050405020303" pitchFamily="18" charset="0"/>
              </a:rPr>
              <a:t>. 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1897  olaj-vászon, 100,5 x 200 cm. MNG</a:t>
            </a:r>
          </a:p>
        </p:txBody>
      </p:sp>
    </p:spTree>
    <p:extLst>
      <p:ext uri="{BB962C8B-B14F-4D97-AF65-F5344CB8AC3E}">
        <p14:creationId xmlns:p14="http://schemas.microsoft.com/office/powerpoint/2010/main" val="274030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.mng.hu/app/uploads/2022/10/237597.jpg">
            <a:extLst>
              <a:ext uri="{FF2B5EF4-FFF2-40B4-BE49-F238E27FC236}">
                <a16:creationId xmlns:a16="http://schemas.microsoft.com/office/drawing/2014/main" id="{08082B71-8126-410F-8BB6-D4E2AFFBD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7" y="473006"/>
            <a:ext cx="11106325" cy="543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6AAA97B6-FBAA-4F20-8244-92E510B8CB7F}"/>
              </a:ext>
            </a:extLst>
          </p:cNvPr>
          <p:cNvSpPr txBox="1"/>
          <p:nvPr/>
        </p:nvSpPr>
        <p:spPr>
          <a:xfrm>
            <a:off x="2659309" y="5905850"/>
            <a:ext cx="758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Lóverseny </a:t>
            </a:r>
            <a:r>
              <a:rPr lang="hu-HU" dirty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1870 olaj, vászon 22,5 x 44 cm. MNG</a:t>
            </a:r>
          </a:p>
        </p:txBody>
      </p:sp>
    </p:spTree>
    <p:extLst>
      <p:ext uri="{BB962C8B-B14F-4D97-AF65-F5344CB8AC3E}">
        <p14:creationId xmlns:p14="http://schemas.microsoft.com/office/powerpoint/2010/main" val="359796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ttintson az új ablakban való nagyításhoz! &#10;Click to enlarge it in a new window!">
            <a:extLst>
              <a:ext uri="{FF2B5EF4-FFF2-40B4-BE49-F238E27FC236}">
                <a16:creationId xmlns:a16="http://schemas.microsoft.com/office/drawing/2014/main" id="{995D0A5B-3B0F-4538-8AF3-E9E0D546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3" y="331419"/>
            <a:ext cx="5665992" cy="61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exander von WAGNER PODPISAŁ Antyczną grafikę „Picador” Galeria Oprawiona COA zdjęcie 1">
            <a:extLst>
              <a:ext uri="{FF2B5EF4-FFF2-40B4-BE49-F238E27FC236}">
                <a16:creationId xmlns:a16="http://schemas.microsoft.com/office/drawing/2014/main" id="{E7893E74-900C-4A86-BA57-5F960083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81" y="331419"/>
            <a:ext cx="4969037" cy="61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0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2/2c/Die_Gartenlaube_%281884%29_b_825.jpg/1920px-Die_Gartenlaube_%281884%29_b_825.jpg">
            <a:extLst>
              <a:ext uri="{FF2B5EF4-FFF2-40B4-BE49-F238E27FC236}">
                <a16:creationId xmlns:a16="http://schemas.microsoft.com/office/drawing/2014/main" id="{DCD15FD2-A2CB-41A5-8D42-57D38CE6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6" y="281019"/>
            <a:ext cx="10585087" cy="62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3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spanyol postakocsi Toledóban, Alexander von Wagner alkotása">
            <a:extLst>
              <a:ext uri="{FF2B5EF4-FFF2-40B4-BE49-F238E27FC236}">
                <a16:creationId xmlns:a16="http://schemas.microsoft.com/office/drawing/2014/main" id="{87FFCC84-C729-4705-8D0A-5F76D885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3" y="253789"/>
            <a:ext cx="11727634" cy="5677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E2F6E426-2C8A-4E74-9AED-11A14DADD532}"/>
              </a:ext>
            </a:extLst>
          </p:cNvPr>
          <p:cNvSpPr/>
          <p:nvPr/>
        </p:nvSpPr>
        <p:spPr>
          <a:xfrm>
            <a:off x="3048000" y="59314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/>
            <a:r>
              <a:rPr lang="hu-HU" b="1" i="1" dirty="0">
                <a:latin typeface="Georgia" panose="02040502050405020303" pitchFamily="18" charset="0"/>
              </a:rPr>
              <a:t>A spanyol postakocsi </a:t>
            </a:r>
            <a:r>
              <a:rPr lang="hu-HU" b="1" i="1" dirty="0" err="1">
                <a:latin typeface="Georgia" panose="02040502050405020303" pitchFamily="18" charset="0"/>
              </a:rPr>
              <a:t>Toledóban</a:t>
            </a:r>
            <a:endParaRPr lang="hu-HU" b="1" i="1" dirty="0">
              <a:latin typeface="Georgia" panose="02040502050405020303" pitchFamily="18" charset="0"/>
            </a:endParaRPr>
          </a:p>
          <a:p>
            <a:pPr algn="ctr" fontAlgn="t"/>
            <a:r>
              <a:rPr lang="hu-HU" i="1" dirty="0">
                <a:latin typeface="Georgia" panose="02040502050405020303" pitchFamily="18" charset="0"/>
              </a:rPr>
              <a:t>(</a:t>
            </a:r>
            <a:r>
              <a:rPr lang="hu-HU" i="1" dirty="0" err="1">
                <a:latin typeface="Georgia" panose="02040502050405020303" pitchFamily="18" charset="0"/>
              </a:rPr>
              <a:t>dátumozatlan</a:t>
            </a:r>
            <a:r>
              <a:rPr lang="hu-HU" i="1" dirty="0">
                <a:latin typeface="Georgia" panose="02040502050405020303" pitchFamily="18" charset="0"/>
              </a:rPr>
              <a:t>, olaj-vászon)</a:t>
            </a:r>
          </a:p>
        </p:txBody>
      </p:sp>
    </p:spTree>
    <p:extLst>
      <p:ext uri="{BB962C8B-B14F-4D97-AF65-F5344CB8AC3E}">
        <p14:creationId xmlns:p14="http://schemas.microsoft.com/office/powerpoint/2010/main" val="4025236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lexander von Wagner | The Bullfight">
            <a:extLst>
              <a:ext uri="{FF2B5EF4-FFF2-40B4-BE49-F238E27FC236}">
                <a16:creationId xmlns:a16="http://schemas.microsoft.com/office/drawing/2014/main" id="{29BEB206-5EC3-4EDB-8601-101095BD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2" y="179656"/>
            <a:ext cx="4439266" cy="649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8909A296-A347-45B5-BE6B-D5EB778D3433}"/>
              </a:ext>
            </a:extLst>
          </p:cNvPr>
          <p:cNvSpPr/>
          <p:nvPr/>
        </p:nvSpPr>
        <p:spPr>
          <a:xfrm>
            <a:off x="4741270" y="340869"/>
            <a:ext cx="1639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u="none" strike="noStrike" dirty="0">
                <a:solidFill>
                  <a:srgbClr val="1A0A0A"/>
                </a:solidFill>
                <a:effectLst/>
                <a:latin typeface="Georgia" panose="02040502050405020303" pitchFamily="18" charset="0"/>
              </a:rPr>
              <a:t>Bikaviadal</a:t>
            </a:r>
          </a:p>
          <a:p>
            <a:pPr algn="ctr"/>
            <a:r>
              <a:rPr lang="hu-HU" b="0" i="0" u="none" strike="noStrike" dirty="0">
                <a:solidFill>
                  <a:srgbClr val="1A0A0A"/>
                </a:solidFill>
                <a:effectLst/>
                <a:latin typeface="Georgia" panose="02040502050405020303" pitchFamily="18" charset="0"/>
              </a:rPr>
              <a:t>Olaj, vászon</a:t>
            </a:r>
            <a:br>
              <a:rPr lang="en-US" b="0" i="0" u="none" strike="noStrike" dirty="0">
                <a:solidFill>
                  <a:srgbClr val="1A0A0A"/>
                </a:solidFill>
                <a:effectLst/>
                <a:latin typeface="Georgia" panose="02040502050405020303" pitchFamily="18" charset="0"/>
              </a:rPr>
            </a:br>
            <a:r>
              <a:rPr lang="en-US" b="0" i="0" u="none" strike="noStrike" dirty="0">
                <a:solidFill>
                  <a:srgbClr val="1A0A0A"/>
                </a:solidFill>
                <a:effectLst/>
                <a:latin typeface="Georgia" panose="02040502050405020303" pitchFamily="18" charset="0"/>
              </a:rPr>
              <a:t>131 x 91.5 cm</a:t>
            </a:r>
            <a:br>
              <a:rPr lang="en-US" b="0" i="0" u="none" strike="noStrike" dirty="0">
                <a:solidFill>
                  <a:srgbClr val="1A0A0A"/>
                </a:solidFill>
                <a:effectLst/>
                <a:latin typeface="Georgia" panose="02040502050405020303" pitchFamily="18" charset="0"/>
              </a:rPr>
            </a:br>
            <a:r>
              <a:rPr lang="hu-HU" b="0" i="0" u="none" strike="noStrike" dirty="0">
                <a:solidFill>
                  <a:srgbClr val="1A0A0A"/>
                </a:solidFill>
                <a:effectLst/>
                <a:latin typeface="Georgia" panose="02040502050405020303" pitchFamily="18" charset="0"/>
              </a:rPr>
              <a:t>M.gy.</a:t>
            </a:r>
            <a:r>
              <a:rPr lang="en-US" b="0" i="0" u="none" strike="noStrike" dirty="0">
                <a:solidFill>
                  <a:srgbClr val="1A0A0A"/>
                </a:solidFill>
                <a:effectLst/>
                <a:latin typeface="Georgia" panose="02040502050405020303" pitchFamily="18" charset="0"/>
              </a:rPr>
              <a:t>, Wisconsin</a:t>
            </a:r>
          </a:p>
        </p:txBody>
      </p:sp>
      <p:pic>
        <p:nvPicPr>
          <p:cNvPr id="4106" name="Picture 10" descr="Torreádorok az aréna előtt (Hansági Múzeum CC BY-NC-SA)">
            <a:extLst>
              <a:ext uri="{FF2B5EF4-FFF2-40B4-BE49-F238E27FC236}">
                <a16:creationId xmlns:a16="http://schemas.microsoft.com/office/drawing/2014/main" id="{E7342B5A-CCCA-4696-9BDE-0D3BC927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749" y="310391"/>
            <a:ext cx="3208123" cy="6237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86D60FC8-DACB-46BF-8E76-03392E5065E4}"/>
              </a:ext>
            </a:extLst>
          </p:cNvPr>
          <p:cNvSpPr txBox="1"/>
          <p:nvPr/>
        </p:nvSpPr>
        <p:spPr>
          <a:xfrm>
            <a:off x="6096000" y="4266330"/>
            <a:ext cx="22230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Torreádorok az aréna előtt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1877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48,5x25 cm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Hansági Múzeum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Mosonmagyaróvár</a:t>
            </a:r>
          </a:p>
        </p:txBody>
      </p:sp>
    </p:spTree>
    <p:extLst>
      <p:ext uri="{BB962C8B-B14F-4D97-AF65-F5344CB8AC3E}">
        <p14:creationId xmlns:p14="http://schemas.microsoft.com/office/powerpoint/2010/main" val="1432856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EC5136A-4900-43CE-AD1B-438D3157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2" y="570706"/>
            <a:ext cx="12192000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05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Lehet, hogy egy műalkotás erről: 1 személy">
            <a:extLst>
              <a:ext uri="{FF2B5EF4-FFF2-40B4-BE49-F238E27FC236}">
                <a16:creationId xmlns:a16="http://schemas.microsoft.com/office/drawing/2014/main" id="{17BCDC41-8559-4DE5-8E00-6E121878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1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3288261-E4B5-4631-8C7F-A72E6949806F}"/>
              </a:ext>
            </a:extLst>
          </p:cNvPr>
          <p:cNvSpPr/>
          <p:nvPr/>
        </p:nvSpPr>
        <p:spPr>
          <a:xfrm>
            <a:off x="5360564" y="198968"/>
            <a:ext cx="22851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>
                <a:solidFill>
                  <a:srgbClr val="080809"/>
                </a:solidFill>
                <a:latin typeface="Georgia" panose="02040502050405020303" pitchFamily="18" charset="0"/>
              </a:rPr>
              <a:t>Torreádor</a:t>
            </a:r>
          </a:p>
          <a:p>
            <a:pPr algn="ctr"/>
            <a:r>
              <a:rPr lang="hu-HU" dirty="0">
                <a:solidFill>
                  <a:srgbClr val="080809"/>
                </a:solidFill>
                <a:latin typeface="Georgia" panose="02040502050405020303" pitchFamily="18" charset="0"/>
              </a:rPr>
              <a:t>1877–1878</a:t>
            </a:r>
          </a:p>
          <a:p>
            <a:pPr algn="ctr"/>
            <a:r>
              <a:rPr lang="hu-HU" dirty="0">
                <a:solidFill>
                  <a:srgbClr val="080809"/>
                </a:solidFill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solidFill>
                  <a:srgbClr val="080809"/>
                </a:solidFill>
                <a:latin typeface="Georgia" panose="02040502050405020303" pitchFamily="18" charset="0"/>
              </a:rPr>
              <a:t> 123,5×88 cm</a:t>
            </a:r>
          </a:p>
          <a:p>
            <a:pPr algn="ctr"/>
            <a:r>
              <a:rPr lang="hu-HU" dirty="0">
                <a:solidFill>
                  <a:srgbClr val="080809"/>
                </a:solidFill>
                <a:latin typeface="Georgia" panose="02040502050405020303" pitchFamily="18" charset="0"/>
              </a:rPr>
              <a:t> Hansági Múzeum Mosonmagyaróvár</a:t>
            </a:r>
          </a:p>
          <a:p>
            <a:endParaRPr lang="hu-HU" dirty="0"/>
          </a:p>
        </p:txBody>
      </p:sp>
      <p:pic>
        <p:nvPicPr>
          <p:cNvPr id="12294" name="Picture 6" descr="Lehet, hogy egy műalkotás erről: 1 személy">
            <a:extLst>
              <a:ext uri="{FF2B5EF4-FFF2-40B4-BE49-F238E27FC236}">
                <a16:creationId xmlns:a16="http://schemas.microsoft.com/office/drawing/2014/main" id="{6CB8F8A6-68E0-4F00-B513-941BF2507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7" t="4771" r="19303" b="65609"/>
          <a:stretch/>
        </p:blipFill>
        <p:spPr bwMode="auto">
          <a:xfrm>
            <a:off x="8600099" y="0"/>
            <a:ext cx="3591901" cy="44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Lehet, hogy egy műalkotás erről: 1 személy">
            <a:extLst>
              <a:ext uri="{FF2B5EF4-FFF2-40B4-BE49-F238E27FC236}">
                <a16:creationId xmlns:a16="http://schemas.microsoft.com/office/drawing/2014/main" id="{EC7228E4-71C1-4A11-B24E-C77E54732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2" t="32783" r="5042" b="23303"/>
          <a:stretch/>
        </p:blipFill>
        <p:spPr bwMode="auto">
          <a:xfrm>
            <a:off x="4425310" y="2705435"/>
            <a:ext cx="4174789" cy="41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79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szekérverseny, a Gresham Publishing Company Ltd. kiadásából, 1920, Alexander von Wagner">
            <a:extLst>
              <a:ext uri="{FF2B5EF4-FFF2-40B4-BE49-F238E27FC236}">
                <a16:creationId xmlns:a16="http://schemas.microsoft.com/office/drawing/2014/main" id="{BF28A30E-871B-4525-8936-E7D4062D0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960" b="7524"/>
          <a:stretch/>
        </p:blipFill>
        <p:spPr bwMode="auto">
          <a:xfrm>
            <a:off x="144098" y="83890"/>
            <a:ext cx="11903803" cy="60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A0108B41-BF14-462D-9840-42FED11A6679}"/>
              </a:ext>
            </a:extLst>
          </p:cNvPr>
          <p:cNvSpPr txBox="1"/>
          <p:nvPr/>
        </p:nvSpPr>
        <p:spPr>
          <a:xfrm>
            <a:off x="1593908" y="5998129"/>
            <a:ext cx="862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Kocsiverseny Rómában </a:t>
            </a:r>
            <a:r>
              <a:rPr lang="hu-HU" dirty="0">
                <a:latin typeface="Georgia" panose="02040502050405020303" pitchFamily="18" charset="0"/>
              </a:rPr>
              <a:t>(részlet másolata) 1872-1873</a:t>
            </a:r>
          </a:p>
          <a:p>
            <a:pPr algn="ctr"/>
            <a:r>
              <a:rPr lang="pl-PL" dirty="0">
                <a:latin typeface="Georgia" panose="02040502050405020303" pitchFamily="18" charset="0"/>
              </a:rPr>
              <a:t>Olaj, vászon. 138,2 x Sz 347 cm. </a:t>
            </a:r>
            <a:r>
              <a:rPr lang="hu-HU" dirty="0">
                <a:latin typeface="Georgia" panose="02040502050405020303" pitchFamily="18" charset="0"/>
              </a:rPr>
              <a:t>Manchesteri Művészeti Galéria</a:t>
            </a:r>
          </a:p>
        </p:txBody>
      </p:sp>
    </p:spTree>
    <p:extLst>
      <p:ext uri="{BB962C8B-B14F-4D97-AF65-F5344CB8AC3E}">
        <p14:creationId xmlns:p14="http://schemas.microsoft.com/office/powerpoint/2010/main" val="277523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B28C32E3-715D-4DC5-B347-DEDD059DD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4" y="317435"/>
            <a:ext cx="9412448" cy="6272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112A35DB-A926-4F6D-A73B-EF374882CA1D}"/>
              </a:ext>
            </a:extLst>
          </p:cNvPr>
          <p:cNvSpPr/>
          <p:nvPr/>
        </p:nvSpPr>
        <p:spPr>
          <a:xfrm>
            <a:off x="9789952" y="1306478"/>
            <a:ext cx="2172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>
                <a:latin typeface="Georgia" panose="02040502050405020303" pitchFamily="18" charset="0"/>
              </a:rPr>
              <a:t>A müncheni </a:t>
            </a:r>
          </a:p>
          <a:p>
            <a:pPr algn="ctr"/>
            <a:r>
              <a:rPr lang="hu-HU" i="1" dirty="0">
                <a:latin typeface="Georgia" panose="02040502050405020303" pitchFamily="18" charset="0"/>
              </a:rPr>
              <a:t>Képzőművészeti Akadémia </a:t>
            </a:r>
            <a:r>
              <a:rPr lang="hu-HU" dirty="0">
                <a:latin typeface="Georgia" panose="02040502050405020303" pitchFamily="18" charset="0"/>
              </a:rPr>
              <a:t>(1808)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1045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CBE99324-D7C7-4C10-9F1F-FACEF4E5F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18AD58A2-6B9D-4856-9136-B7088B883269}"/>
              </a:ext>
            </a:extLst>
          </p:cNvPr>
          <p:cNvSpPr/>
          <p:nvPr/>
        </p:nvSpPr>
        <p:spPr>
          <a:xfrm flipH="1">
            <a:off x="10495370" y="375300"/>
            <a:ext cx="1422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err="1">
                <a:solidFill>
                  <a:srgbClr val="101418"/>
                </a:solidFill>
                <a:latin typeface="Georgia" panose="02040502050405020303" pitchFamily="18" charset="0"/>
              </a:rPr>
              <a:t>Gasometer</a:t>
            </a:r>
            <a:r>
              <a:rPr lang="hu-HU" dirty="0">
                <a:solidFill>
                  <a:srgbClr val="101418"/>
                </a:solidFill>
                <a:latin typeface="Georgia" panose="02040502050405020303" pitchFamily="18" charset="0"/>
              </a:rPr>
              <a:t> </a:t>
            </a:r>
            <a:r>
              <a:rPr lang="hu-HU" dirty="0" err="1">
                <a:solidFill>
                  <a:srgbClr val="101418"/>
                </a:solidFill>
                <a:latin typeface="Georgia" panose="02040502050405020303" pitchFamily="18" charset="0"/>
              </a:rPr>
              <a:t>Pforzheim</a:t>
            </a:r>
            <a:endParaRPr lang="hu-HU" b="0" i="0" dirty="0">
              <a:solidFill>
                <a:srgbClr val="101418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8" name="Picture 4" descr="https://upload.wikimedia.org/wikipedia/commons/thumb/8/82/Portrait_Yadegar_Asisi.jpg/250px-Portrait_Yadegar_Asisi.jpg">
            <a:extLst>
              <a:ext uri="{FF2B5EF4-FFF2-40B4-BE49-F238E27FC236}">
                <a16:creationId xmlns:a16="http://schemas.microsoft.com/office/drawing/2014/main" id="{B73DC70C-F018-4C35-926C-C0F2EE36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370" y="1484851"/>
            <a:ext cx="1321310" cy="1759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78F3E45B-0E1E-4003-AD10-0A4CE7E3425D}"/>
              </a:ext>
            </a:extLst>
          </p:cNvPr>
          <p:cNvSpPr/>
          <p:nvPr/>
        </p:nvSpPr>
        <p:spPr>
          <a:xfrm>
            <a:off x="10495370" y="3613165"/>
            <a:ext cx="1422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err="1">
                <a:solidFill>
                  <a:srgbClr val="000000"/>
                </a:solidFill>
                <a:latin typeface="Georgia" panose="02040502050405020303" pitchFamily="18" charset="0"/>
              </a:rPr>
              <a:t>Yadegar</a:t>
            </a:r>
            <a:r>
              <a:rPr lang="hu-HU" sz="16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Georgia" panose="02040502050405020303" pitchFamily="18" charset="0"/>
              </a:rPr>
              <a:t>Asisi</a:t>
            </a:r>
            <a:endParaRPr lang="hu-H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4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ALEXANDER VON WAGNER PAAR GEMÄLDE: PORTRÄT EINER FRAU MIT B">
            <a:extLst>
              <a:ext uri="{FF2B5EF4-FFF2-40B4-BE49-F238E27FC236}">
                <a16:creationId xmlns:a16="http://schemas.microsoft.com/office/drawing/2014/main" id="{DCBFF6BF-5475-4EF5-AA0C-6CE8E6149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58" y="318782"/>
            <a:ext cx="4700115" cy="6169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8EBB84E-A544-421B-89E8-9BC20688764E}"/>
              </a:ext>
            </a:extLst>
          </p:cNvPr>
          <p:cNvSpPr txBox="1"/>
          <p:nvPr/>
        </p:nvSpPr>
        <p:spPr>
          <a:xfrm>
            <a:off x="5407860" y="518212"/>
            <a:ext cx="1496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Idős nő</a:t>
            </a:r>
          </a:p>
          <a:p>
            <a:pPr algn="ctr"/>
            <a:r>
              <a:rPr lang="hu-HU" b="1" i="1" dirty="0">
                <a:latin typeface="Georgia" panose="02040502050405020303" pitchFamily="18" charset="0"/>
              </a:rPr>
              <a:t> portréja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18x14 cm</a:t>
            </a:r>
          </a:p>
          <a:p>
            <a:pPr algn="ctr"/>
            <a:r>
              <a:rPr lang="hu-HU" dirty="0" err="1">
                <a:latin typeface="Georgia" panose="02040502050405020303" pitchFamily="18" charset="0"/>
              </a:rPr>
              <a:t>Dannenberg</a:t>
            </a:r>
            <a:endParaRPr lang="hu-HU" i="1" dirty="0">
              <a:latin typeface="Georgia" panose="02040502050405020303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A741848-EC98-4220-BA2D-F6979C39C580}"/>
              </a:ext>
            </a:extLst>
          </p:cNvPr>
          <p:cNvSpPr txBox="1"/>
          <p:nvPr/>
        </p:nvSpPr>
        <p:spPr>
          <a:xfrm>
            <a:off x="5318619" y="5567631"/>
            <a:ext cx="167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Férfiportré </a:t>
            </a:r>
            <a:r>
              <a:rPr lang="hu-HU" dirty="0">
                <a:latin typeface="Georgia" panose="02040502050405020303" pitchFamily="18" charset="0"/>
              </a:rPr>
              <a:t>1874</a:t>
            </a:r>
          </a:p>
        </p:txBody>
      </p:sp>
      <p:pic>
        <p:nvPicPr>
          <p:cNvPr id="3074" name="Picture 2" descr="Wágner Sándor (1838-1919) vétel-eladás. Férfiportré">
            <a:extLst>
              <a:ext uri="{FF2B5EF4-FFF2-40B4-BE49-F238E27FC236}">
                <a16:creationId xmlns:a16="http://schemas.microsoft.com/office/drawing/2014/main" id="{1A4C7D1E-27EA-4576-B694-77D4600B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5" y="394130"/>
            <a:ext cx="4767274" cy="6069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4966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ágner Sándor (1838-1919) , Arms Room">
            <a:extLst>
              <a:ext uri="{FF2B5EF4-FFF2-40B4-BE49-F238E27FC236}">
                <a16:creationId xmlns:a16="http://schemas.microsoft.com/office/drawing/2014/main" id="{17F3E864-9C1D-4EC3-858D-EE87D5CB2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0" y="173390"/>
            <a:ext cx="5092919" cy="6511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8D7C135-7902-4A90-816E-8D403C76A120}"/>
              </a:ext>
            </a:extLst>
          </p:cNvPr>
          <p:cNvSpPr/>
          <p:nvPr/>
        </p:nvSpPr>
        <p:spPr>
          <a:xfrm>
            <a:off x="5582875" y="1167977"/>
            <a:ext cx="2117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u-HU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Fegyverszoba</a:t>
            </a:r>
          </a:p>
          <a:p>
            <a:pPr algn="ctr" fontAlgn="base"/>
            <a:r>
              <a:rPr lang="hu-H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Olaj-karton </a:t>
            </a:r>
          </a:p>
          <a:p>
            <a:pPr algn="ctr" fontAlgn="base"/>
            <a:r>
              <a:rPr lang="hu-H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40x31,5 cm</a:t>
            </a:r>
          </a:p>
          <a:p>
            <a:pPr algn="ctr" fontAlgn="base"/>
            <a:r>
              <a:rPr lang="hu-HU" dirty="0">
                <a:solidFill>
                  <a:srgbClr val="000000"/>
                </a:solidFill>
                <a:latin typeface="Georgia" panose="02040502050405020303" pitchFamily="18" charset="0"/>
              </a:rPr>
              <a:t>Virág Judit Galéria</a:t>
            </a:r>
            <a:endParaRPr lang="hu-H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" name="Picture 2" descr="https://upload.wikimedia.org/wikipedia/commons/0/07/Wagner_Portrait_of_Alexander_Liezen-Mayer_1880s.jpg">
            <a:extLst>
              <a:ext uri="{FF2B5EF4-FFF2-40B4-BE49-F238E27FC236}">
                <a16:creationId xmlns:a16="http://schemas.microsoft.com/office/drawing/2014/main" id="{26FF621B-8FA9-4CFC-B991-17666E715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19" y="340102"/>
            <a:ext cx="3787368" cy="6003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29865FC-B030-4E31-A5DF-7A4411438243}"/>
              </a:ext>
            </a:extLst>
          </p:cNvPr>
          <p:cNvSpPr/>
          <p:nvPr/>
        </p:nvSpPr>
        <p:spPr>
          <a:xfrm>
            <a:off x="5440263" y="5420250"/>
            <a:ext cx="2260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>
                <a:solidFill>
                  <a:srgbClr val="202122"/>
                </a:solidFill>
                <a:latin typeface="Georgia" panose="02040502050405020303" pitchFamily="18" charset="0"/>
              </a:rPr>
              <a:t>Liezen-Mayer portréja</a:t>
            </a:r>
          </a:p>
          <a:p>
            <a:pPr algn="ctr"/>
            <a:r>
              <a:rPr lang="hu-HU" sz="1600" dirty="0">
                <a:solidFill>
                  <a:srgbClr val="202122"/>
                </a:solidFill>
                <a:latin typeface="Georgia" panose="02040502050405020303" pitchFamily="18" charset="0"/>
              </a:rPr>
              <a:t>barátjáról 1880-as évek</a:t>
            </a:r>
            <a:endParaRPr lang="hu-H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3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66BC9E77-A7C3-4CCA-A45C-2BCD9FC17F8C}"/>
              </a:ext>
            </a:extLst>
          </p:cNvPr>
          <p:cNvSpPr txBox="1"/>
          <p:nvPr/>
        </p:nvSpPr>
        <p:spPr>
          <a:xfrm>
            <a:off x="3884103" y="2449585"/>
            <a:ext cx="4748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i="1" dirty="0">
                <a:latin typeface="Georgia" panose="02040502050405020303" pitchFamily="18" charset="0"/>
              </a:rPr>
              <a:t>Köszönöm a figyelmeteket!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8ED551A-D83B-4359-8E23-80F18CA1C8A6}"/>
              </a:ext>
            </a:extLst>
          </p:cNvPr>
          <p:cNvSpPr txBox="1"/>
          <p:nvPr/>
        </p:nvSpPr>
        <p:spPr>
          <a:xfrm>
            <a:off x="5595457" y="5662569"/>
            <a:ext cx="128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Georgia" panose="02040502050405020303" pitchFamily="18" charset="0"/>
              </a:rPr>
              <a:t>JTK 2025.06.</a:t>
            </a:r>
          </a:p>
        </p:txBody>
      </p:sp>
    </p:spTree>
    <p:extLst>
      <p:ext uri="{BB962C8B-B14F-4D97-AF65-F5344CB8AC3E}">
        <p14:creationId xmlns:p14="http://schemas.microsoft.com/office/powerpoint/2010/main" val="364678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uitpold régensherceg vadásztársasággal. részlet. 1900 as évek eleje olaj vászon 210x158 cm. fotó. central institut für kunstgeschichte münchen photothek">
            <a:extLst>
              <a:ext uri="{FF2B5EF4-FFF2-40B4-BE49-F238E27FC236}">
                <a16:creationId xmlns:a16="http://schemas.microsoft.com/office/drawing/2014/main" id="{735EB154-4E9D-42D1-884A-7C3CD5B8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8" y="315811"/>
            <a:ext cx="4626871" cy="621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DA5A94FF-2117-4CED-8519-D96BE172B8A2}"/>
              </a:ext>
            </a:extLst>
          </p:cNvPr>
          <p:cNvSpPr/>
          <p:nvPr/>
        </p:nvSpPr>
        <p:spPr>
          <a:xfrm>
            <a:off x="4790114" y="422421"/>
            <a:ext cx="343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err="1">
                <a:solidFill>
                  <a:srgbClr val="212529"/>
                </a:solidFill>
                <a:latin typeface="Georgia" panose="02040502050405020303" pitchFamily="18" charset="0"/>
              </a:rPr>
              <a:t>Luitpold</a:t>
            </a:r>
            <a:r>
              <a:rPr lang="hu-HU" b="1" i="1" dirty="0">
                <a:solidFill>
                  <a:srgbClr val="212529"/>
                </a:solidFill>
                <a:latin typeface="Georgia" panose="02040502050405020303" pitchFamily="18" charset="0"/>
              </a:rPr>
              <a:t> </a:t>
            </a:r>
            <a:r>
              <a:rPr lang="hu-HU" b="1" i="1" dirty="0" err="1">
                <a:solidFill>
                  <a:srgbClr val="212529"/>
                </a:solidFill>
                <a:latin typeface="Georgia" panose="02040502050405020303" pitchFamily="18" charset="0"/>
              </a:rPr>
              <a:t>régensherceg</a:t>
            </a:r>
            <a:r>
              <a:rPr lang="hu-HU" b="1" i="1" dirty="0">
                <a:solidFill>
                  <a:srgbClr val="212529"/>
                </a:solidFill>
                <a:latin typeface="Georgia" panose="02040502050405020303" pitchFamily="18" charset="0"/>
              </a:rPr>
              <a:t> </a:t>
            </a:r>
            <a:r>
              <a:rPr lang="hu-HU" b="1" i="1" dirty="0" err="1">
                <a:solidFill>
                  <a:srgbClr val="212529"/>
                </a:solidFill>
                <a:latin typeface="Georgia" panose="02040502050405020303" pitchFamily="18" charset="0"/>
              </a:rPr>
              <a:t>vadásztársasággal</a:t>
            </a:r>
            <a:endParaRPr lang="hu-HU" b="1" i="1" dirty="0">
              <a:solidFill>
                <a:srgbClr val="212529"/>
              </a:solidFill>
              <a:latin typeface="Georgia" panose="02040502050405020303" pitchFamily="18" charset="0"/>
            </a:endParaRPr>
          </a:p>
          <a:p>
            <a:pPr algn="ctr"/>
            <a:r>
              <a:rPr lang="hu-HU" dirty="0">
                <a:solidFill>
                  <a:srgbClr val="212529"/>
                </a:solidFill>
                <a:latin typeface="Georgia" panose="02040502050405020303" pitchFamily="18" charset="0"/>
              </a:rPr>
              <a:t>(</a:t>
            </a:r>
            <a:r>
              <a:rPr lang="hu-HU" dirty="0" err="1">
                <a:solidFill>
                  <a:srgbClr val="212529"/>
                </a:solidFill>
                <a:latin typeface="Georgia" panose="02040502050405020303" pitchFamily="18" charset="0"/>
              </a:rPr>
              <a:t>Részlet</a:t>
            </a:r>
            <a:r>
              <a:rPr lang="hu-HU" dirty="0">
                <a:solidFill>
                  <a:srgbClr val="212529"/>
                </a:solidFill>
                <a:latin typeface="Georgia" panose="02040502050405020303" pitchFamily="18" charset="0"/>
              </a:rPr>
              <a:t>).</a:t>
            </a:r>
          </a:p>
          <a:p>
            <a:pPr algn="ctr"/>
            <a:r>
              <a:rPr lang="hu-HU" dirty="0">
                <a:solidFill>
                  <a:srgbClr val="212529"/>
                </a:solidFill>
                <a:latin typeface="Georgia" panose="02040502050405020303" pitchFamily="18" charset="0"/>
              </a:rPr>
              <a:t> 1900-as </a:t>
            </a:r>
            <a:r>
              <a:rPr lang="hu-HU" dirty="0" err="1">
                <a:solidFill>
                  <a:srgbClr val="212529"/>
                </a:solidFill>
                <a:latin typeface="Georgia" panose="02040502050405020303" pitchFamily="18" charset="0"/>
              </a:rPr>
              <a:t>évek</a:t>
            </a:r>
            <a:r>
              <a:rPr lang="hu-HU" dirty="0">
                <a:solidFill>
                  <a:srgbClr val="212529"/>
                </a:solidFill>
                <a:latin typeface="Georgia" panose="02040502050405020303" pitchFamily="18" charset="0"/>
              </a:rPr>
              <a:t> eleje,</a:t>
            </a:r>
          </a:p>
          <a:p>
            <a:pPr algn="ctr"/>
            <a:r>
              <a:rPr lang="hu-HU" dirty="0">
                <a:solidFill>
                  <a:srgbClr val="212529"/>
                </a:solidFill>
                <a:latin typeface="Georgia" panose="02040502050405020303" pitchFamily="18" charset="0"/>
              </a:rPr>
              <a:t> olaj, </a:t>
            </a:r>
            <a:r>
              <a:rPr lang="hu-HU" dirty="0" err="1">
                <a:solidFill>
                  <a:srgbClr val="212529"/>
                </a:solidFill>
                <a:latin typeface="Georgia" panose="02040502050405020303" pitchFamily="18" charset="0"/>
              </a:rPr>
              <a:t>vászon</a:t>
            </a:r>
            <a:r>
              <a:rPr lang="hu-HU" dirty="0">
                <a:solidFill>
                  <a:srgbClr val="212529"/>
                </a:solidFill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hu-HU" dirty="0">
                <a:solidFill>
                  <a:srgbClr val="212529"/>
                </a:solidFill>
                <a:latin typeface="Georgia" panose="02040502050405020303" pitchFamily="18" charset="0"/>
              </a:rPr>
              <a:t> 210 x 158 cm. </a:t>
            </a:r>
            <a:endParaRPr lang="hu-HU" dirty="0">
              <a:latin typeface="Georgia" panose="02040502050405020303" pitchFamily="18" charset="0"/>
            </a:endParaRPr>
          </a:p>
        </p:txBody>
      </p:sp>
      <p:pic>
        <p:nvPicPr>
          <p:cNvPr id="4" name="Picture 2" descr="https://disappointinglymuddy.wordpress.com/wp-content/uploads/2021/05/25270918525_643fb57c93_b.jpg?w=809">
            <a:extLst>
              <a:ext uri="{FF2B5EF4-FFF2-40B4-BE49-F238E27FC236}">
                <a16:creationId xmlns:a16="http://schemas.microsoft.com/office/drawing/2014/main" id="{710231BB-A64E-423B-B26C-71A25FD8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91" y="2348017"/>
            <a:ext cx="5477531" cy="4184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9257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isappointinglymuddy.wordpress.com/wp-content/uploads/2021/05/i_1f.jpg?w=1024">
            <a:extLst>
              <a:ext uri="{FF2B5EF4-FFF2-40B4-BE49-F238E27FC236}">
                <a16:creationId xmlns:a16="http://schemas.microsoft.com/office/drawing/2014/main" id="{EE49C83D-147E-46FA-9F69-5B93A85D7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7" y="331627"/>
            <a:ext cx="9611241" cy="6194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6CB10A02-6E61-49E0-9FAE-E62B13E26628}"/>
              </a:ext>
            </a:extLst>
          </p:cNvPr>
          <p:cNvSpPr txBox="1"/>
          <p:nvPr/>
        </p:nvSpPr>
        <p:spPr>
          <a:xfrm>
            <a:off x="9999678" y="687897"/>
            <a:ext cx="1979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Visszatérés a vadászatról 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Liezen-Mayer Sándor és Wágner Sándor festménye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1864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5773D1F8-4580-4AC2-AEFC-F364FD6F4E6B}"/>
              </a:ext>
            </a:extLst>
          </p:cNvPr>
          <p:cNvSpPr/>
          <p:nvPr/>
        </p:nvSpPr>
        <p:spPr>
          <a:xfrm>
            <a:off x="10075178" y="3059667"/>
            <a:ext cx="2116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hu-HU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Brechtesgaden</a:t>
            </a:r>
            <a:r>
              <a:rPr lang="hu-HU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230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1001FFE-0239-4CE3-8A0C-FFA54B201610}"/>
              </a:ext>
            </a:extLst>
          </p:cNvPr>
          <p:cNvSpPr/>
          <p:nvPr/>
        </p:nvSpPr>
        <p:spPr>
          <a:xfrm>
            <a:off x="8900720" y="1918225"/>
            <a:ext cx="24831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>
                <a:solidFill>
                  <a:srgbClr val="333333"/>
                </a:solidFill>
                <a:latin typeface="Georgia" panose="02040502050405020303" pitchFamily="18" charset="0"/>
              </a:rPr>
              <a:t>Izabella királyné búcsúja Erdélytől</a:t>
            </a:r>
          </a:p>
          <a:p>
            <a:pPr algn="ctr"/>
            <a:r>
              <a:rPr lang="hu-HU" dirty="0">
                <a:solidFill>
                  <a:srgbClr val="333333"/>
                </a:solidFill>
                <a:latin typeface="Georgia" panose="02040502050405020303" pitchFamily="18" charset="0"/>
              </a:rPr>
              <a:t>1863</a:t>
            </a:r>
          </a:p>
          <a:p>
            <a:pPr algn="ctr"/>
            <a:r>
              <a:rPr lang="hu-HU" dirty="0">
                <a:solidFill>
                  <a:srgbClr val="333333"/>
                </a:solidFill>
                <a:latin typeface="Georgia" panose="02040502050405020303" pitchFamily="18" charset="0"/>
              </a:rPr>
              <a:t>135 x 171 cm</a:t>
            </a:r>
            <a:br>
              <a:rPr lang="hu-HU" dirty="0">
                <a:solidFill>
                  <a:srgbClr val="333333"/>
                </a:solidFill>
                <a:latin typeface="Georgia" panose="02040502050405020303" pitchFamily="18" charset="0"/>
              </a:rPr>
            </a:br>
            <a:r>
              <a:rPr lang="hu-HU" dirty="0">
                <a:solidFill>
                  <a:srgbClr val="333333"/>
                </a:solidFill>
                <a:latin typeface="Georgia" panose="02040502050405020303" pitchFamily="18" charset="0"/>
              </a:rPr>
              <a:t>olaj, vászon</a:t>
            </a:r>
          </a:p>
          <a:p>
            <a:pPr algn="ctr"/>
            <a:r>
              <a:rPr lang="hu-HU" dirty="0">
                <a:solidFill>
                  <a:srgbClr val="333333"/>
                </a:solidFill>
                <a:latin typeface="Georgia" panose="02040502050405020303" pitchFamily="18" charset="0"/>
              </a:rPr>
              <a:t>Magyar Nemzeti Galéria</a:t>
            </a:r>
          </a:p>
        </p:txBody>
      </p:sp>
      <p:pic>
        <p:nvPicPr>
          <p:cNvPr id="5" name="Picture 2" descr="Izabella királyné búcsúja Erdélytől, 1863 alkotó: Alexander von Wagner">
            <a:extLst>
              <a:ext uri="{FF2B5EF4-FFF2-40B4-BE49-F238E27FC236}">
                <a16:creationId xmlns:a16="http://schemas.microsoft.com/office/drawing/2014/main" id="{CB4DF5E9-A766-4756-91A4-1FBF582D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9" y="176915"/>
            <a:ext cx="8018797" cy="6504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543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5AF59A2-E2BC-40D2-B218-A98F30CF7AF1}"/>
              </a:ext>
            </a:extLst>
          </p:cNvPr>
          <p:cNvSpPr/>
          <p:nvPr/>
        </p:nvSpPr>
        <p:spPr>
          <a:xfrm>
            <a:off x="1915486" y="882266"/>
            <a:ext cx="26649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Dugovics Titusz önfeláldozása</a:t>
            </a:r>
          </a:p>
          <a:p>
            <a:pPr algn="ctr"/>
            <a:r>
              <a:rPr lang="hu-HU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1859</a:t>
            </a:r>
          </a:p>
          <a:p>
            <a:pPr algn="ctr"/>
            <a:r>
              <a:rPr lang="hu-H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168.5 x 147 cm</a:t>
            </a:r>
          </a:p>
          <a:p>
            <a:pPr algn="ctr"/>
            <a:r>
              <a:rPr lang="hu-HU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olaj, vászon </a:t>
            </a:r>
          </a:p>
          <a:p>
            <a:pPr algn="ctr"/>
            <a:r>
              <a:rPr lang="hu-HU" dirty="0">
                <a:solidFill>
                  <a:srgbClr val="333333"/>
                </a:solidFill>
                <a:latin typeface="Georgia" panose="02040502050405020303" pitchFamily="18" charset="0"/>
              </a:rPr>
              <a:t>MNG</a:t>
            </a:r>
            <a:endParaRPr lang="hu-HU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ctr"/>
            <a:endParaRPr lang="hu-HU" b="0" i="0" dirty="0">
              <a:solidFill>
                <a:srgbClr val="333333"/>
              </a:solidFill>
              <a:effectLst/>
              <a:latin typeface="Raleway-Regular"/>
            </a:endParaRPr>
          </a:p>
        </p:txBody>
      </p:sp>
      <p:pic>
        <p:nvPicPr>
          <p:cNvPr id="6146" name="Picture 2" descr="Wagner Sándor: Dugovics Titusz önfeláldozása (1853). Wagner a történelmi festészet historizáló stílusában festette meg a legenda kulcsjelenetét. A kitűzni kívánt lófarkas jelvény az ostromlétra legfelső fokán álló janicsár jobb kezében látható. A törököt mélybe ragadó legendás magyar vitéz alakja valamennyi keresztény védő hősiességét szimbolizálja">
            <a:extLst>
              <a:ext uri="{FF2B5EF4-FFF2-40B4-BE49-F238E27FC236}">
                <a16:creationId xmlns:a16="http://schemas.microsoft.com/office/drawing/2014/main" id="{FFF0A6ED-5A11-40DB-8D14-C13A486DB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66" y="210115"/>
            <a:ext cx="5646460" cy="6437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035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ng.hu/app/uploads/2022/10/79739.jpg">
            <a:extLst>
              <a:ext uri="{FF2B5EF4-FFF2-40B4-BE49-F238E27FC236}">
                <a16:creationId xmlns:a16="http://schemas.microsoft.com/office/drawing/2014/main" id="{1BAD12AF-F04A-4632-BBA9-1C2C6E2A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91" y="263973"/>
            <a:ext cx="9054029" cy="6330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71494BBC-DA5A-4F59-B9C4-C62B9CCFA556}"/>
              </a:ext>
            </a:extLst>
          </p:cNvPr>
          <p:cNvSpPr txBox="1"/>
          <p:nvPr/>
        </p:nvSpPr>
        <p:spPr>
          <a:xfrm flipH="1">
            <a:off x="235380" y="323397"/>
            <a:ext cx="2595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Georgia" panose="02040502050405020303" pitchFamily="18" charset="0"/>
              </a:rPr>
              <a:t>Ligeti Antal – Wágner Sándor: </a:t>
            </a:r>
          </a:p>
          <a:p>
            <a:pPr algn="ctr"/>
            <a:r>
              <a:rPr lang="hu-HU" sz="1400" b="1" i="1" dirty="0">
                <a:latin typeface="Georgia" panose="02040502050405020303" pitchFamily="18" charset="0"/>
              </a:rPr>
              <a:t>Mátyás király hazatérése</a:t>
            </a:r>
          </a:p>
          <a:p>
            <a:pPr algn="ctr"/>
            <a:r>
              <a:rPr lang="hu-HU" sz="1400" b="1" i="1" dirty="0">
                <a:latin typeface="Georgia" panose="02040502050405020303" pitchFamily="18" charset="0"/>
              </a:rPr>
              <a:t> a vadászatról 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1872 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olaj-vászon  152 × 223,5 cm </a:t>
            </a:r>
          </a:p>
          <a:p>
            <a:pPr algn="ctr"/>
            <a:r>
              <a:rPr lang="hu-HU" sz="1400" dirty="0">
                <a:latin typeface="Georgia" panose="02040502050405020303" pitchFamily="18" charset="0"/>
              </a:rPr>
              <a:t> MNG </a:t>
            </a:r>
          </a:p>
        </p:txBody>
      </p:sp>
    </p:spTree>
    <p:extLst>
      <p:ext uri="{BB962C8B-B14F-4D97-AF65-F5344CB8AC3E}">
        <p14:creationId xmlns:p14="http://schemas.microsoft.com/office/powerpoint/2010/main" val="346332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ick to zoom">
            <a:extLst>
              <a:ext uri="{FF2B5EF4-FFF2-40B4-BE49-F238E27FC236}">
                <a16:creationId xmlns:a16="http://schemas.microsoft.com/office/drawing/2014/main" id="{2CC53BF3-B005-4A94-94C9-772085E2C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08" y="176607"/>
            <a:ext cx="4925268" cy="6504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6C8B06B8-E8DF-47E9-B6B8-2240259CD4DF}"/>
              </a:ext>
            </a:extLst>
          </p:cNvPr>
          <p:cNvSpPr/>
          <p:nvPr/>
        </p:nvSpPr>
        <p:spPr>
          <a:xfrm>
            <a:off x="782972" y="962367"/>
            <a:ext cx="39400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err="1">
                <a:solidFill>
                  <a:srgbClr val="212529"/>
                </a:solidFill>
                <a:latin typeface="Georgia" panose="02040502050405020303" pitchFamily="18" charset="0"/>
              </a:rPr>
              <a:t>Szénásszekér</a:t>
            </a:r>
            <a:r>
              <a:rPr lang="hu-HU" b="1" i="1" dirty="0">
                <a:solidFill>
                  <a:srgbClr val="212529"/>
                </a:solidFill>
                <a:latin typeface="Georgia" panose="02040502050405020303" pitchFamily="18" charset="0"/>
              </a:rPr>
              <a:t>, </a:t>
            </a:r>
            <a:r>
              <a:rPr lang="hu-HU" b="1" i="1" dirty="0" err="1">
                <a:solidFill>
                  <a:srgbClr val="212529"/>
                </a:solidFill>
                <a:latin typeface="Georgia" panose="02040502050405020303" pitchFamily="18" charset="0"/>
              </a:rPr>
              <a:t>tetején</a:t>
            </a:r>
            <a:r>
              <a:rPr lang="hu-HU" b="1" i="1" dirty="0">
                <a:solidFill>
                  <a:srgbClr val="212529"/>
                </a:solidFill>
                <a:latin typeface="Georgia" panose="02040502050405020303" pitchFamily="18" charset="0"/>
              </a:rPr>
              <a:t> </a:t>
            </a:r>
            <a:r>
              <a:rPr lang="hu-HU" b="1" i="1" dirty="0" err="1">
                <a:solidFill>
                  <a:srgbClr val="212529"/>
                </a:solidFill>
                <a:latin typeface="Georgia" panose="02040502050405020303" pitchFamily="18" charset="0"/>
              </a:rPr>
              <a:t>menyecskével</a:t>
            </a:r>
            <a:r>
              <a:rPr lang="hu-HU" b="1" i="1" dirty="0">
                <a:solidFill>
                  <a:srgbClr val="212529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hu-HU" dirty="0">
                <a:solidFill>
                  <a:srgbClr val="212529"/>
                </a:solidFill>
                <a:latin typeface="Georgia" panose="02040502050405020303" pitchFamily="18" charset="0"/>
              </a:rPr>
              <a:t>olaj, </a:t>
            </a:r>
            <a:r>
              <a:rPr lang="hu-HU" dirty="0" err="1">
                <a:solidFill>
                  <a:srgbClr val="212529"/>
                </a:solidFill>
                <a:latin typeface="Georgia" panose="02040502050405020303" pitchFamily="18" charset="0"/>
              </a:rPr>
              <a:t>vászon</a:t>
            </a:r>
            <a:r>
              <a:rPr lang="hu-HU" dirty="0">
                <a:solidFill>
                  <a:srgbClr val="212529"/>
                </a:solidFill>
                <a:latin typeface="Georgia" panose="02040502050405020303" pitchFamily="18" charset="0"/>
              </a:rPr>
              <a:t>, </a:t>
            </a:r>
          </a:p>
          <a:p>
            <a:pPr algn="ctr"/>
            <a:r>
              <a:rPr lang="hu-HU" dirty="0">
                <a:solidFill>
                  <a:srgbClr val="212529"/>
                </a:solidFill>
                <a:latin typeface="Georgia" panose="02040502050405020303" pitchFamily="18" charset="0"/>
              </a:rPr>
              <a:t>128×95 cm </a:t>
            </a:r>
          </a:p>
          <a:p>
            <a:pPr algn="ctr"/>
            <a:r>
              <a:rPr lang="hu-HU" dirty="0">
                <a:solidFill>
                  <a:srgbClr val="212529"/>
                </a:solidFill>
                <a:latin typeface="Georgia" panose="02040502050405020303" pitchFamily="18" charset="0"/>
              </a:rPr>
              <a:t>m.gy.</a:t>
            </a:r>
            <a:endParaRPr lang="hu-H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.mng.hu/app/uploads/2025/04/388988.jpg">
            <a:extLst>
              <a:ext uri="{FF2B5EF4-FFF2-40B4-BE49-F238E27FC236}">
                <a16:creationId xmlns:a16="http://schemas.microsoft.com/office/drawing/2014/main" id="{D9F4E7C5-8952-4A5D-A9A1-490F6239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5" y="308025"/>
            <a:ext cx="8946653" cy="6277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DFFAF96-BCE1-45AA-B298-1CE07CD57E3A}"/>
              </a:ext>
            </a:extLst>
          </p:cNvPr>
          <p:cNvSpPr txBox="1"/>
          <p:nvPr/>
        </p:nvSpPr>
        <p:spPr>
          <a:xfrm>
            <a:off x="9180352" y="1951672"/>
            <a:ext cx="2718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latin typeface="Georgia" panose="02040502050405020303" pitchFamily="18" charset="0"/>
              </a:rPr>
              <a:t>Két bika </a:t>
            </a:r>
          </a:p>
          <a:p>
            <a:pPr algn="ctr"/>
            <a:r>
              <a:rPr lang="hu-HU" b="1" i="1" dirty="0">
                <a:latin typeface="Georgia" panose="02040502050405020303" pitchFamily="18" charset="0"/>
              </a:rPr>
              <a:t>a </a:t>
            </a:r>
            <a:r>
              <a:rPr lang="hu-HU" b="1" i="1" dirty="0" err="1">
                <a:latin typeface="Georgia" panose="02040502050405020303" pitchFamily="18" charset="0"/>
              </a:rPr>
              <a:t>hortobágyon</a:t>
            </a:r>
            <a:r>
              <a:rPr lang="hu-HU" b="1" i="1" dirty="0">
                <a:latin typeface="Georgia" panose="02040502050405020303" pitchFamily="18" charset="0"/>
              </a:rPr>
              <a:t>  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19. sz. második fele, 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olaj, karton  </a:t>
            </a:r>
          </a:p>
          <a:p>
            <a:pPr algn="ctr"/>
            <a:r>
              <a:rPr lang="hu-HU" dirty="0">
                <a:latin typeface="Georgia" panose="02040502050405020303" pitchFamily="18" charset="0"/>
              </a:rPr>
              <a:t>22,5 × 31 cm MNG</a:t>
            </a:r>
          </a:p>
        </p:txBody>
      </p:sp>
    </p:spTree>
    <p:extLst>
      <p:ext uri="{BB962C8B-B14F-4D97-AF65-F5344CB8AC3E}">
        <p14:creationId xmlns:p14="http://schemas.microsoft.com/office/powerpoint/2010/main" val="2397322703"/>
      </p:ext>
    </p:extLst>
  </p:cSld>
  <p:clrMapOvr>
    <a:masterClrMapping/>
  </p:clrMapOvr>
</p:sld>
</file>

<file path=ppt/theme/theme1.xml><?xml version="1.0" encoding="utf-8"?>
<a:theme xmlns:a="http://schemas.openxmlformats.org/drawingml/2006/main" name="Bázis">
  <a:themeElements>
    <a:clrScheme name="Báz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áz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áz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Bázis</Template>
  <TotalTime>1151</TotalTime>
  <Words>270</Words>
  <Application>Microsoft Office PowerPoint</Application>
  <PresentationFormat>Szélesvásznú</PresentationFormat>
  <Paragraphs>80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Calibri</vt:lpstr>
      <vt:lpstr>Corbel</vt:lpstr>
      <vt:lpstr>Georgia</vt:lpstr>
      <vt:lpstr>Raleway-Regular</vt:lpstr>
      <vt:lpstr>Times New Roman</vt:lpstr>
      <vt:lpstr>Bázis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Wágner Sándor</dc:title>
  <dc:creator>Kati</dc:creator>
  <cp:lastModifiedBy>Kati</cp:lastModifiedBy>
  <cp:revision>72</cp:revision>
  <dcterms:created xsi:type="dcterms:W3CDTF">2025-06-19T06:10:21Z</dcterms:created>
  <dcterms:modified xsi:type="dcterms:W3CDTF">2025-07-18T12:09:33Z</dcterms:modified>
</cp:coreProperties>
</file>