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306" r:id="rId4"/>
    <p:sldId id="307" r:id="rId5"/>
    <p:sldId id="308" r:id="rId6"/>
    <p:sldId id="260" r:id="rId7"/>
    <p:sldId id="261" r:id="rId8"/>
    <p:sldId id="312" r:id="rId9"/>
    <p:sldId id="313" r:id="rId10"/>
    <p:sldId id="314" r:id="rId11"/>
    <p:sldId id="257" r:id="rId12"/>
    <p:sldId id="315" r:id="rId13"/>
    <p:sldId id="311" r:id="rId14"/>
    <p:sldId id="284" r:id="rId15"/>
    <p:sldId id="316" r:id="rId16"/>
    <p:sldId id="282" r:id="rId17"/>
    <p:sldId id="285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6" r:id="rId30"/>
    <p:sldId id="287" r:id="rId31"/>
    <p:sldId id="289" r:id="rId32"/>
    <p:sldId id="299" r:id="rId33"/>
    <p:sldId id="293" r:id="rId34"/>
    <p:sldId id="301" r:id="rId35"/>
    <p:sldId id="300" r:id="rId36"/>
    <p:sldId id="290" r:id="rId37"/>
    <p:sldId id="302" r:id="rId38"/>
    <p:sldId id="294" r:id="rId39"/>
    <p:sldId id="310" r:id="rId40"/>
    <p:sldId id="295" r:id="rId4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6AA4-1638-4F51-8385-7D36B0FD6244}" type="datetimeFigureOut">
              <a:rPr lang="hu-HU" smtClean="0"/>
              <a:t>2025. 08. 23.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256D-52F0-426D-9A94-EF5C232ADF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2486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6AA4-1638-4F51-8385-7D36B0FD6244}" type="datetimeFigureOut">
              <a:rPr lang="hu-HU" smtClean="0"/>
              <a:t>2025. 08. 23.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256D-52F0-426D-9A94-EF5C232ADF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6454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6AA4-1638-4F51-8385-7D36B0FD6244}" type="datetimeFigureOut">
              <a:rPr lang="hu-HU" smtClean="0"/>
              <a:t>2025. 08. 23.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256D-52F0-426D-9A94-EF5C232ADF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29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6AA4-1638-4F51-8385-7D36B0FD6244}" type="datetimeFigureOut">
              <a:rPr lang="hu-HU" smtClean="0"/>
              <a:t>2025. 08. 23.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256D-52F0-426D-9A94-EF5C232ADF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411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6AA4-1638-4F51-8385-7D36B0FD6244}" type="datetimeFigureOut">
              <a:rPr lang="hu-HU" smtClean="0"/>
              <a:t>2025. 08. 23.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256D-52F0-426D-9A94-EF5C232ADF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3382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6AA4-1638-4F51-8385-7D36B0FD6244}" type="datetimeFigureOut">
              <a:rPr lang="hu-HU" smtClean="0"/>
              <a:t>2025. 08. 23.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256D-52F0-426D-9A94-EF5C232ADF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630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6AA4-1638-4F51-8385-7D36B0FD6244}" type="datetimeFigureOut">
              <a:rPr lang="hu-HU" smtClean="0"/>
              <a:t>2025. 08. 23.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256D-52F0-426D-9A94-EF5C232ADF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1368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6AA4-1638-4F51-8385-7D36B0FD6244}" type="datetimeFigureOut">
              <a:rPr lang="hu-HU" smtClean="0"/>
              <a:t>2025. 08. 23.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256D-52F0-426D-9A94-EF5C232ADF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4236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6AA4-1638-4F51-8385-7D36B0FD6244}" type="datetimeFigureOut">
              <a:rPr lang="hu-HU" smtClean="0"/>
              <a:t>2025. 08. 23.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256D-52F0-426D-9A94-EF5C232ADF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3711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6AA4-1638-4F51-8385-7D36B0FD6244}" type="datetimeFigureOut">
              <a:rPr lang="hu-HU" smtClean="0"/>
              <a:t>2025. 08. 23.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256D-52F0-426D-9A94-EF5C232ADF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2135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6AA4-1638-4F51-8385-7D36B0FD6244}" type="datetimeFigureOut">
              <a:rPr lang="hu-HU" smtClean="0"/>
              <a:t>2025. 08. 23.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256D-52F0-426D-9A94-EF5C232ADF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1302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36AA4-1638-4F51-8385-7D36B0FD6244}" type="datetimeFigureOut">
              <a:rPr lang="hu-HU" smtClean="0"/>
              <a:t>2025. 08. 23.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D256D-52F0-426D-9A94-EF5C232ADF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574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package" Target="../embeddings/Microsoft_PowerPoint_Presentation1.pptx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9512" y="476672"/>
            <a:ext cx="7772400" cy="1470025"/>
          </a:xfrm>
        </p:spPr>
        <p:txBody>
          <a:bodyPr/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19.sz. magyar építészet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https://marvin.bline.hu/product_images/1194/2399975796628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5725" y="2095500"/>
            <a:ext cx="52482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67544" y="6237312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szaju2025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8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ugust de Serres | Nyugati pályaudvar, Budapest | Kitervezte.hu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50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79512" y="1"/>
            <a:ext cx="896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Vígszínház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1896 </a:t>
            </a:r>
            <a:r>
              <a:rPr lang="hu-HU" sz="2000" dirty="0"/>
              <a:t> 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neobarokk</a:t>
            </a:r>
            <a:r>
              <a:rPr lang="hu-H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Ferdinand 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Fellner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(1847-1916) és 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Hermann </a:t>
            </a:r>
            <a:r>
              <a:rPr lang="hu-HU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Helmer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(1849-1919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bécsi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építészpáros 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6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erdinand Fellner, Hermann Gottlieb Helmer | Vígszínház, Budapest | Kitervezte.hu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67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kirándulásokMŰVKÖR\2013.04.02-05 Budapest Sírkert,hajó,\20     Bp.Fasoriev.Nagytétény,Nemz.Szính\Budapest\Vígszinház\SAM_8293 (3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5791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22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Szövegdoboz 3"/>
          <p:cNvSpPr txBox="1">
            <a:spLocks noChangeArrowheads="1"/>
          </p:cNvSpPr>
          <p:nvPr/>
        </p:nvSpPr>
        <p:spPr bwMode="auto">
          <a:xfrm>
            <a:off x="2484438" y="6092825"/>
            <a:ext cx="3527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800">
                <a:latin typeface="Calibri" pitchFamily="34" charset="0"/>
              </a:rPr>
              <a:t>JÓ EMBERT KERESÜNK</a:t>
            </a:r>
          </a:p>
        </p:txBody>
      </p:sp>
    </p:spTree>
    <p:extLst>
      <p:ext uri="{BB962C8B-B14F-4D97-AF65-F5344CB8AC3E}">
        <p14:creationId xmlns:p14="http://schemas.microsoft.com/office/powerpoint/2010/main" val="35154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ájl:Operett Színház - 2015.03.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8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851920" y="404664"/>
            <a:ext cx="2390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Operettszínház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6658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497969" y="1497970"/>
            <a:ext cx="6847858" cy="385192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69608" y="2565476"/>
            <a:ext cx="5471222" cy="3077562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067944" y="260648"/>
            <a:ext cx="507605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Operettszínház 1923</a:t>
            </a:r>
          </a:p>
          <a:p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Ferdinand Fellner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(1847-1916) és 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Hermann </a:t>
            </a:r>
            <a:r>
              <a:rPr lang="hu-HU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Helmer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(1849-1919) bécsi építészpáros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7884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556" y="-4584"/>
            <a:ext cx="5143500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07504" y="6381328"/>
            <a:ext cx="3128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/>
              <a:t>(Fotó: Bodó Péter/</a:t>
            </a:r>
            <a:r>
              <a:rPr lang="hu-HU" i="1" dirty="0" err="1"/>
              <a:t>pestbuda.hu</a:t>
            </a:r>
            <a:r>
              <a:rPr lang="hu-HU" i="1" dirty="0"/>
              <a:t>)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124704" y="161984"/>
            <a:ext cx="38788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két emeletet pedig korinthoszi fejezetű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falpillér párok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fogják össze, de egyúttal el is választják az ablakokat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 ikerablakok, az első emeletiek félkörívben záródnak, a második emeletiek viszont egyszerű téglalap formájúak. Keretezésük ellenben igen gazdag: előbbiek boltívét konzolokon nyugvó keret követi, kötényükben pedig bábkorlát fut. Utóbbiak ragadják meg azonban jobban a figyelmet, hiszen ezeket nemcsak felülről, de oldalról is övezi keret, a kötényüket pedig szimmetrikus elrendezésű, 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8567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estbuda.hu/gallery/2020_09/f%C5%91v%C3%A1mh%C3%A1z_DSC0712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144" y="1330917"/>
            <a:ext cx="9158144" cy="552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8" y="188640"/>
            <a:ext cx="8496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 Fővámhivatal, ma a Budapesti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Corvinus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Egyetem főépülete.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Neoreneszánsz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Ybl Miklós 1871-74</a:t>
            </a:r>
            <a:endParaRPr lang="hu-HU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539552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i="1" dirty="0"/>
              <a:t>Az épület a budai oldalról tekintve, az egykori alagutak elfalazott bejárataival (fotó: Both Balázs/</a:t>
            </a:r>
            <a:r>
              <a:rPr lang="hu-HU" i="1" dirty="0" err="1"/>
              <a:t>pestbuda.hu</a:t>
            </a:r>
            <a:r>
              <a:rPr lang="hu-HU" i="1" dirty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8295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églalap 1"/>
          <p:cNvSpPr>
            <a:spLocks noChangeArrowheads="1"/>
          </p:cNvSpPr>
          <p:nvPr/>
        </p:nvSpPr>
        <p:spPr bwMode="auto">
          <a:xfrm>
            <a:off x="4821238" y="115888"/>
            <a:ext cx="42627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000" b="1" dirty="0">
                <a:solidFill>
                  <a:srgbClr val="FF0000"/>
                </a:solidFill>
                <a:latin typeface="Arial" charset="0"/>
              </a:rPr>
              <a:t>Közgazdaságtudományi </a:t>
            </a:r>
            <a:r>
              <a:rPr lang="hu-HU" altLang="hu-HU" sz="2000" b="1" dirty="0" smtClean="0">
                <a:solidFill>
                  <a:srgbClr val="FF0000"/>
                </a:solidFill>
                <a:latin typeface="Arial" charset="0"/>
              </a:rPr>
              <a:t>Egyetem</a:t>
            </a:r>
          </a:p>
          <a:p>
            <a:pPr eaLnBrk="1" hangingPunct="1"/>
            <a:r>
              <a:rPr lang="hu-HU" altLang="hu-HU" sz="2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hu-HU" altLang="hu-HU" sz="2000" b="1" dirty="0" smtClean="0">
                <a:solidFill>
                  <a:srgbClr val="FF0000"/>
                </a:solidFill>
                <a:latin typeface="Arial" charset="0"/>
              </a:rPr>
              <a:t>          2021</a:t>
            </a:r>
            <a:endParaRPr lang="hu-HU" altLang="hu-HU" sz="20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61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ájl:Sainte Chapelle - Felső szint 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883588"/>
            <a:ext cx="159739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kirándulásokMŰVKÖR\2019Róma\Róma2019031923H.Anci\Róma2019031923\DSCF632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2440178"/>
            <a:ext cx="2243531" cy="168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ájl:CsempeszkopacsHungary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959" y="89252"/>
            <a:ext cx="1655337" cy="22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C:\Users\DELL\Downloads\Gmail\25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9755" y="548680"/>
            <a:ext cx="2267744" cy="1700808"/>
          </a:xfrm>
          <a:prstGeom prst="rect">
            <a:avLst/>
          </a:prstGeom>
          <a:noFill/>
        </p:spPr>
      </p:pic>
      <p:pic>
        <p:nvPicPr>
          <p:cNvPr id="1032" name="Picture 8" descr="D:\kirándulásokMŰVKÖR\2023.09.23-24Schlosshof,Melk, Grafenegg\Magyarné Anna\Schloss2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8069" y="548681"/>
            <a:ext cx="1874910" cy="249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kirándulásokMŰVKÖR\2023.09.23-24Schlosshof,Melk, Grafenegg\Makainé\IMG-346686b9c46af825157cdd640b3ae015-V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5507" y="3212976"/>
            <a:ext cx="2033566" cy="98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164" y="2370777"/>
            <a:ext cx="1304925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D:\kirándulásokMŰVKÖR\2024.04.16-18Szfvár,Veszprém, Pannonh.Tata,Majk\HnéAnciVeszprém, Panonnhalma, Székesfehérvár 24041618 Anci\20240417_180937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3053" y="4797152"/>
            <a:ext cx="2373403" cy="178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 descr="20240512_124526"/>
          <p:cNvPicPr>
            <a:picLocks noGrp="1" noChangeAspect="1"/>
          </p:cNvPicPr>
          <p:nvPr isPhoto="1"/>
        </p:nvPicPr>
        <p:blipFill>
          <a:blip r:embed="rId10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075" y="4388446"/>
            <a:ext cx="1232189" cy="21887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/>
          <p:cNvSpPr txBox="1"/>
          <p:nvPr/>
        </p:nvSpPr>
        <p:spPr>
          <a:xfrm>
            <a:off x="184959" y="4335487"/>
            <a:ext cx="21082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Csempeszkovács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Ják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Saint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Chapelle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Strozzi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Farnesina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Schloss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Hoff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Csákvár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Debrecen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268069" y="4653136"/>
            <a:ext cx="17620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Román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Gótika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Reneszánsz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Barokk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Klasszicizmus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0FE1B04A-6EC5-4C9C-D882-09BC83FA1B5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32" y="420363"/>
            <a:ext cx="8016935" cy="601727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3EF57083-16DF-4923-EC40-84A47EE2647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950" y="0"/>
            <a:ext cx="4580099" cy="6858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CF1545C1-838A-EE74-5D15-D2C1D6B9696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721" y="0"/>
            <a:ext cx="3474558" cy="6858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="" xmlns:a16="http://schemas.microsoft.com/office/drawing/2014/main" id="{317F1247-6A40-1A9D-DB5E-18A13D61535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457249"/>
            <a:ext cx="7990961" cy="599608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="" xmlns:a16="http://schemas.microsoft.com/office/drawing/2014/main" id="{403C5A35-E3E0-8D4A-13D5-38CC6860774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620688"/>
            <a:ext cx="8251727" cy="5374203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="" xmlns:a16="http://schemas.microsoft.com/office/drawing/2014/main" id="{790E81E8-1FE9-70BF-FBF3-3B7172DB4F9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288" y="283191"/>
            <a:ext cx="6279424" cy="6291617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="" xmlns:a16="http://schemas.microsoft.com/office/drawing/2014/main" id="{0A8CC5F3-CE5A-3C40-50C9-8D46C93DE68C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85" y="969051"/>
            <a:ext cx="8730229" cy="4919898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="" xmlns:a16="http://schemas.microsoft.com/office/drawing/2014/main" id="{183A98E4-68B7-500C-F706-52C59CDDC2D1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98" y="466087"/>
            <a:ext cx="7895004" cy="5925826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="" xmlns:a16="http://schemas.microsoft.com/office/drawing/2014/main" id="{F1709176-DF79-7D8A-E532-3A8AC2DA58E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74" y="295384"/>
            <a:ext cx="8340051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1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estbuda.hu/gallery/2020_09/f%C5%91v%C3%A1mh%C3%A1z_DSC071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12" y="1480971"/>
            <a:ext cx="9153912" cy="537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755576" y="260648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 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első nőalak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Themisz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ő az igazságot és a törvényt személyesíti meg. Mellette Héraklész áll, az erő és hatalom megtestesítője.</a:t>
            </a:r>
          </a:p>
        </p:txBody>
      </p:sp>
    </p:spTree>
    <p:extLst>
      <p:ext uri="{BB962C8B-B14F-4D97-AF65-F5344CB8AC3E}">
        <p14:creationId xmlns:p14="http://schemas.microsoft.com/office/powerpoint/2010/main" val="28988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kirándulásokMŰVKÖR\2013.04.02-05 Budapest Sírkert,hajó,\20     Bp.Fasoriev.Nagytétény,Nemz.Szính\Budapest\Szent István Bazilika\SAM_8175 (15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123728" y="260648"/>
            <a:ext cx="357745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Budapest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István Bazilika</a:t>
            </a:r>
          </a:p>
          <a:p>
            <a:r>
              <a:rPr lang="hu-HU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400" b="1" dirty="0" err="1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Zitterbarth</a:t>
            </a:r>
            <a:r>
              <a:rPr lang="hu-HU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János)</a:t>
            </a:r>
          </a:p>
          <a:p>
            <a:r>
              <a:rPr lang="hu-HU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Hild József, Ybl Miklós,</a:t>
            </a:r>
          </a:p>
          <a:p>
            <a:r>
              <a:rPr lang="hu-HU" sz="2400" b="1" dirty="0" err="1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Kauser</a:t>
            </a:r>
            <a:r>
              <a:rPr lang="hu-HU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József</a:t>
            </a:r>
          </a:p>
          <a:p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1851–1906</a:t>
            </a:r>
          </a:p>
          <a:p>
            <a:r>
              <a:rPr lang="hu-HU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neoreneszánsz</a:t>
            </a:r>
          </a:p>
        </p:txBody>
      </p:sp>
    </p:spTree>
    <p:extLst>
      <p:ext uri="{BB962C8B-B14F-4D97-AF65-F5344CB8AC3E}">
        <p14:creationId xmlns:p14="http://schemas.microsoft.com/office/powerpoint/2010/main" val="345773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kirándulásokMŰVKÖR\2013.04.02-05 Budapest Sírkert,hajó,\20     Bp.Fasoriev.Nagytétény,Nemz.Szính\Budapest\Szent István Bazilika\SAM_8175 (75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9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kirándulásokMŰVKÖR\2013.04.02-05 Budapest Sírkert,hajó,\20     Bp.Fasoriev.Nagytétény,Nemz.Szính\Budapest\Szent István Bazilika\SAM_8175 (70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021" y="-29411"/>
            <a:ext cx="9217152" cy="691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32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kirándulásokMŰVKÖR\2013.04.02-05 Budapest Sírkert,hajó,\20     Bp.Fasoriev.Nagytétény,Nemz.Szính\Budapest\Operaház\DSCF573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90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236296" y="620688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79512" y="194712"/>
            <a:ext cx="3759362" cy="19697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 Állami 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Operaház</a:t>
            </a:r>
          </a:p>
          <a:p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Ybl Miklós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/1814-1891/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1875–1884</a:t>
            </a:r>
          </a:p>
          <a:p>
            <a:r>
              <a:rPr lang="hu-HU" sz="20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Neoreneszánsz, </a:t>
            </a:r>
          </a:p>
          <a:p>
            <a:r>
              <a:rPr lang="hu-HU" sz="20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barokk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7054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kirándulásokMŰVKÖR\2013.04.02-05 Budapest Sírkert,hajó,\20     Bp.Fasoriev.Nagytétény,Nemz.Szính\Budapest\Operaház\DSCF567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812360" y="620688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hu-H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11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kirándulásokMŰVKÖR\2013.04.02-05 Budapest Sírkert,hajó,\20     Bp.Fasoriev.Nagytétény,Nemz.Szính\Budapest\Operaház\DSCF57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652120" y="836712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2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hotos.fife.usercontent.google.com/pw/AP1GczPjjtuCiuGIsMnC8SZ_kORbFpbErhJz32Fc-ihuNbgRxkFqhiMqwlAs6Q=w511-h682-s-no-gm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AutoShape 4" descr="https://photos.fife.usercontent.google.com/pw/AP1GczPjjtuCiuGIsMnC8SZ_kORbFpbErhJz32Fc-ihuNbgRxkFqhiMqwlAs6Q=w511-h682-s-no-gm?authuser=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23606" y="1875834"/>
            <a:ext cx="688076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9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51521" y="332656"/>
            <a:ext cx="3600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ELTE Egyetemi Könyvtár és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Levéltár</a:t>
            </a:r>
          </a:p>
          <a:p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Szkalnitzky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Antal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/1836-1878/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1876</a:t>
            </a:r>
          </a:p>
          <a:p>
            <a:r>
              <a:rPr lang="hu-HU" sz="2000" dirty="0"/>
              <a:t> </a:t>
            </a:r>
            <a:r>
              <a:rPr lang="hu-HU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neoreneszánsz stílusú </a:t>
            </a:r>
            <a:endParaRPr lang="hu-HU" sz="2000" b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Dísztermének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falain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Lotz 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Károly </a:t>
            </a:r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</a:p>
          <a:p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Mór freskói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1802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328"/>
            <a:ext cx="5143500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94111" y="1502783"/>
            <a:ext cx="6847859" cy="385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7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u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1426039"/>
              </p:ext>
            </p:extLst>
          </p:nvPr>
        </p:nvGraphicFramePr>
        <p:xfrm>
          <a:off x="0" y="0"/>
          <a:ext cx="9144000" cy="6857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Bemutató" r:id="rId4" imgW="3945500" imgH="2959659" progId="PowerPoint.Show.12">
                  <p:embed/>
                </p:oleObj>
              </mc:Choice>
              <mc:Fallback>
                <p:oleObj name="Bemutató" r:id="rId4" imgW="3945500" imgH="29596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989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67790" y="1504181"/>
            <a:ext cx="6876256" cy="386789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94111" y="1497967"/>
            <a:ext cx="6847857" cy="385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2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16753"/>
            <a:ext cx="87129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Duna partján álló </a:t>
            </a:r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Parlament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Steindl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Imre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(1839-1902)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tervezte, 1885 és 1904 között épült meg. Az épület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historizáló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stílusú, </a:t>
            </a:r>
            <a:r>
              <a:rPr lang="hu-H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ötvözi a gótika, a reneszánsz és a barokk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stílusjegyeit. A korabeli politikát tükrözi, hogy külön terme van az alsó és a felső táblának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691 helyiségből álló építmény hossza 268 m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400" b="1" dirty="0" smtClean="0">
                <a:solidFill>
                  <a:srgbClr val="00B050"/>
                </a:solidFill>
              </a:rPr>
              <a:t>Róth Miksa, Lotz Károly és </a:t>
            </a:r>
            <a:r>
              <a:rPr lang="hu-HU" sz="2400" b="1" dirty="0" err="1" smtClean="0">
                <a:solidFill>
                  <a:srgbClr val="00B050"/>
                </a:solidFill>
              </a:rPr>
              <a:t>Körösfői-Kriesch</a:t>
            </a:r>
            <a:r>
              <a:rPr lang="hu-HU" sz="2400" b="1" dirty="0" smtClean="0">
                <a:solidFill>
                  <a:srgbClr val="00B050"/>
                </a:solidFill>
              </a:rPr>
              <a:t> Aladár </a:t>
            </a:r>
            <a:r>
              <a:rPr lang="hu-HU" sz="2000" b="1" dirty="0" smtClean="0"/>
              <a:t>műveit találjuk az épületben.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img.oastatic.com/img2/94437447/max/variant.jpg?revbust=0e813987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017520"/>
            <a:ext cx="914400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14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558" y="0"/>
            <a:ext cx="10291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3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0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107"/>
            <a:ext cx="9144000" cy="689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8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748" y="0"/>
            <a:ext cx="9189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8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6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BUDAPEST\budai vár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830" y="1731892"/>
            <a:ext cx="9153830" cy="514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109160" y="1273228"/>
            <a:ext cx="399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1760 Franz Anton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Hillebrandt</a:t>
            </a:r>
            <a:endParaRPr lang="hu-H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31193" y="842690"/>
            <a:ext cx="3550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1890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Ybl Miklós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1891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Hauszmann Alajos</a:t>
            </a:r>
            <a:endParaRPr lang="hu-HU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9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tó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5389" y="1268760"/>
            <a:ext cx="3434640" cy="257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57456" y="332656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Emlékeztető Romantika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 építészet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A LEGJOBB Dohány utcai zsinagóga Nyári tevékenységek 2025 – INGYENES  lemondás | GetYourGu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4070779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19040" y="4182537"/>
            <a:ext cx="405173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Dohány utcai Zsinagóga, Budapest 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1854 és 1859</a:t>
            </a:r>
            <a:endParaRPr lang="hu-H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176" y="0"/>
            <a:ext cx="3076932" cy="227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6402598" y="1632878"/>
            <a:ext cx="258408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Zichy-Ferraris-kastély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, Oroszvár, 1840-44; </a:t>
            </a:r>
            <a:r>
              <a:rPr lang="hu-HU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Franz Beer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bécsi építész 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Fájl:Veľké Uherce (Nagyugróc) - Thonetovský kaštieľ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9" y="4396962"/>
            <a:ext cx="4572001" cy="244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4571999" y="6093295"/>
            <a:ext cx="4572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Keglevich-kastély</a:t>
            </a:r>
            <a:r>
              <a:rPr lang="hu-H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Nagyugróc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, 1844-50</a:t>
            </a:r>
          </a:p>
          <a:p>
            <a:r>
              <a:rPr lang="hu-HU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Alois</a:t>
            </a:r>
            <a:r>
              <a:rPr lang="hu-H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Pichl</a:t>
            </a:r>
            <a:r>
              <a:rPr lang="hu-H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(1782-1856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2044909" y="1283460"/>
            <a:ext cx="3425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fóti katolikus templom </a:t>
            </a:r>
          </a:p>
          <a:p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(1845-1855</a:t>
            </a:r>
            <a:r>
              <a:rPr lang="hu-HU" b="1" dirty="0"/>
              <a:t>) </a:t>
            </a:r>
          </a:p>
          <a:p>
            <a:r>
              <a:rPr lang="hu-HU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Ybl Miklós</a:t>
            </a:r>
          </a:p>
        </p:txBody>
      </p:sp>
    </p:spTree>
    <p:extLst>
      <p:ext uri="{BB962C8B-B14F-4D97-AF65-F5344CB8AC3E}">
        <p14:creationId xmlns:p14="http://schemas.microsoft.com/office/powerpoint/2010/main" val="80524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D:\kirándulásokMŰVKÖR\2023.04.25-27 Bp. ELTE, Sz.Istv.terem, Dela Motte pal, Képzőm.Egy\Magyarné Anna\Szent István terem\344294139_1308968566381411_8806387472094248135_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62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23861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0" y="5328"/>
            <a:ext cx="3707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hu-HU" altLang="hu-HU" b="1" dirty="0">
                <a:solidFill>
                  <a:srgbClr val="FF0000"/>
                </a:solidFill>
                <a:latin typeface="Arial" charset="0"/>
              </a:rPr>
              <a:t>Múzeum körút 7. Unger ház</a:t>
            </a:r>
          </a:p>
          <a:p>
            <a:pPr>
              <a:spcBef>
                <a:spcPct val="0"/>
              </a:spcBef>
            </a:pPr>
            <a:r>
              <a:rPr lang="hu-HU" altLang="hu-HU" b="1" dirty="0">
                <a:solidFill>
                  <a:srgbClr val="00B050"/>
                </a:solidFill>
                <a:latin typeface="Arial" charset="0"/>
              </a:rPr>
              <a:t>Ybl Miklós, </a:t>
            </a:r>
            <a:r>
              <a:rPr lang="hu-HU" altLang="hu-HU" b="1" dirty="0" err="1">
                <a:solidFill>
                  <a:srgbClr val="00B050"/>
                </a:solidFill>
                <a:latin typeface="Arial" charset="0"/>
              </a:rPr>
              <a:t>WágnerJános</a:t>
            </a:r>
            <a:endParaRPr lang="hu-HU" altLang="hu-HU" b="1" dirty="0">
              <a:solidFill>
                <a:srgbClr val="00B050"/>
              </a:solidFill>
              <a:latin typeface="Arial" charset="0"/>
            </a:endParaRPr>
          </a:p>
        </p:txBody>
      </p:sp>
      <p:pic>
        <p:nvPicPr>
          <p:cNvPr id="6" name="Picture 2" descr="https://24.p3k.hu/app/uploads/2015/12/sarok4-800x53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2494" y="5329"/>
            <a:ext cx="3411506" cy="248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5005002" y="-8096"/>
            <a:ext cx="41389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 Zichy Géza utca 10.sz.</a:t>
            </a:r>
          </a:p>
          <a:p>
            <a:r>
              <a:rPr lang="hu-H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László Fülöp-műteremház </a:t>
            </a:r>
          </a:p>
          <a:p>
            <a:r>
              <a:rPr lang="hu-H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Gyalus László(1865-1941) </a:t>
            </a:r>
            <a:endParaRPr lang="hu-HU" dirty="0">
              <a:solidFill>
                <a:srgbClr val="00B050"/>
              </a:solidFill>
            </a:endParaRPr>
          </a:p>
        </p:txBody>
      </p:sp>
      <p:pic>
        <p:nvPicPr>
          <p:cNvPr id="8" name="Picture 2" descr="Fájl:Szegedi Fekete-ház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55114"/>
            <a:ext cx="3203848" cy="240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0" y="3861048"/>
            <a:ext cx="2675732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Fekete ház Szeged</a:t>
            </a:r>
          </a:p>
          <a:p>
            <a:r>
              <a:rPr lang="hu-HU" sz="20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1857 </a:t>
            </a:r>
            <a:r>
              <a:rPr lang="hu-HU" sz="2000" b="1" dirty="0" err="1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Gerster</a:t>
            </a:r>
            <a:r>
              <a:rPr lang="hu-HU" sz="20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Károly</a:t>
            </a:r>
            <a:r>
              <a:rPr lang="hu-HU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20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  <a:p>
            <a:endParaRPr lang="hu-HU" dirty="0"/>
          </a:p>
        </p:txBody>
      </p:sp>
      <p:pic>
        <p:nvPicPr>
          <p:cNvPr id="10" name="Picture 2" descr="https://hely.hu/media/images/feszl_frigyes_pecsi_zsinagoga.width-80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9" y="2505825"/>
            <a:ext cx="2701020" cy="214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5436096" y="2515261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Pécs </a:t>
            </a:r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zsinagóga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1868–69-ben</a:t>
            </a:r>
          </a:p>
          <a:p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Feszl Frigyes, </a:t>
            </a:r>
            <a:r>
              <a:rPr lang="hu-HU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Gerster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Károly</a:t>
            </a:r>
          </a:p>
          <a:p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Kauser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Lipót </a:t>
            </a:r>
            <a:endParaRPr lang="hu-HU" sz="2000" dirty="0">
              <a:solidFill>
                <a:srgbClr val="00B050"/>
              </a:solidFill>
            </a:endParaRPr>
          </a:p>
        </p:txBody>
      </p:sp>
      <p:pic>
        <p:nvPicPr>
          <p:cNvPr id="12" name="Picture 2" descr="File:Pesti Vigado P813012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6227" y="4653136"/>
            <a:ext cx="3372641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églalap 10"/>
          <p:cNvSpPr/>
          <p:nvPr/>
        </p:nvSpPr>
        <p:spPr>
          <a:xfrm>
            <a:off x="3249835" y="4938265"/>
            <a:ext cx="2609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Pesti Vigadó </a:t>
            </a: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1859-1865</a:t>
            </a:r>
          </a:p>
          <a:p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Feszl Frigyes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6904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ájl:Budapest - Központi Vásárcsarnok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1999"/>
            <a:ext cx="9144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51520" y="260648"/>
            <a:ext cx="7620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Központi </a:t>
            </a:r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Vásárcsarnok  </a:t>
            </a:r>
            <a:r>
              <a:rPr lang="hu-HU" sz="2000" dirty="0"/>
              <a:t>Boltív.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Pecz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Samu </a:t>
            </a:r>
            <a:r>
              <a:rPr lang="hu-HU" sz="20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(1854-1922) </a:t>
            </a:r>
            <a:r>
              <a:rPr lang="hu-HU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1897</a:t>
            </a:r>
          </a:p>
        </p:txBody>
      </p:sp>
    </p:spTree>
    <p:extLst>
      <p:ext uri="{BB962C8B-B14F-4D97-AF65-F5344CB8AC3E}">
        <p14:creationId xmlns:p14="http://schemas.microsoft.com/office/powerpoint/2010/main" val="83640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ájl:Központi Vásárcsarnok Budapest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064" y="758586"/>
            <a:ext cx="9144000" cy="6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691680" y="112255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Központi Vásárcsarnok  </a:t>
            </a:r>
            <a:r>
              <a:rPr lang="hu-HU" dirty="0" smtClean="0"/>
              <a:t>Boltív. </a:t>
            </a:r>
            <a:r>
              <a:rPr lang="hu-HU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Pecz</a:t>
            </a:r>
            <a:r>
              <a:rPr lang="hu-HU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Samu 1897</a:t>
            </a:r>
            <a:endParaRPr lang="hu-HU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92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377995" y="171479"/>
            <a:ext cx="8357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Nyugati pályaudvar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1877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Seyrig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Theofil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Bernárdt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Viktor </a:t>
            </a:r>
            <a:endParaRPr lang="hu-HU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Nyugati pályaudvar, Budapes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57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August de Serres | Nyugati pályaudvar, Budapest | Kitervezte.hu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0"/>
            <a:ext cx="5148064" cy="68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August de Serres | Nyugati pályaudvar, Budapest | Kitervezte.hu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9101"/>
            <a:ext cx="4175448" cy="68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52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12194</TotalTime>
  <Words>332</Words>
  <Application>Microsoft Office PowerPoint</Application>
  <PresentationFormat>Diavetítés a képernyőre (4:3 oldalarány)</PresentationFormat>
  <Paragraphs>82</Paragraphs>
  <Slides>40</Slides>
  <Notes>0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42" baseType="lpstr">
      <vt:lpstr>Office-téma</vt:lpstr>
      <vt:lpstr>Bemutató</vt:lpstr>
      <vt:lpstr>19.sz. magyar építészet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19.sz. magyar építészet</dc:title>
  <dc:creator>Judit</dc:creator>
  <cp:lastModifiedBy>Judit</cp:lastModifiedBy>
  <cp:revision>64</cp:revision>
  <dcterms:created xsi:type="dcterms:W3CDTF">2025-06-05T07:15:35Z</dcterms:created>
  <dcterms:modified xsi:type="dcterms:W3CDTF">2025-08-23T07:14:33Z</dcterms:modified>
</cp:coreProperties>
</file>