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70" r:id="rId27"/>
    <p:sldId id="272" r:id="rId28"/>
    <p:sldId id="271" r:id="rId29"/>
    <p:sldId id="285" r:id="rId30"/>
    <p:sldId id="284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952-03CB-49A2-8F73-776E253892E1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2306-C1E6-4A22-9F30-3FFABA7D6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05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952-03CB-49A2-8F73-776E253892E1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2306-C1E6-4A22-9F30-3FFABA7D6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290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952-03CB-49A2-8F73-776E253892E1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2306-C1E6-4A22-9F30-3FFABA7D6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68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952-03CB-49A2-8F73-776E253892E1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2306-C1E6-4A22-9F30-3FFABA7D6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68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952-03CB-49A2-8F73-776E253892E1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2306-C1E6-4A22-9F30-3FFABA7D6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496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952-03CB-49A2-8F73-776E253892E1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2306-C1E6-4A22-9F30-3FFABA7D6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2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952-03CB-49A2-8F73-776E253892E1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2306-C1E6-4A22-9F30-3FFABA7D6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474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952-03CB-49A2-8F73-776E253892E1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2306-C1E6-4A22-9F30-3FFABA7D6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783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952-03CB-49A2-8F73-776E253892E1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2306-C1E6-4A22-9F30-3FFABA7D6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098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952-03CB-49A2-8F73-776E253892E1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2306-C1E6-4A22-9F30-3FFABA7D6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79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952-03CB-49A2-8F73-776E253892E1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2306-C1E6-4A22-9F30-3FFABA7D6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85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5952-03CB-49A2-8F73-776E253892E1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2306-C1E6-4A22-9F30-3FFABA7D6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762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estbuda.hu/cikk/20210120_a_szep_kapuk_mestere_jungfer_gyula_alkotasai_reprezentativ_kozepuleteinket_diszitik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estbuda.hu/tag/jungfer_gyula" TargetMode="External"/><Relationship Id="rId4" Type="http://schemas.openxmlformats.org/officeDocument/2006/relationships/hyperlink" Target="https://welovebudapest.com/cikk/2022/08/02/latnivalok-es-kultura-akik-nelkul-budapest-biztosan-maskent-festene-jungfer-gyul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123728" y="2204864"/>
            <a:ext cx="44862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Jungfer</a:t>
            </a:r>
            <a:r>
              <a:rPr lang="hu-H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Gyula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műlakatos,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díszműkovács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vasárugyáros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1841-1908)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4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40466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Habsburg-kapu díszrácsozata is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Jungfer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munkája (Fotó: Both Balázs/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pestbuda.hu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4" y="1605362"/>
            <a:ext cx="9124176" cy="52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41" r="13572"/>
          <a:stretch/>
        </p:blipFill>
        <p:spPr>
          <a:xfrm>
            <a:off x="-26328" y="0"/>
            <a:ext cx="9170328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34019" y="5373216"/>
            <a:ext cx="3313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Wenckheim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palota</a:t>
            </a:r>
          </a:p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Szabó Ervin könyvtár</a:t>
            </a:r>
            <a:endParaRPr lang="hu-H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23941" y="862955"/>
            <a:ext cx="6846168" cy="513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9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26064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egykori Magyar Általános Takarékpénztár napraforgókkal díszített kapuja a József Attila utca 6. szám alatt (Fotó: Both Balázs/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pestbuda.hu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7312"/>
            <a:ext cx="9144000" cy="55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95736" y="-51380"/>
            <a:ext cx="6948264" cy="694826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6668" y="-636669"/>
            <a:ext cx="1507593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5435" y="1462472"/>
            <a:ext cx="5244074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86000" y="1366897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Jungfer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Gyula kovácsoltvas angyala (1905),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Szent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István-bazilika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főbejáratának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díszkerítése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áttört, indás-leveles rajzolatú rácsozatot: puttók, különféle állatfigurák és virágmotívumok díszítik. A kovácsoltvas kerítésrács zár és kilincsszerkezetein klasszicizáló díszítőelemek dominálnak</a:t>
            </a:r>
          </a:p>
        </p:txBody>
      </p:sp>
    </p:spTree>
    <p:extLst>
      <p:ext uri="{BB962C8B-B14F-4D97-AF65-F5344CB8AC3E}">
        <p14:creationId xmlns:p14="http://schemas.microsoft.com/office/powerpoint/2010/main" val="3659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17542"/>
            <a:ext cx="5085576" cy="684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23528" y="548680"/>
            <a:ext cx="3600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Csillár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lámpa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függesztőkarikájához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Naturalisztikusan kialakított motívumok csatlakoznak: madárláb, amely kérges faágat tart, makkos tölgylevél díszek között. Az apró gallyakban végződő  ágakat fagyöngycsokor díszíti.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Ráth György- villa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83568" y="1052735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Jungfer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Gyula műlakatos és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díszműkovács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német származású nagyapja,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Jungfer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András 1786-ban költözött Pestre, ahol lakatoscéhet alapított. Fia már önálló üzemmel is rendelkezett. Unokája, az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1841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. január 9-én született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Jungfer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Gyula pedig többéves nyugat-európai tanulmányút után 1866-ban kapta meg az iparengedélyt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Első önálló műhelye a Hatvani (Kossuth Lajos) utcában volt, mindössze egyetlen segéddel, utána rövidebb ideig az Esterházy utcába költözött. 1872-től székhelyét a józsefvárosi Berzsenyi (akkor Gázgyár) utca 6. számba tette át, az általa alapított iparművészeti fémárugyár egészen az 1949-es államosításig itt működött.</a:t>
            </a:r>
          </a:p>
        </p:txBody>
      </p:sp>
    </p:spTree>
    <p:extLst>
      <p:ext uri="{BB962C8B-B14F-4D97-AF65-F5344CB8AC3E}">
        <p14:creationId xmlns:p14="http://schemas.microsoft.com/office/powerpoint/2010/main" val="40546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15616" y="908720"/>
            <a:ext cx="6912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1879-ben a rangos párizsi kiállításon immár külföldön is híre ment a munkáinak, a kovácsoltvas rácsai és fali gyertyatartói láttán tapsolt a párizsi közönség és a szakma is.1880-ban az egyik hazai újság már az olasz késői reneszánsz neves szobrászához, ötvöséhez,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Benvenuto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Cellinihez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hasonlította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Jungfert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Nem is szabad már lakatosnak nevezni, mert ő a vasnak a </a:t>
            </a:r>
            <a:r>
              <a:rPr lang="hu-H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Cellinije</a:t>
            </a:r>
            <a:r>
              <a:rPr lang="hu-H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46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404664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Budavári Palota kerítése is </a:t>
            </a:r>
            <a:r>
              <a:rPr lang="hu-H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Jungfer</a:t>
            </a:r>
            <a:r>
              <a:rPr lang="hu-H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Gyula munkája volt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2217"/>
            <a:ext cx="9144000" cy="45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196752"/>
            <a:ext cx="19944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Parlamenti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rácsos főkapu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részlete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192" y="0"/>
            <a:ext cx="6471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1628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Kapuszárny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MÁV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Nyugdíjintézeti bérház egyik kapuja (Andrássy út 88-90.)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-82157"/>
            <a:ext cx="2952328" cy="69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5486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volt királyi palota északi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szárnyának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Szent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György térre néző egykori kapuja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-9510"/>
            <a:ext cx="4716016" cy="686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332656"/>
            <a:ext cx="33313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Postaláda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Iparművészeti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Múzeum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számára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264" y="1077375"/>
            <a:ext cx="6624736" cy="58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83568" y="764704"/>
            <a:ext cx="734481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műlakatosipari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és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díszműkovácsmunkákra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nagy volt a kereslet a XIX. század utolsó harmadában, a számtalan megrendelésnek köszönhetően egy idő után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Jungfer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saját villát építtetett.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Városligeti fasor 20. szám alatti (építésekor Városliget fasor 18/A alatti) egyemeletes épületet </a:t>
            </a:r>
            <a:r>
              <a:rPr lang="hu-H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Meinig</a:t>
            </a: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Artúr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tervezte, itt élt 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Jungfer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Gyula 1892-től haláláig, 1908-ig. A villát ezt követően Ullmann Gyula építész vette meg, ma pedig a kínai nagykövetség használja. Természetesen a villa kerítését is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Jungfer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Gyula készítette, aki arra sétál, a kapun ma is láthatja a JG monogramot.</a:t>
            </a:r>
          </a:p>
        </p:txBody>
      </p:sp>
    </p:spTree>
    <p:extLst>
      <p:ext uri="{BB962C8B-B14F-4D97-AF65-F5344CB8AC3E}">
        <p14:creationId xmlns:p14="http://schemas.microsoft.com/office/powerpoint/2010/main" val="27642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656"/>
            <a:ext cx="9217650" cy="61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8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60648"/>
            <a:ext cx="43924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Budapest Kerepesi temető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Jungfer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Gyula 1908. november 21-én hunyt el, családi sírboltja a Kerepesi temető árkádsorában található. A munkásságát három fia vitte tovább: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Jungfer-gyár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1949-ig, a kommunista államosításig sikeresen működött.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Jungfer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életműve máig felbecsülhetetlen értékű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műlakatosipar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megújítása terén és a főváros arculatát tekintve is: kapui, kerítései, rácsai, kandeláberei és más iparművészeti műtárgyai megerősítik az egykori Berzsenyi utcai gyár homlokzatán ma is olvasható feliratot: </a:t>
            </a:r>
            <a:r>
              <a:rPr lang="hu-H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„észnek hódol az </a:t>
            </a:r>
            <a:r>
              <a:rPr lang="hu-H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ércz</a:t>
            </a:r>
            <a:r>
              <a:rPr lang="hu-H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0"/>
            <a:ext cx="4499992" cy="68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6" t="35625" r="60235" b="11875"/>
          <a:stretch/>
        </p:blipFill>
        <p:spPr bwMode="auto">
          <a:xfrm>
            <a:off x="0" y="-26671"/>
            <a:ext cx="4608512" cy="697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619672" y="5805264"/>
            <a:ext cx="2215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Gresham palota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542264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pestbuda.hu/cikk/20210120_a_szep_kapuk_mestere_jungfer_gyula_alkotasai_reprezentativ_kozepuleteinket_diszitik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4572000" y="17741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hlinkClick r:id="rId4"/>
              </a:rPr>
              <a:t>https://welovebudapest.com/cikk/2022/08/02/latnivalok-es-kultura-akik-nelkul-budapest-biztosan-maskent-festene-jungfer-gyula</a:t>
            </a:r>
            <a:r>
              <a:rPr lang="hu-HU" dirty="0" smtClean="0">
                <a:hlinkClick r:id="rId4"/>
              </a:rPr>
              <a:t>/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608512" y="2921168"/>
            <a:ext cx="3849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5"/>
              </a:rPr>
              <a:t>https://</a:t>
            </a:r>
            <a:r>
              <a:rPr lang="hu-HU" dirty="0" smtClean="0">
                <a:hlinkClick r:id="rId5"/>
              </a:rPr>
              <a:t>pestbuda.hu/tag/jungfer_gyula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851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16632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 józsefvárosi Berzsenyi utca 6. alatt 77 évig működött a </a:t>
            </a:r>
            <a:r>
              <a:rPr lang="hu-H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Jungfer-gyár</a:t>
            </a:r>
            <a:r>
              <a:rPr lang="hu-H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(Fotó: Both Balázs/</a:t>
            </a:r>
            <a:r>
              <a:rPr lang="hu-H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pestbuda.hu</a:t>
            </a:r>
            <a:r>
              <a:rPr lang="hu-H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pestbuda.hu/gallery/2020_11/Jungfer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5" y="856597"/>
            <a:ext cx="7596336" cy="600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6024"/>
            <a:ext cx="4379548" cy="686777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724128" y="5877272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Köszönöm a figyelmet</a:t>
            </a:r>
            <a:r>
              <a:rPr lang="hu-HU" dirty="0" smtClean="0"/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49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5517" y="69269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egykori gyár homlokzatán ma is olvasható a korabeli felirat: Észnek hódol az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ércz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(Fotó: Both Balázs/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pestbuda.hu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808263"/>
            <a:ext cx="9144000" cy="504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68856" y="1052736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Józsefvárosi műhelyét az egyre növekvő számú megrendelések miatt bővítenie kellett, 1887-ben már százötven munkást foglalkoztatott. A gyors ütemben fejlődő, terjeszkedő és polgárias arculatát fokozatosan elnyerő fővárosban megnőtt az igény a művészi szintű épületlakatos-munkák iránt: ekkor emelték a gazdasági, kulturális és egyházi élet számos reprezentatív középületét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Jungfer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munkáinak egyediségét a korábbi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öntöttvastechnikáról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a művészi kovácsoltvas munkák előállítására való áttérés adta. Munkáival vissza akart térni a régi vasművesség hagyományaihoz, de a reneszánsz és a barokk formavilág naturalista növényi ornamentikával való, szecessziós stílusú bővítésével és a technikai újításaival (felhasznált majolikát, cserepeket is) egyben meg is haladta azokat.</a:t>
            </a:r>
          </a:p>
        </p:txBody>
      </p:sp>
    </p:spTree>
    <p:extLst>
      <p:ext uri="{BB962C8B-B14F-4D97-AF65-F5344CB8AC3E}">
        <p14:creationId xmlns:p14="http://schemas.microsoft.com/office/powerpoint/2010/main" val="13179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0765"/>
            <a:ext cx="9144000" cy="603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stbuda.hu/gallery/2020_11/Jungfer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-22155"/>
            <a:ext cx="4716016" cy="688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395536" y="980728"/>
            <a:ext cx="388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Első igazi sikerét, amely egyben nemzetközi siker is volt, az 1878-as párizsi kiállításon aratta: kovácsoltvas, növényi mintázatú rácsai és gyertyatartói osztatlan elismerést váltottak ki. 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Ezután állandó rangos külföldi megrendelői is voltak, többek közt a szerb királyi pár is.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11912" y="204609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Országház főkapuja (Fotó: Both Balázs/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pestbuda.hu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" y="635317"/>
            <a:ext cx="8473440" cy="62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1560" y="620689"/>
            <a:ext cx="7560840" cy="51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legfontosabb munkái sorából elsőként az Országházat emelhetjük ki, amelynek elkészültében Steindl Imre vezetésével a kor számtalan neves művésze és műhelye dolgozott együtt. A legtöbb vasmunkát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Jungfer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készítette, amelyekből kiemelkedik a főkapu. Sokoldalúságát mutatja, hogy az Országház tetején álló, rézből készített vitézszobrok is az ő munkái, valamint a nagy munka elkészülte után, a Steindl Imre tiszteletére összeállított díszalbum ezüstvereteit is ő készítette.</a:t>
            </a:r>
          </a:p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Hauszmann Alajos irányításával átépített királyi palota főkapuját (amely a II. világháborúban elpusztult), a reprezentatív és napjainkban újjáépülő Szent István-terem bronzdíszítéseit, továbbá a Várnegyedet és a várpalotát elválasztó neobarokk Habsburg-kapu díszrácsozatát is elkészítette.</a:t>
            </a:r>
          </a:p>
        </p:txBody>
      </p:sp>
    </p:spTree>
    <p:extLst>
      <p:ext uri="{BB962C8B-B14F-4D97-AF65-F5344CB8AC3E}">
        <p14:creationId xmlns:p14="http://schemas.microsoft.com/office/powerpoint/2010/main" val="40685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2791</TotalTime>
  <Words>565</Words>
  <Application>Microsoft Office PowerPoint</Application>
  <PresentationFormat>Diavetítés a képernyőre (4:3 oldalarány)</PresentationFormat>
  <Paragraphs>62</Paragraphs>
  <Slides>30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Judit</dc:creator>
  <cp:lastModifiedBy>Judit</cp:lastModifiedBy>
  <cp:revision>23</cp:revision>
  <dcterms:created xsi:type="dcterms:W3CDTF">2025-08-19T13:50:31Z</dcterms:created>
  <dcterms:modified xsi:type="dcterms:W3CDTF">2025-08-23T07:30:09Z</dcterms:modified>
</cp:coreProperties>
</file>