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63" r:id="rId6"/>
    <p:sldId id="265" r:id="rId7"/>
    <p:sldId id="264" r:id="rId8"/>
    <p:sldId id="268" r:id="rId9"/>
    <p:sldId id="267" r:id="rId10"/>
    <p:sldId id="269" r:id="rId11"/>
    <p:sldId id="288" r:id="rId12"/>
    <p:sldId id="291" r:id="rId13"/>
    <p:sldId id="271" r:id="rId14"/>
    <p:sldId id="261" r:id="rId15"/>
    <p:sldId id="260" r:id="rId16"/>
    <p:sldId id="278" r:id="rId17"/>
    <p:sldId id="279" r:id="rId18"/>
    <p:sldId id="280" r:id="rId19"/>
    <p:sldId id="281" r:id="rId20"/>
    <p:sldId id="282" r:id="rId21"/>
    <p:sldId id="290" r:id="rId22"/>
    <p:sldId id="283" r:id="rId23"/>
    <p:sldId id="284" r:id="rId24"/>
    <p:sldId id="287" r:id="rId25"/>
    <p:sldId id="285" r:id="rId26"/>
    <p:sldId id="272" r:id="rId27"/>
    <p:sldId id="289" r:id="rId28"/>
    <p:sldId id="286" r:id="rId2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796-731B-4FBF-9CCC-2058AA3E2A3A}" type="datetimeFigureOut">
              <a:rPr lang="hu-HU" smtClean="0"/>
              <a:t>2025. 08. 18.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2234-ECA6-48A5-B9CD-37B73AD0E3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4556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796-731B-4FBF-9CCC-2058AA3E2A3A}" type="datetimeFigureOut">
              <a:rPr lang="hu-HU" smtClean="0"/>
              <a:t>2025. 08. 18.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2234-ECA6-48A5-B9CD-37B73AD0E3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5333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796-731B-4FBF-9CCC-2058AA3E2A3A}" type="datetimeFigureOut">
              <a:rPr lang="hu-HU" smtClean="0"/>
              <a:t>2025. 08. 18.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2234-ECA6-48A5-B9CD-37B73AD0E3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8129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796-731B-4FBF-9CCC-2058AA3E2A3A}" type="datetimeFigureOut">
              <a:rPr lang="hu-HU" smtClean="0"/>
              <a:t>2025. 08. 18.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2234-ECA6-48A5-B9CD-37B73AD0E3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1832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796-731B-4FBF-9CCC-2058AA3E2A3A}" type="datetimeFigureOut">
              <a:rPr lang="hu-HU" smtClean="0"/>
              <a:t>2025. 08. 18.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2234-ECA6-48A5-B9CD-37B73AD0E3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7269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796-731B-4FBF-9CCC-2058AA3E2A3A}" type="datetimeFigureOut">
              <a:rPr lang="hu-HU" smtClean="0"/>
              <a:t>2025. 08. 18.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2234-ECA6-48A5-B9CD-37B73AD0E3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481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796-731B-4FBF-9CCC-2058AA3E2A3A}" type="datetimeFigureOut">
              <a:rPr lang="hu-HU" smtClean="0"/>
              <a:t>2025. 08. 18.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2234-ECA6-48A5-B9CD-37B73AD0E3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016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796-731B-4FBF-9CCC-2058AA3E2A3A}" type="datetimeFigureOut">
              <a:rPr lang="hu-HU" smtClean="0"/>
              <a:t>2025. 08. 18.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2234-ECA6-48A5-B9CD-37B73AD0E3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799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796-731B-4FBF-9CCC-2058AA3E2A3A}" type="datetimeFigureOut">
              <a:rPr lang="hu-HU" smtClean="0"/>
              <a:t>2025. 08. 18.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2234-ECA6-48A5-B9CD-37B73AD0E3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8811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796-731B-4FBF-9CCC-2058AA3E2A3A}" type="datetimeFigureOut">
              <a:rPr lang="hu-HU" smtClean="0"/>
              <a:t>2025. 08. 18.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2234-ECA6-48A5-B9CD-37B73AD0E3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1553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4796-731B-4FBF-9CCC-2058AA3E2A3A}" type="datetimeFigureOut">
              <a:rPr lang="hu-HU" smtClean="0"/>
              <a:t>2025. 08. 18.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A2234-ECA6-48A5-B9CD-37B73AD0E3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4499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A4796-731B-4FBF-9CCC-2058AA3E2A3A}" type="datetimeFigureOut">
              <a:rPr lang="hu-HU" smtClean="0"/>
              <a:t>2025. 08. 18.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A2234-ECA6-48A5-B9CD-37B73AD0E3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374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jpeg"/><Relationship Id="rId19" Type="http://schemas.openxmlformats.org/officeDocument/2006/relationships/image" Target="../media/image30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27809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Romantika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Nemzeti öntudat, magyarság, népi minták</a:t>
            </a:r>
            <a:br>
              <a:rPr lang="hu-H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 sz.</a:t>
            </a:r>
            <a:endParaRPr lang="hu-HU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83568" y="6093296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szaju2025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Fájl:Vitéz-Kötés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5626" y="0"/>
            <a:ext cx="1658374" cy="378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23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File:Budapest Hungarian Academy of Scienc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31545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7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6.googleusercontent.com/PQdObqwSe4gjRcJOZQlMUUAdtfI9vaEzIgFHuK5a2Lje04OiJE5Ls9PZy2Kbe4H913P_HgA7lQJZxxFhd9MvpNIe0FfzCuEXZ2-AbdwEBUcSNyTNUzsTObUea7yn7a7U9G3lGGJv0XIN4GPrnmreJDcBRjJveF6H3wIfsMdrf8AZepxvnREAbw=w128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3956" y="4077072"/>
            <a:ext cx="202004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7544" y="332656"/>
            <a:ext cx="835292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Johann Gottfried Herder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(1744-1803, német költő, műfordító, teológus, filozófus) jóslata szerint „A magyarok, mint az ország lakosainak legcsekélyebb része, most szlávok, németek,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vlachok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és más népek közé vannak beékelve, s századok multán talán nyelvüket is alig lehet felfedezni.” Ez az elképzelés, amely a </a:t>
            </a: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Gondolatok az emberiség történetének filozófiájához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című művének (1791) IV. kötetében jelent meg, a magyar szellemi életre hatott, egyrészt politikai feszültséget gerjesztve gátolta a magyar megmaradási küzdelmet, másrészt dacos ellenállásra sarkalta a magyarságot a megmaradásért vívott harcban. Herder jóslatának demográfiai alapját az adta, hogy a magyar népesség török kori megfogyatkozása és a 18. századi betelepülések és betelepítések hatására Magyarország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multietnikus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jellege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megerősödött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 A század végére a magyar lakosság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arányszáma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40-44 százalékra csökkent, a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népességmérleg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többi etnikum javára billent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Ez a magyarság számára kedvezőtlen demográfiai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helyzet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19. század folyamán, egészen az 1880-as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évekig fennállt.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0366" y="10182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91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ájl:Sainte Chapelle - Felső szint 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883588"/>
            <a:ext cx="159739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kirándulásokMŰVKÖR\2019Róma\Róma2019031923H.Anci\Róma2019031923\DSCF632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2440178"/>
            <a:ext cx="2243531" cy="168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ájl:CsempeszkopacsHungary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959" y="89252"/>
            <a:ext cx="1655337" cy="22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C:\Users\DELL\Downloads\Gmail\25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9755" y="548680"/>
            <a:ext cx="2267744" cy="1700808"/>
          </a:xfrm>
          <a:prstGeom prst="rect">
            <a:avLst/>
          </a:prstGeom>
          <a:noFill/>
        </p:spPr>
      </p:pic>
      <p:pic>
        <p:nvPicPr>
          <p:cNvPr id="1032" name="Picture 8" descr="D:\kirándulásokMŰVKÖR\2023.09.23-24Schlosshof,Melk, Grafenegg\Magyarné Anna\Schloss2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8069" y="548681"/>
            <a:ext cx="1874910" cy="249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kirándulásokMŰVKÖR\2023.09.23-24Schlosshof,Melk, Grafenegg\Makainé\IMG-346686b9c46af825157cdd640b3ae015-V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5507" y="3212976"/>
            <a:ext cx="2033566" cy="98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164" y="2370777"/>
            <a:ext cx="1304925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D:\kirándulásokMŰVKÖR\2024.04.16-18Szfvár,Veszprém, Pannonh.Tata,Majk\HnéAnciVeszprém, Panonnhalma, Székesfehérvár 24041618 Anci\20240417_180937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3053" y="4797152"/>
            <a:ext cx="2373403" cy="178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 descr="20240512_124526"/>
          <p:cNvPicPr>
            <a:picLocks noGrp="1" noChangeAspect="1"/>
          </p:cNvPicPr>
          <p:nvPr isPhoto="1"/>
        </p:nvPicPr>
        <p:blipFill>
          <a:blip r:embed="rId10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075" y="4388446"/>
            <a:ext cx="1232189" cy="21887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/>
          <p:cNvSpPr txBox="1"/>
          <p:nvPr/>
        </p:nvSpPr>
        <p:spPr>
          <a:xfrm>
            <a:off x="184959" y="4335487"/>
            <a:ext cx="21082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Csempeszkovács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Ják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Saint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Chapelle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Strozzi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Farnesina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Schloss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Hoff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Csákvár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Debrecen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268069" y="4653136"/>
            <a:ext cx="17620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Román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Gótika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Reneszánsz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Barokk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Klasszicizmus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0FE1B04A-6EC5-4C9C-D882-09BC83FA1B5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32" y="420363"/>
            <a:ext cx="8016935" cy="601727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3EF57083-16DF-4923-EC40-84A47EE2647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950" y="0"/>
            <a:ext cx="4580099" cy="6858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CF1545C1-838A-EE74-5D15-D2C1D6B9696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721" y="0"/>
            <a:ext cx="3474558" cy="6858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317F1247-6A40-1A9D-DB5E-18A13D61535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457249"/>
            <a:ext cx="7990961" cy="599608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403C5A35-E3E0-8D4A-13D5-38CC6860774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620688"/>
            <a:ext cx="8251727" cy="5374203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790E81E8-1FE9-70BF-FBF3-3B7172DB4F9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288" y="283191"/>
            <a:ext cx="6279424" cy="6291617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0A8CC5F3-CE5A-3C40-50C9-8D46C93DE68C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85" y="969051"/>
            <a:ext cx="8730229" cy="4919898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183A98E4-68B7-500C-F706-52C59CDDC2D1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98" y="466087"/>
            <a:ext cx="7895004" cy="5925826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F1709176-DF79-7D8A-E532-3A8AC2DA58E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74" y="295384"/>
            <a:ext cx="8340051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9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u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096128"/>
              </p:ext>
            </p:extLst>
          </p:nvPr>
        </p:nvGraphicFramePr>
        <p:xfrm>
          <a:off x="0" y="0"/>
          <a:ext cx="9144000" cy="6857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Bemutató" r:id="rId3" imgW="3945500" imgH="2959659" progId="PowerPoint.Show.12">
                  <p:embed/>
                </p:oleObj>
              </mc:Choice>
              <mc:Fallback>
                <p:oleObj name="Bemutató" r:id="rId3" imgW="3945500" imgH="29596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73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0"/>
            <a:ext cx="6501615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51520" y="476672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16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764704"/>
            <a:ext cx="748883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templom a romantikus építészet mintapéldánya, az előző korok építészeti stílusának  ötvözete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vastag, zömök falak és a béléses kapu a román kort idézik, a rózsaablak a gótikából származik, a templom alaprajza, rendezése a római ókeresztény bazilikaépítészet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stílusára emlékeztet.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szentélyben a sok aranyozás a bizánci ortodox vallásra jellemző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templom arab és mór motívumokkal díszített. Leggyakrabban használt elemei a virágminta és a hatágú csillag.</a:t>
            </a:r>
          </a:p>
        </p:txBody>
      </p:sp>
    </p:spTree>
    <p:extLst>
      <p:ext uri="{BB962C8B-B14F-4D97-AF65-F5344CB8AC3E}">
        <p14:creationId xmlns:p14="http://schemas.microsoft.com/office/powerpoint/2010/main" val="117676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usovce 13 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8434" y="-13825"/>
            <a:ext cx="9162434" cy="68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315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ichy-kastÃ©ly - SomlÅszÅlÅs - KASTELYOK.COM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96547" y="-441710"/>
            <a:ext cx="9753603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251520" y="476672"/>
            <a:ext cx="41841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dirty="0" err="1">
                <a:solidFill>
                  <a:srgbClr val="FF0000"/>
                </a:solidFill>
                <a:latin typeface="Arial" pitchFamily="34"/>
                <a:cs typeface="Arial" pitchFamily="34"/>
              </a:rPr>
              <a:t>Somlőszőlős</a:t>
            </a:r>
            <a:r>
              <a:rPr lang="hu-HU" sz="2400" b="1" dirty="0">
                <a:solidFill>
                  <a:srgbClr val="FF0000"/>
                </a:solidFill>
                <a:latin typeface="Arial" pitchFamily="34"/>
                <a:cs typeface="Arial" pitchFamily="34"/>
              </a:rPr>
              <a:t> </a:t>
            </a:r>
            <a:r>
              <a:rPr lang="hu-HU" sz="2400" b="1" dirty="0" smtClean="0">
                <a:solidFill>
                  <a:srgbClr val="FF0000"/>
                </a:solidFill>
                <a:latin typeface="Arial" pitchFamily="34"/>
                <a:cs typeface="Arial" pitchFamily="34"/>
              </a:rPr>
              <a:t>Zichy kastély 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dirty="0" smtClean="0">
                <a:solidFill>
                  <a:srgbClr val="FF0000"/>
                </a:solidFill>
                <a:latin typeface="Arial" pitchFamily="34"/>
                <a:cs typeface="Arial" pitchFamily="34"/>
              </a:rPr>
              <a:t>Veszprém megye 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dirty="0" err="1" smtClean="0">
                <a:solidFill>
                  <a:srgbClr val="00B050"/>
                </a:solidFill>
                <a:latin typeface="Arial" pitchFamily="34"/>
                <a:cs typeface="Arial" pitchFamily="34"/>
              </a:rPr>
              <a:t>Voyta</a:t>
            </a:r>
            <a:r>
              <a:rPr lang="hu-HU" sz="2400" b="1" dirty="0" smtClean="0">
                <a:solidFill>
                  <a:srgbClr val="00B050"/>
                </a:solidFill>
                <a:latin typeface="Arial" pitchFamily="34"/>
                <a:cs typeface="Arial" pitchFamily="34"/>
              </a:rPr>
              <a:t> Adolf </a:t>
            </a:r>
            <a:r>
              <a:rPr lang="hu-HU" sz="2000" b="1" dirty="0" smtClean="0">
                <a:latin typeface="Arial" pitchFamily="34"/>
                <a:cs typeface="Arial" pitchFamily="34"/>
              </a:rPr>
              <a:t>(1834-1923) </a:t>
            </a:r>
            <a:endParaRPr lang="hu-HU" sz="2000" b="1" dirty="0"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26370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ájl:Veľké Uherce (Nagyugróc) - Thonetovský kaštie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6567"/>
            <a:ext cx="9144000" cy="489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7544" y="476672"/>
            <a:ext cx="56232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Keglevich-kastély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Nagyugróc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1844-50</a:t>
            </a:r>
          </a:p>
          <a:p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Alois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Pichl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(1782-1856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3030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39552" y="692696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20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ájl:Európa az 1815 után.h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708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347864" y="188640"/>
            <a:ext cx="52517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 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Európa a bécsi kongresszus után ( 1815 </a:t>
            </a:r>
            <a:r>
              <a:rPr lang="hu-HU" dirty="0"/>
              <a:t>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23528" y="3540767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15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249" y="0"/>
            <a:ext cx="91512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03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ájl:Vitéz-Kötés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99408" y="-5323"/>
            <a:ext cx="3421320" cy="68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95536" y="1139994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 vitézkötés zsinórdíszítés az osztrák császári haderőben szolgáló, Magyar Királyság területéről toborzott katonák egyenruháin – a könnyűlovasság, azaz a huszárok csizmanadrágján és a magyar kiegészítésű gyalogsági csapatok posztónadrágjain, továbbá a huszárcsákón alkalmazták, ahol a motívum 47 cm hosszú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négyélű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zsinórból áll, amely kétrét van fektetve és mindkét végén gömbölyű fonadékban végződik.</a:t>
            </a:r>
          </a:p>
        </p:txBody>
      </p:sp>
    </p:spTree>
    <p:extLst>
      <p:ext uri="{BB962C8B-B14F-4D97-AF65-F5344CB8AC3E}">
        <p14:creationId xmlns:p14="http://schemas.microsoft.com/office/powerpoint/2010/main" val="75953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0004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12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346"/>
            <a:ext cx="9144000" cy="693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395536" y="501317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épületre jellemzők a geometrikus minták, </a:t>
            </a:r>
            <a:r>
              <a:rPr lang="hu-H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diagonál</a:t>
            </a:r>
            <a:r>
              <a:rPr 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dupla keretezésű átfonódó folyondár vagy szalagfonatos minták.</a:t>
            </a:r>
            <a:endParaRPr lang="hu-H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83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2886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69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WAGNER Sándor</a:t>
            </a:r>
            <a:r>
              <a:rPr lang="hu-HU" sz="2400" b="1" dirty="0" smtClean="0"/>
              <a:t>: Mátyás király legyőzi </a:t>
            </a:r>
            <a:r>
              <a:rPr lang="hu-HU" sz="2400" b="1" dirty="0" err="1" smtClean="0"/>
              <a:t>Holubárt</a:t>
            </a:r>
            <a:r>
              <a:rPr lang="hu-HU" sz="2400" b="1" dirty="0" smtClean="0"/>
              <a:t>,</a:t>
            </a:r>
            <a:r>
              <a:rPr lang="hu-HU" sz="2400" dirty="0" smtClean="0"/>
              <a:t> Vigadó, Budapest</a:t>
            </a:r>
            <a:endParaRPr lang="hu-HU" sz="2400" b="1" dirty="0"/>
          </a:p>
        </p:txBody>
      </p:sp>
      <p:pic>
        <p:nvPicPr>
          <p:cNvPr id="20482" name="Picture 2" descr="https://upload.wikimedia.org/wikipedia/commons/6/61/W%C3%A1gner_S%C3%A1ndor_M%C3%A1ty%C3%A1s_kir%C3%A1ly_legy%C5%91zi_Holub%C3%A1r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7768" y="980728"/>
            <a:ext cx="8748464" cy="56192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675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120" y="0"/>
            <a:ext cx="9161120" cy="711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7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22976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572000" y="3881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szalagdíszes architektúrát, a hullámos, virágdíszes párkányokat, a népi motívumokat és az elmaradhatatlan Zsolnay kerámiák</a:t>
            </a:r>
          </a:p>
        </p:txBody>
      </p:sp>
    </p:spTree>
    <p:extLst>
      <p:ext uri="{BB962C8B-B14F-4D97-AF65-F5344CB8AC3E}">
        <p14:creationId xmlns:p14="http://schemas.microsoft.com/office/powerpoint/2010/main" val="262887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z eredeti Varjúvár Sztáná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40" y="0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355976" y="33265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Az eredeti Varjúvár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Sztánán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hu-HU" dirty="0" smtClean="0"/>
              <a:t>Fotó</a:t>
            </a:r>
            <a:r>
              <a:rPr lang="hu-HU" dirty="0"/>
              <a:t>: http://indafoto.hu/piusz</a:t>
            </a:r>
          </a:p>
        </p:txBody>
      </p:sp>
      <p:pic>
        <p:nvPicPr>
          <p:cNvPr id="4100" name="Picture 4" descr="https://csodalatosmagyarorszag.hu/wp-content/uploads/2022/10/hagymatikum-gyogyfurdo-mako-csodalatosmagyarorszag-stran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171" y="3140968"/>
            <a:ext cx="6516829" cy="366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4572000" y="206084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„1962-ben ezzel az építészettel még egyedül voltam, mint az ujjam…”</a:t>
            </a:r>
            <a:b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8902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ájl:Magyarországi nemzetiségek aránya 1840 körül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22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5724128" y="476672"/>
            <a:ext cx="3240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nemzetiségek relatív nagysága Magyarországon (Erdélyt is beleértve, de Horvátországot nem számítva) az 1840-es évek elején.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539552" y="62068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91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11560" y="764704"/>
            <a:ext cx="38884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1849. július 28-án, utolsó ülésnapján fogadta el a magyar nemzetgyűlés hazánk és Európa első nemzetiségi törvényét, mely a nyelvhasználati és azzal szorosan összefüggő hivatalviselési és oktatási jogok újraszabályozásával biztosítani kívánta a lehetőségét „minden népiségek szabad fejlődésének” Magyarországon. A szabadságharc bukása azonban megakadályozta a jogszabály gyakorlati érvényesülését.</a:t>
            </a:r>
          </a:p>
        </p:txBody>
      </p:sp>
    </p:spTree>
    <p:extLst>
      <p:ext uri="{BB962C8B-B14F-4D97-AF65-F5344CB8AC3E}">
        <p14:creationId xmlns:p14="http://schemas.microsoft.com/office/powerpoint/2010/main" val="95768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1908720" y="836712"/>
            <a:ext cx="7772400" cy="1470025"/>
          </a:xfrm>
        </p:spPr>
        <p:txBody>
          <a:bodyPr>
            <a:noAutofit/>
          </a:bodyPr>
          <a:lstStyle/>
          <a:p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ALOIS PICHL</a:t>
            </a:r>
            <a:b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(1782- 1856) </a:t>
            </a:r>
            <a:b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ÉPÍTÉSZ</a:t>
            </a:r>
            <a:b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MAGYARORSZÁGON </a:t>
            </a:r>
            <a:b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417" y="0"/>
            <a:ext cx="5079583" cy="684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251520" y="2564904"/>
            <a:ext cx="4572000" cy="43704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Kistapolcsány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Sárvár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Pesti Horváth palota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Iharosberény</a:t>
            </a:r>
          </a:p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Bonchida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Jolsva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Enying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Sajóvámos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Nagyugróc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kast.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Strawberry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Hill House</a:t>
            </a:r>
          </a:p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Lednice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Liechtenstein</a:t>
            </a:r>
          </a:p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Hluboka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Schwarzenberg</a:t>
            </a:r>
          </a:p>
          <a:p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32076" y="245839"/>
            <a:ext cx="413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1237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2583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260648"/>
            <a:ext cx="9273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Zichy-Ferraris-kastély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Oroszvár, 1840-44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Franz Beer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bécsi építész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ájl:Philip Alexius de Laszlo - Ignaz Wechselmann portréja, 189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0894" y="-8736"/>
            <a:ext cx="3029130" cy="372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6137318" y="3717032"/>
            <a:ext cx="3302507" cy="273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László Fülöp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(1869 -1937)</a:t>
            </a:r>
          </a:p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Wechselmann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Ignaz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portréja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1894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Olaj, vászon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104,2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cm x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84,3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Nemzeti Múzeum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4340" name="Picture 4" descr="Fájl:Feszl Frigyes Steri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2270" y="0"/>
            <a:ext cx="2905480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3192270" y="3879890"/>
            <a:ext cx="28198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Sterio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Károly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(1821 -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1862</a:t>
            </a:r>
          </a:p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Feszl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Frigyes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építész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portréja.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1847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grafika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107504" y="3879890"/>
            <a:ext cx="3036409" cy="1723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Josef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Kriehuber</a:t>
            </a:r>
            <a:endParaRPr lang="hu-HU" sz="2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1800. 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-1876)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Ludwig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Förster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1864</a:t>
            </a:r>
          </a:p>
          <a:p>
            <a:endParaRPr lang="hu-HU" dirty="0"/>
          </a:p>
        </p:txBody>
      </p:sp>
      <p:pic>
        <p:nvPicPr>
          <p:cNvPr id="14342" name="Picture 6" descr="Fájl:Ludwig-Förster-(1863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34438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26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mta.hu/data/cikkek/105/1053/cikk-105350/MTA%20Szekhaz/stuler_ter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950" y="-106363"/>
            <a:ext cx="9432925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églalap 1"/>
          <p:cNvSpPr>
            <a:spLocks noChangeArrowheads="1"/>
          </p:cNvSpPr>
          <p:nvPr/>
        </p:nvSpPr>
        <p:spPr bwMode="auto">
          <a:xfrm>
            <a:off x="827088" y="333375"/>
            <a:ext cx="6665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hu-HU" sz="2400" b="1" dirty="0"/>
              <a:t>Friedrich August </a:t>
            </a:r>
            <a:r>
              <a:rPr lang="de-DE" altLang="hu-HU" sz="2400" b="1" dirty="0" err="1" smtClean="0"/>
              <a:t>Stüler</a:t>
            </a:r>
            <a:r>
              <a:rPr lang="hu-HU" altLang="hu-HU" sz="2400" b="1" dirty="0" smtClean="0"/>
              <a:t> </a:t>
            </a:r>
            <a:r>
              <a:rPr lang="hu-HU" altLang="hu-HU" sz="2000" b="1" dirty="0" smtClean="0"/>
              <a:t>(1</a:t>
            </a:r>
            <a:r>
              <a:rPr lang="de-DE" sz="2000" b="1" dirty="0" smtClean="0"/>
              <a:t>800</a:t>
            </a:r>
            <a:r>
              <a:rPr lang="hu-HU" sz="2000" b="1" dirty="0" smtClean="0"/>
              <a:t>-</a:t>
            </a:r>
            <a:r>
              <a:rPr lang="de-DE" sz="2000" b="1" dirty="0" smtClean="0"/>
              <a:t>1865</a:t>
            </a:r>
            <a:r>
              <a:rPr lang="hu-HU" sz="2000" b="1" dirty="0" smtClean="0"/>
              <a:t>)</a:t>
            </a:r>
            <a:r>
              <a:rPr lang="de-DE" altLang="hu-HU" sz="2000" b="1" dirty="0" smtClean="0"/>
              <a:t> </a:t>
            </a:r>
            <a:r>
              <a:rPr lang="de-DE" altLang="hu-HU" sz="2000" b="1" dirty="0" err="1"/>
              <a:t>eredeti</a:t>
            </a:r>
            <a:r>
              <a:rPr lang="de-DE" altLang="hu-HU" sz="2000" b="1" dirty="0"/>
              <a:t> </a:t>
            </a:r>
            <a:r>
              <a:rPr lang="de-DE" altLang="hu-HU" sz="2000" b="1" dirty="0" err="1"/>
              <a:t>terve</a:t>
            </a:r>
            <a:endParaRPr lang="hu-HU" alt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206654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79512" y="188640"/>
            <a:ext cx="8964488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/>
              <a:t>Adalékok: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/>
              <a:t>1860-ban az Isztambulban élő magyarok körmöci aranyban </a:t>
            </a:r>
            <a:r>
              <a:rPr lang="hu-HU" altLang="hu-HU" sz="1800" b="1" dirty="0" err="1"/>
              <a:t>juttaták</a:t>
            </a:r>
            <a:r>
              <a:rPr lang="hu-HU" altLang="hu-HU" sz="1800" b="1" dirty="0"/>
              <a:t> el </a:t>
            </a:r>
            <a:r>
              <a:rPr lang="hu-HU" altLang="hu-HU" sz="1800" b="1" dirty="0" err="1"/>
              <a:t>hozzájáru-</a:t>
            </a:r>
            <a:endParaRPr lang="hu-HU" altLang="hu-HU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/>
              <a:t>lásukat az építkezéshez./ Vámbéry Ármin, Asbóth János, </a:t>
            </a:r>
            <a:r>
              <a:rPr lang="hu-HU" altLang="hu-HU" sz="1800" b="1" dirty="0" err="1"/>
              <a:t>Nogell</a:t>
            </a:r>
            <a:r>
              <a:rPr lang="hu-HU" altLang="hu-HU" sz="1800" b="1" dirty="0"/>
              <a:t> István stb./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/>
              <a:t>A </a:t>
            </a:r>
            <a:r>
              <a:rPr lang="hu-HU" altLang="hu-HU" sz="1800" b="1" dirty="0" err="1"/>
              <a:t>Skalnitzky</a:t>
            </a:r>
            <a:r>
              <a:rPr lang="hu-HU" altLang="hu-HU" sz="1800" b="1" dirty="0"/>
              <a:t> és Koch építő cégnél az akadémia építése alatt szabadult fel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 err="1"/>
              <a:t>kőművessegéddé</a:t>
            </a:r>
            <a:r>
              <a:rPr lang="hu-HU" altLang="hu-HU" sz="1800" b="1" dirty="0"/>
              <a:t> Hauszmann Alajos.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 err="1"/>
              <a:t>Diescher</a:t>
            </a:r>
            <a:r>
              <a:rPr lang="hu-HU" altLang="hu-HU" sz="1800" b="1" dirty="0"/>
              <a:t> József / 1811-1874 / építészmérnök, építési </a:t>
            </a:r>
            <a:r>
              <a:rPr lang="hu-HU" altLang="hu-HU" sz="1800" b="1" dirty="0" err="1"/>
              <a:t>vállakozó</a:t>
            </a:r>
            <a:r>
              <a:rPr lang="hu-HU" altLang="hu-HU" sz="1800" b="1" dirty="0"/>
              <a:t>. A székház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/>
              <a:t>kivitelezője Ybl Miklóssal – a korábbi építővállalkozásában kőműves inasként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/>
              <a:t>tanuló- </a:t>
            </a:r>
            <a:r>
              <a:rPr lang="hu-HU" altLang="hu-HU" sz="1800" b="1" dirty="0" err="1"/>
              <a:t>Szkalnitzky</a:t>
            </a:r>
            <a:r>
              <a:rPr lang="hu-HU" altLang="hu-HU" sz="1800" b="1" dirty="0"/>
              <a:t> Antal műépítész vezetésével. </a:t>
            </a:r>
            <a:endParaRPr lang="hu-HU" altLang="hu-HU" sz="18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 dirty="0"/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sz="1800" b="1" dirty="0" smtClean="0"/>
              <a:t>A mai Rákóczi út 2. helyén álló ódon Vigyázó sarokpalotát, miután kihalt a régi grófi család, 1936-ban lebontották. A Vigyázó család a Tudományos Akadémiának adományozta vagyonát..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sz="1800" b="1" i="1" dirty="0" smtClean="0"/>
              <a:t>Vigyázó Ferenc (1874-1928)</a:t>
            </a:r>
            <a:r>
              <a:rPr lang="hu-HU" altLang="hu-HU" sz="1800" b="1" dirty="0" smtClean="0"/>
              <a:t> régi nemesi család utolsó sarja volt, aki végrendeletében egész vagyonát, beleértve értékes könyv-, kódex- és képgyűjteményét is, az akkor anyagi gondokkal küzdő Magyar Tudományos Akadémiának adományozta.</a:t>
            </a:r>
          </a:p>
          <a:p>
            <a:pPr eaLnBrk="1" hangingPunct="1">
              <a:spcBef>
                <a:spcPct val="0"/>
              </a:spcBef>
              <a:buNone/>
            </a:pPr>
            <a:endParaRPr lang="hu-HU" altLang="hu-HU" sz="1800" b="1" dirty="0"/>
          </a:p>
          <a:p>
            <a:pPr eaLnBrk="1" hangingPunct="1">
              <a:spcBef>
                <a:spcPct val="0"/>
              </a:spcBef>
              <a:buNone/>
            </a:pPr>
            <a:r>
              <a:rPr lang="hu-HU" sz="1800" b="1" dirty="0" err="1"/>
              <a:t>Sina</a:t>
            </a:r>
            <a:r>
              <a:rPr lang="hu-HU" sz="1800" b="1" dirty="0"/>
              <a:t> </a:t>
            </a:r>
            <a:r>
              <a:rPr lang="hu-HU" sz="1800" b="1" dirty="0" smtClean="0"/>
              <a:t>Simon 80.000, </a:t>
            </a:r>
            <a:r>
              <a:rPr lang="hu-HU" sz="1800" b="1" dirty="0" err="1"/>
              <a:t>Batthyány-Strattmann</a:t>
            </a:r>
            <a:r>
              <a:rPr lang="hu-HU" sz="1800" b="1" dirty="0"/>
              <a:t> </a:t>
            </a:r>
            <a:r>
              <a:rPr lang="hu-HU" sz="1800" b="1" dirty="0" smtClean="0"/>
              <a:t>Fülöp 60.000. Ft.</a:t>
            </a:r>
            <a:endParaRPr lang="hu-HU" altLang="hu-HU" sz="1800" b="1" dirty="0" smtClean="0"/>
          </a:p>
          <a:p>
            <a:pPr eaLnBrk="1" hangingPunct="1">
              <a:spcBef>
                <a:spcPct val="0"/>
              </a:spcBef>
              <a:buNone/>
            </a:pPr>
            <a:endParaRPr lang="hu-HU" altLang="hu-HU" sz="1800" dirty="0" smtClean="0"/>
          </a:p>
          <a:p>
            <a:pPr eaLnBrk="1" hangingPunct="1">
              <a:spcBef>
                <a:spcPct val="0"/>
              </a:spcBef>
              <a:buNone/>
            </a:pPr>
            <a:endParaRPr lang="hu-HU" altLang="hu-HU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 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343916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</TotalTime>
  <Words>555</Words>
  <Application>Microsoft Office PowerPoint</Application>
  <PresentationFormat>Diavetítés a képernyőre (4:3 oldalarány)</PresentationFormat>
  <Paragraphs>101</Paragraphs>
  <Slides>28</Slides>
  <Notes>0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0" baseType="lpstr">
      <vt:lpstr>Office-téma</vt:lpstr>
      <vt:lpstr>Bemutató</vt:lpstr>
      <vt:lpstr>Romantika Nemzeti öntudat, magyarság, népi minták 19. sz.</vt:lpstr>
      <vt:lpstr>PowerPoint bemutató</vt:lpstr>
      <vt:lpstr>PowerPoint bemutató</vt:lpstr>
      <vt:lpstr>PowerPoint bemutató</vt:lpstr>
      <vt:lpstr>ALOIS PICHL  (1782- 1856)  ÉPÍTÉSZ  MAGYARORSZÁGON 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Romantika Nemzeti öntudat, magyarság, népi minták</dc:title>
  <dc:creator>Judit</dc:creator>
  <cp:lastModifiedBy>Judit</cp:lastModifiedBy>
  <cp:revision>27</cp:revision>
  <dcterms:created xsi:type="dcterms:W3CDTF">2025-08-04T13:43:06Z</dcterms:created>
  <dcterms:modified xsi:type="dcterms:W3CDTF">2025-08-18T07:17:42Z</dcterms:modified>
</cp:coreProperties>
</file>