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3" r:id="rId3"/>
    <p:sldId id="280" r:id="rId4"/>
    <p:sldId id="279" r:id="rId5"/>
    <p:sldId id="261" r:id="rId6"/>
    <p:sldId id="285" r:id="rId7"/>
    <p:sldId id="296" r:id="rId8"/>
    <p:sldId id="298" r:id="rId9"/>
    <p:sldId id="287" r:id="rId10"/>
    <p:sldId id="269" r:id="rId11"/>
    <p:sldId id="265" r:id="rId12"/>
    <p:sldId id="270" r:id="rId13"/>
    <p:sldId id="293" r:id="rId14"/>
    <p:sldId id="297" r:id="rId15"/>
    <p:sldId id="275" r:id="rId16"/>
    <p:sldId id="288" r:id="rId17"/>
    <p:sldId id="277" r:id="rId18"/>
    <p:sldId id="278" r:id="rId19"/>
    <p:sldId id="294" r:id="rId20"/>
    <p:sldId id="284" r:id="rId21"/>
    <p:sldId id="259" r:id="rId22"/>
    <p:sldId id="257" r:id="rId23"/>
    <p:sldId id="260" r:id="rId24"/>
    <p:sldId id="262" r:id="rId25"/>
    <p:sldId id="271" r:id="rId26"/>
    <p:sldId id="263" r:id="rId27"/>
    <p:sldId id="266" r:id="rId28"/>
    <p:sldId id="272" r:id="rId29"/>
    <p:sldId id="295" r:id="rId30"/>
    <p:sldId id="276" r:id="rId31"/>
    <p:sldId id="264" r:id="rId32"/>
    <p:sldId id="258" r:id="rId33"/>
    <p:sldId id="299" r:id="rId34"/>
    <p:sldId id="300" r:id="rId35"/>
    <p:sldId id="301" r:id="rId3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67178-2C5B-4947-B5A7-F7944DD49A83}" v="87" dt="2025-07-25T20:02:58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9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020D-3D1A-46A2-A988-DA091E21D669}" type="datetimeFigureOut">
              <a:rPr lang="hu-HU" smtClean="0"/>
              <a:t>2025. 08. 09.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A4CA-B913-4AA7-8023-B86DDAEA54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09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0757E6C-2739-B2B6-4495-7972A17F8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5CF45760-0984-67C6-B339-1051D04D3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C1A74A4-A245-755A-76EC-7BCA9BB1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13C7-1B37-47EE-A0C9-11B7BBFB304C}" type="datetimeFigureOut">
              <a:rPr lang="hu-HU" smtClean="0"/>
              <a:t>2025. 08. 09.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57D63C3-2D4D-B330-3F91-B2FF46DB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709E968-933A-B721-B749-1696E07C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4F6F-4024-4B98-8548-2BA23BFF9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63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51E928F-4E3D-214A-4874-6EAFC8B3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0CAE54E8-D40D-07A0-E8B0-D3176C66E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D269119-CF60-3A52-4ED4-30D8A923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13C7-1B37-47EE-A0C9-11B7BBFB304C}" type="datetimeFigureOut">
              <a:rPr lang="hu-HU" smtClean="0"/>
              <a:t>2025. 08. 09.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6083A3C-93A0-160D-809C-0DCBF394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EAF5255-3D05-7F12-187A-96AE8F6D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4F6F-4024-4B98-8548-2BA23BFF9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140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0403565F-DB37-E73B-61B5-082C79157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3A7F17DD-CABF-D950-2E4B-29C094107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23FFF5C-9EE3-6F47-F3E5-6D405784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13C7-1B37-47EE-A0C9-11B7BBFB304C}" type="datetimeFigureOut">
              <a:rPr lang="hu-HU" smtClean="0"/>
              <a:t>2025. 08. 09.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DDD7F2B-8FC6-FB53-0A78-3C705A72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979840B-2514-594A-D779-A1B3D580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4F6F-4024-4B98-8548-2BA23BFF9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763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2BBCB27-D9F8-3F70-738C-C532E2C8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66A7A7A-8906-EDAA-4B28-EAA4F5B5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4AE1A4E-3AFC-A991-36D3-9D3BBD02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13C7-1B37-47EE-A0C9-11B7BBFB304C}" type="datetimeFigureOut">
              <a:rPr lang="hu-HU" smtClean="0"/>
              <a:t>2025. 08. 09.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A3FA23C-1053-C176-4E1B-21014484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38E62E6-4628-C827-5C48-28A16965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4F6F-4024-4B98-8548-2BA23BFF9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8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9F3273A-304F-0234-429E-0ABCFB84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3616DD2B-1BA9-D835-D580-D8E7FAC52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3896DF6-9431-02CF-6E65-018F2CCE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13C7-1B37-47EE-A0C9-11B7BBFB304C}" type="datetimeFigureOut">
              <a:rPr lang="hu-HU" smtClean="0"/>
              <a:t>2025. 08. 09.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B39D465-42D9-C3A1-A848-65C3157B9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F4683F5-169E-A684-054B-4091FED4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4F6F-4024-4B98-8548-2BA23BFF9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130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1664016-D1FF-F1B8-19A8-E4A29DB2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4D45C79-DA48-DB40-FD09-6832D43B1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DFE0938A-5C29-AD08-D7FC-D9BFD94C6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A9C3C8E-5E26-5AEB-2937-934975BC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13C7-1B37-47EE-A0C9-11B7BBFB304C}" type="datetimeFigureOut">
              <a:rPr lang="hu-HU" smtClean="0"/>
              <a:t>2025. 08. 09.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28F123D6-0D2B-78AB-1879-A36389F2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AB0038DA-A6B6-2742-4D2D-46B6785C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4F6F-4024-4B98-8548-2BA23BFF9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34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3B395A6-E43E-247F-A3F4-F66051F7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1DC1268-0B8B-A230-6EAF-8007F43A4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A5F8786-C35C-A944-E15E-25333DFBC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B7BF9107-237F-2D86-CB88-249F7AE62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0E1E1AEF-49D3-94BD-BD03-A0BED4D5A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1416BE6B-2C3D-8854-9E19-ED79378A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13C7-1B37-47EE-A0C9-11B7BBFB304C}" type="datetimeFigureOut">
              <a:rPr lang="hu-HU" smtClean="0"/>
              <a:t>2025. 08. 09.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A33841C2-CD0A-488A-60E0-EDDBD665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7BAF1CAC-5D4A-2962-0231-88B81BCD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4F6F-4024-4B98-8548-2BA23BFF9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24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F79B7AD-832B-F0B1-C6E5-3143D1D6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023F92EA-56FE-2B26-A998-5F931207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13C7-1B37-47EE-A0C9-11B7BBFB304C}" type="datetimeFigureOut">
              <a:rPr lang="hu-HU" smtClean="0"/>
              <a:t>2025. 08. 09.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024B4264-3D24-253A-24F2-6860891C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D0A6FF85-C932-D8D0-42B7-4AD40950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4F6F-4024-4B98-8548-2BA23BFF9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362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5C483B0A-3640-59DA-A2AA-63D6ADC9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13C7-1B37-47EE-A0C9-11B7BBFB304C}" type="datetimeFigureOut">
              <a:rPr lang="hu-HU" smtClean="0"/>
              <a:t>2025. 08. 09.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D9C04956-34E2-009D-1D49-4640F91B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214A3F35-1DA4-F35E-8096-D5C23EB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4F6F-4024-4B98-8548-2BA23BFF9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01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2333ED8-A7D6-A50A-76DB-6E0C73B3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33C36F5-418B-D9D6-380B-3A2A59F5E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3E43022-B9FA-BF41-E897-E9353E1C2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614530A-4E99-2A34-A6E1-99F7BF1A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13C7-1B37-47EE-A0C9-11B7BBFB304C}" type="datetimeFigureOut">
              <a:rPr lang="hu-HU" smtClean="0"/>
              <a:t>2025. 08. 09.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EAF68C66-C82E-4789-222C-480D32E5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5B13B815-F635-9166-AEA8-CEF35ABB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4F6F-4024-4B98-8548-2BA23BFF9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98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DB6C95A-EB79-6139-1C69-08A3CACE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26AC6364-1472-A7F0-3733-610F9FFAD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39B6AD0-007F-137D-CA17-EF8344779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7B469EA-0095-A943-F372-387182BB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13C7-1B37-47EE-A0C9-11B7BBFB304C}" type="datetimeFigureOut">
              <a:rPr lang="hu-HU" smtClean="0"/>
              <a:t>2025. 08. 09.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4F8BADCA-45AC-8440-8EA4-246AC848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C75B1B7B-4F0C-975B-D9C8-17788394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4F6F-4024-4B98-8548-2BA23BFF9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40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845B9F01-961D-2B9B-8971-DDF9194D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535088E5-D514-CF6E-1D4C-238BB4EDB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C38A9D0-F964-BE76-54ED-DB37719CF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B613C7-1B37-47EE-A0C9-11B7BBFB304C}" type="datetimeFigureOut">
              <a:rPr lang="hu-HU" smtClean="0"/>
              <a:t>2025. 08. 09.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935E3FC-F71F-FCD4-5D2F-E855D0923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7C1F732-ADF9-5770-D690-44150989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84F6F-4024-4B98-8548-2BA23BFF9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077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en.m.wikipedia.org/wiki/File:Szinyei_Merse,_P&#225;l_-_Picnic_in_May_(1873)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9C522D7-B8D4-F179-8197-157243052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Szinyei Merse  Pál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12E9A7CB-3131-8001-0B52-3FE9D85B3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3D455B71-009D-B4AE-3365-2C93D47D5B3B}"/>
              </a:ext>
            </a:extLst>
          </p:cNvPr>
          <p:cNvSpPr txBox="1"/>
          <p:nvPr/>
        </p:nvSpPr>
        <p:spPr>
          <a:xfrm>
            <a:off x="4145280" y="3429000"/>
            <a:ext cx="30757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(1845-1920)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24840" y="591312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AszalaiM.2025.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362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ű, kültéri, ruházat, személy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966D8639-AF7A-6BFC-3FB0-0B36E57C2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9" y="70338"/>
            <a:ext cx="4550255" cy="662156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D1BE1575-3D7F-6214-3EC4-3D1BC258F893}"/>
              </a:ext>
            </a:extLst>
          </p:cNvPr>
          <p:cNvSpPr txBox="1"/>
          <p:nvPr/>
        </p:nvSpPr>
        <p:spPr>
          <a:xfrm>
            <a:off x="5215095" y="773723"/>
            <a:ext cx="21253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Anya és gyermekei</a:t>
            </a:r>
          </a:p>
          <a:p>
            <a:endParaRPr lang="hu-HU" b="1" dirty="0"/>
          </a:p>
          <a:p>
            <a:r>
              <a:rPr lang="hu-HU" dirty="0"/>
              <a:t>1868-69</a:t>
            </a:r>
          </a:p>
          <a:p>
            <a:r>
              <a:rPr lang="hu-HU" dirty="0" err="1"/>
              <a:t>Olaj,vászon</a:t>
            </a:r>
            <a:endParaRPr lang="hu-HU" dirty="0"/>
          </a:p>
          <a:p>
            <a:r>
              <a:rPr lang="hu-HU" dirty="0"/>
              <a:t>137x94cm</a:t>
            </a:r>
          </a:p>
          <a:p>
            <a:r>
              <a:rPr lang="hu-HU" dirty="0"/>
              <a:t>magángyűjtemény</a:t>
            </a: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32E66A58-D246-2AE1-A181-F7CB01B338C6}"/>
              </a:ext>
            </a:extLst>
          </p:cNvPr>
          <p:cNvSpPr txBox="1"/>
          <p:nvPr/>
        </p:nvSpPr>
        <p:spPr>
          <a:xfrm>
            <a:off x="11409680" y="4064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0729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stmény, rajz, Műalkotás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29D9066C-0188-A07B-88A6-44EE4799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5" y="78658"/>
            <a:ext cx="5324834" cy="652581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8CAB3D4-1218-A226-B7AC-6A3FFA3F8196}"/>
              </a:ext>
            </a:extLst>
          </p:cNvPr>
          <p:cNvSpPr txBox="1"/>
          <p:nvPr/>
        </p:nvSpPr>
        <p:spPr>
          <a:xfrm>
            <a:off x="6700953" y="692472"/>
            <a:ext cx="19379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 hinta </a:t>
            </a:r>
            <a:r>
              <a:rPr lang="hu-HU" dirty="0"/>
              <a:t>(nyaralók)</a:t>
            </a:r>
          </a:p>
          <a:p>
            <a:endParaRPr lang="hu-HU" dirty="0"/>
          </a:p>
          <a:p>
            <a:r>
              <a:rPr lang="hu-HU" dirty="0"/>
              <a:t>1869</a:t>
            </a:r>
          </a:p>
          <a:p>
            <a:r>
              <a:rPr lang="hu-HU" dirty="0"/>
              <a:t>Olaj, kartonlemez</a:t>
            </a:r>
          </a:p>
          <a:p>
            <a:r>
              <a:rPr lang="hu-HU" dirty="0"/>
              <a:t>54,2x41cm</a:t>
            </a:r>
          </a:p>
          <a:p>
            <a:r>
              <a:rPr lang="hu-HU" dirty="0"/>
              <a:t>MNG</a:t>
            </a: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AEE1DD5A-66D3-41AF-CBD7-B8A19501F1C1}"/>
              </a:ext>
            </a:extLst>
          </p:cNvPr>
          <p:cNvSpPr txBox="1"/>
          <p:nvPr/>
        </p:nvSpPr>
        <p:spPr>
          <a:xfrm>
            <a:off x="11186160" y="38608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9802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művészet, festmény, rajz, Művészet festék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8E90BEF6-27E7-9987-4B84-6907DBADF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2" y="90435"/>
            <a:ext cx="5093968" cy="664463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CB6FAE9-019C-3D33-96FE-0F89F1B33B9A}"/>
              </a:ext>
            </a:extLst>
          </p:cNvPr>
          <p:cNvSpPr txBox="1"/>
          <p:nvPr/>
        </p:nvSpPr>
        <p:spPr>
          <a:xfrm>
            <a:off x="5797899" y="502418"/>
            <a:ext cx="140108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/>
              <a:t>Ruhaszárítás</a:t>
            </a:r>
          </a:p>
          <a:p>
            <a:endParaRPr lang="hu-HU" sz="1600" b="1" dirty="0"/>
          </a:p>
          <a:p>
            <a:r>
              <a:rPr lang="hu-HU" sz="1600" dirty="0"/>
              <a:t>1869</a:t>
            </a:r>
          </a:p>
          <a:p>
            <a:r>
              <a:rPr lang="hu-HU" sz="1600" dirty="0" err="1"/>
              <a:t>Olaj,vászon</a:t>
            </a:r>
            <a:endParaRPr lang="hu-HU" sz="1600" dirty="0"/>
          </a:p>
          <a:p>
            <a:r>
              <a:rPr lang="hu-HU" sz="1600" dirty="0"/>
              <a:t>38,5x30,8cm</a:t>
            </a:r>
          </a:p>
          <a:p>
            <a:r>
              <a:rPr lang="hu-HU" sz="1600" dirty="0"/>
              <a:t>MNG</a:t>
            </a:r>
          </a:p>
          <a:p>
            <a:endParaRPr lang="hu-HU" sz="1400" dirty="0"/>
          </a:p>
          <a:p>
            <a:endParaRPr lang="hu-HU" sz="14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167954CD-432E-A780-3C0C-54098EE4EF40}"/>
              </a:ext>
            </a:extLst>
          </p:cNvPr>
          <p:cNvSpPr txBox="1"/>
          <p:nvPr/>
        </p:nvSpPr>
        <p:spPr>
          <a:xfrm>
            <a:off x="11419840" y="3048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1236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stmény, épület, ház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ABA915EB-8345-C3DF-00CA-479421B9F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7" y="209183"/>
            <a:ext cx="7100683" cy="644282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3D7BC6D3-EAAB-9527-33CB-3192695A9D6B}"/>
              </a:ext>
            </a:extLst>
          </p:cNvPr>
          <p:cNvSpPr txBox="1"/>
          <p:nvPr/>
        </p:nvSpPr>
        <p:spPr>
          <a:xfrm>
            <a:off x="7885471" y="570271"/>
            <a:ext cx="20065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Esthajnalcsillag</a:t>
            </a:r>
          </a:p>
          <a:p>
            <a:r>
              <a:rPr lang="hu-HU" sz="1600" dirty="0"/>
              <a:t>1869</a:t>
            </a:r>
          </a:p>
          <a:p>
            <a:r>
              <a:rPr lang="hu-HU" sz="1600" dirty="0" err="1"/>
              <a:t>Olaj,lemezpapír</a:t>
            </a:r>
            <a:endParaRPr lang="hu-HU" sz="1600" dirty="0"/>
          </a:p>
          <a:p>
            <a:r>
              <a:rPr lang="hu-HU" sz="1600" dirty="0"/>
              <a:t>25,8x28cm</a:t>
            </a:r>
          </a:p>
          <a:p>
            <a:r>
              <a:rPr lang="hu-HU" sz="1600" dirty="0"/>
              <a:t>MNG (nincs kiállítva)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13361BA3-5C7C-D9FF-D904-8909B70E6A79}"/>
              </a:ext>
            </a:extLst>
          </p:cNvPr>
          <p:cNvSpPr txBox="1"/>
          <p:nvPr/>
        </p:nvSpPr>
        <p:spPr>
          <a:xfrm>
            <a:off x="11338560" y="3048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56024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Emberi arc, Emberi szakáll, ruházat, személy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CBB1D6F2-9B0C-363A-0A5F-1230033DE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" y="131201"/>
            <a:ext cx="5289665" cy="659652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2AF7A074-882D-A267-7F23-F3857A782232}"/>
              </a:ext>
            </a:extLst>
          </p:cNvPr>
          <p:cNvSpPr txBox="1"/>
          <p:nvPr/>
        </p:nvSpPr>
        <p:spPr>
          <a:xfrm>
            <a:off x="6296891" y="446808"/>
            <a:ext cx="317208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 </a:t>
            </a:r>
            <a:r>
              <a:rPr lang="hu-HU" sz="1600" dirty="0" err="1"/>
              <a:t>müvész</a:t>
            </a:r>
            <a:r>
              <a:rPr lang="hu-HU" sz="1600" dirty="0"/>
              <a:t> édesatyja karosszékben</a:t>
            </a:r>
          </a:p>
          <a:p>
            <a:r>
              <a:rPr lang="hu-HU" sz="1600" dirty="0"/>
              <a:t>1870</a:t>
            </a:r>
          </a:p>
          <a:p>
            <a:r>
              <a:rPr lang="hu-HU" sz="1600" dirty="0"/>
              <a:t>Olaj, vászon</a:t>
            </a:r>
          </a:p>
          <a:p>
            <a:r>
              <a:rPr lang="hu-HU" sz="1600" dirty="0"/>
              <a:t>100x81 cm</a:t>
            </a:r>
          </a:p>
          <a:p>
            <a:r>
              <a:rPr lang="hu-HU" sz="1600" dirty="0"/>
              <a:t>MNG (nincs kiállítva)</a:t>
            </a:r>
          </a:p>
          <a:p>
            <a:endParaRPr lang="hu-HU" sz="14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05FF6929-2A1E-B57D-DB5A-8EFD87119ECA}"/>
              </a:ext>
            </a:extLst>
          </p:cNvPr>
          <p:cNvSpPr txBox="1"/>
          <p:nvPr/>
        </p:nvSpPr>
        <p:spPr>
          <a:xfrm>
            <a:off x="11277600" y="44680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9055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ruházat, Emberi arc, festmény, portré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91E3F47D-779B-C4E2-852D-0BD449C83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46038"/>
            <a:ext cx="5152103" cy="676592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32EBDEB-2161-6C94-8740-8C5C5607A2F5}"/>
              </a:ext>
            </a:extLst>
          </p:cNvPr>
          <p:cNvSpPr txBox="1"/>
          <p:nvPr/>
        </p:nvSpPr>
        <p:spPr>
          <a:xfrm>
            <a:off x="5830529" y="1199535"/>
            <a:ext cx="21779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Szinyei Merse Ninon</a:t>
            </a:r>
          </a:p>
          <a:p>
            <a:r>
              <a:rPr lang="hu-HU" dirty="0"/>
              <a:t>(A festő testvére)</a:t>
            </a:r>
          </a:p>
          <a:p>
            <a:r>
              <a:rPr lang="hu-HU" dirty="0"/>
              <a:t>1870</a:t>
            </a:r>
          </a:p>
          <a:p>
            <a:r>
              <a:rPr lang="hu-HU" dirty="0"/>
              <a:t>Olaj, vászon</a:t>
            </a:r>
          </a:p>
          <a:p>
            <a:r>
              <a:rPr lang="hu-HU" dirty="0"/>
              <a:t>61,5x48,3cm</a:t>
            </a:r>
          </a:p>
          <a:p>
            <a:r>
              <a:rPr lang="hu-HU" dirty="0"/>
              <a:t>MNG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9FF9C29-D253-CDE9-2C59-F064D6181AAE}"/>
              </a:ext>
            </a:extLst>
          </p:cNvPr>
          <p:cNvSpPr txBox="1"/>
          <p:nvPr/>
        </p:nvSpPr>
        <p:spPr>
          <a:xfrm>
            <a:off x="11541760" y="3556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17152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festmény, Akrilfesték, Művészet festék, Képző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17F5ED3A-14C9-8737-6EC4-6EB2979A3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4" y="80438"/>
            <a:ext cx="6477000" cy="484822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D0CD8680-44D0-7277-BF96-57FF0561DAF0}"/>
              </a:ext>
            </a:extLst>
          </p:cNvPr>
          <p:cNvSpPr txBox="1"/>
          <p:nvPr/>
        </p:nvSpPr>
        <p:spPr>
          <a:xfrm>
            <a:off x="7074040" y="643095"/>
            <a:ext cx="20065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Bacchanalia</a:t>
            </a:r>
            <a:endParaRPr lang="hu-HU" sz="1600" dirty="0"/>
          </a:p>
          <a:p>
            <a:r>
              <a:rPr lang="hu-HU" sz="1600" dirty="0"/>
              <a:t>1869</a:t>
            </a:r>
          </a:p>
          <a:p>
            <a:r>
              <a:rPr lang="hu-HU" sz="1600" dirty="0"/>
              <a:t>Olaj, vászon</a:t>
            </a:r>
          </a:p>
          <a:p>
            <a:r>
              <a:rPr lang="hu-HU" sz="1600" dirty="0"/>
              <a:t>66x88,5cm </a:t>
            </a:r>
          </a:p>
          <a:p>
            <a:r>
              <a:rPr lang="hu-HU" sz="1600" dirty="0"/>
              <a:t>MNG (nincs kiállítva)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3D796F16-084E-64F7-E414-2840204DA9BD}"/>
              </a:ext>
            </a:extLst>
          </p:cNvPr>
          <p:cNvSpPr txBox="1"/>
          <p:nvPr/>
        </p:nvSpPr>
        <p:spPr>
          <a:xfrm>
            <a:off x="10403840" y="49784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4268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festmény, rajz, művészet, Akrilfesték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065A40AA-3A11-5D4D-4126-D324BF13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" y="226312"/>
            <a:ext cx="4178063" cy="630651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419DE52F-CEDF-C0D9-4642-C3D9296E8C92}"/>
              </a:ext>
            </a:extLst>
          </p:cNvPr>
          <p:cNvSpPr txBox="1"/>
          <p:nvPr/>
        </p:nvSpPr>
        <p:spPr>
          <a:xfrm>
            <a:off x="4943789" y="6430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93620E0A-EF6E-F0AF-F2D5-DE169A8EF19C}"/>
              </a:ext>
            </a:extLst>
          </p:cNvPr>
          <p:cNvSpPr txBox="1"/>
          <p:nvPr/>
        </p:nvSpPr>
        <p:spPr>
          <a:xfrm>
            <a:off x="5486400" y="1024932"/>
            <a:ext cx="21604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Faun</a:t>
            </a:r>
          </a:p>
          <a:p>
            <a:r>
              <a:rPr lang="hu-HU" dirty="0"/>
              <a:t>1869</a:t>
            </a:r>
          </a:p>
          <a:p>
            <a:r>
              <a:rPr lang="hu-HU" dirty="0"/>
              <a:t>Olaj, fa</a:t>
            </a:r>
          </a:p>
          <a:p>
            <a:r>
              <a:rPr lang="hu-HU" dirty="0"/>
              <a:t>33,5x22,8cm</a:t>
            </a:r>
          </a:p>
          <a:p>
            <a:r>
              <a:rPr lang="hu-HU" dirty="0"/>
              <a:t>MNG, nincs kiállítva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C167B0D7-D514-FCBE-E508-081EC077092A}"/>
              </a:ext>
            </a:extLst>
          </p:cNvPr>
          <p:cNvSpPr txBox="1"/>
          <p:nvPr/>
        </p:nvSpPr>
        <p:spPr>
          <a:xfrm>
            <a:off x="11277600" y="22631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149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festmény, művészet, emlős, Akrilfesték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E5463D32-3B81-B6BF-2A08-22B43BEC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6" y="125828"/>
            <a:ext cx="4338393" cy="66488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108E5992-FC42-D01C-0670-4132E87F1716}"/>
              </a:ext>
            </a:extLst>
          </p:cNvPr>
          <p:cNvSpPr txBox="1"/>
          <p:nvPr/>
        </p:nvSpPr>
        <p:spPr>
          <a:xfrm>
            <a:off x="4994031" y="592853"/>
            <a:ext cx="1944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/>
              <a:t>Faun</a:t>
            </a:r>
          </a:p>
          <a:p>
            <a:r>
              <a:rPr lang="hu-HU" sz="1600" dirty="0"/>
              <a:t>1869</a:t>
            </a:r>
          </a:p>
          <a:p>
            <a:r>
              <a:rPr lang="hu-HU" sz="1600" dirty="0" err="1"/>
              <a:t>Olaj,fa</a:t>
            </a:r>
            <a:endParaRPr lang="hu-HU" sz="1600" dirty="0"/>
          </a:p>
          <a:p>
            <a:r>
              <a:rPr lang="hu-HU" sz="1600" dirty="0"/>
              <a:t>33,5x22,8cm</a:t>
            </a:r>
          </a:p>
          <a:p>
            <a:r>
              <a:rPr lang="hu-HU" sz="1600" dirty="0"/>
              <a:t>MNG, nincs kiállítva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39175896-3CE4-EE2E-DF27-F6E8A53077B0}"/>
              </a:ext>
            </a:extLst>
          </p:cNvPr>
          <p:cNvSpPr txBox="1"/>
          <p:nvPr/>
        </p:nvSpPr>
        <p:spPr>
          <a:xfrm>
            <a:off x="11450320" y="29464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3696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9F7A3A-7228-80CB-B9D7-8384DCC52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zinyei Merse Pál (1845-1920) Tourbillon, 1873">
            <a:extLst>
              <a:ext uri="{FF2B5EF4-FFF2-40B4-BE49-F238E27FC236}">
                <a16:creationId xmlns:a16="http://schemas.microsoft.com/office/drawing/2014/main" xmlns="" id="{120D22EF-37A2-5D38-1E4B-C5AA58DD9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43302"/>
            <a:ext cx="6407863" cy="59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49928550-BF52-01D2-A893-206F861EB15C}"/>
              </a:ext>
            </a:extLst>
          </p:cNvPr>
          <p:cNvSpPr txBox="1"/>
          <p:nvPr/>
        </p:nvSpPr>
        <p:spPr>
          <a:xfrm>
            <a:off x="7091680" y="863600"/>
            <a:ext cx="20949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Tourbillon</a:t>
            </a:r>
            <a:endParaRPr lang="hu-HU" dirty="0"/>
          </a:p>
          <a:p>
            <a:r>
              <a:rPr lang="hu-HU" dirty="0"/>
              <a:t>1873</a:t>
            </a:r>
          </a:p>
          <a:p>
            <a:r>
              <a:rPr lang="hu-HU" dirty="0"/>
              <a:t>Olaj, lemezpapír</a:t>
            </a:r>
          </a:p>
          <a:p>
            <a:r>
              <a:rPr lang="hu-HU" dirty="0"/>
              <a:t>40x32,5 cm</a:t>
            </a:r>
          </a:p>
          <a:p>
            <a:r>
              <a:rPr lang="hu-HU" dirty="0"/>
              <a:t>(Virág Judit Galéria)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CE4AA7BB-77D7-6BDC-ADFD-BCD37B2BA8D1}"/>
              </a:ext>
            </a:extLst>
          </p:cNvPr>
          <p:cNvSpPr txBox="1"/>
          <p:nvPr/>
        </p:nvSpPr>
        <p:spPr>
          <a:xfrm>
            <a:off x="11297920" y="5588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26095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9B4CB4-B4E4-5F1F-0EF5-B682DFC6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stmény, Emberi arc, ruházat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C6BCAF8C-0287-4DE4-07B3-24AEC54C8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2" y="130628"/>
            <a:ext cx="4956954" cy="658254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45FC674-2729-1A3D-0556-C5C162786437}"/>
              </a:ext>
            </a:extLst>
          </p:cNvPr>
          <p:cNvSpPr txBox="1"/>
          <p:nvPr/>
        </p:nvSpPr>
        <p:spPr>
          <a:xfrm>
            <a:off x="5898382" y="542611"/>
            <a:ext cx="41810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Wilhelm </a:t>
            </a:r>
            <a:r>
              <a:rPr lang="hu-HU" dirty="0" err="1"/>
              <a:t>Leibl</a:t>
            </a:r>
            <a:r>
              <a:rPr lang="hu-HU" dirty="0"/>
              <a:t>: Szinyei Merse Pál portréja</a:t>
            </a:r>
          </a:p>
          <a:p>
            <a:r>
              <a:rPr lang="hu-HU" dirty="0"/>
              <a:t>1869</a:t>
            </a:r>
          </a:p>
          <a:p>
            <a:r>
              <a:rPr lang="hu-HU" dirty="0"/>
              <a:t>olaj, vászon</a:t>
            </a:r>
          </a:p>
          <a:p>
            <a:r>
              <a:rPr lang="hu-HU" dirty="0"/>
              <a:t>139,5x102cm</a:t>
            </a:r>
          </a:p>
          <a:p>
            <a:r>
              <a:rPr lang="hu-HU" dirty="0"/>
              <a:t>Szépművészeti Múzeum</a:t>
            </a:r>
          </a:p>
          <a:p>
            <a:r>
              <a:rPr lang="hu-HU" dirty="0"/>
              <a:t>(nincs kiállítva)</a:t>
            </a: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F39424AD-8362-7818-077C-83DF23A1179E}"/>
              </a:ext>
            </a:extLst>
          </p:cNvPr>
          <p:cNvSpPr txBox="1"/>
          <p:nvPr/>
        </p:nvSpPr>
        <p:spPr>
          <a:xfrm>
            <a:off x="11409680" y="3251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521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FC0A9D-1BEF-4147-3F77-38A18CF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stmény, Emberi arc, ruházat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AF833ECF-D684-6DC0-E0A0-E6DF56B7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2" y="130628"/>
            <a:ext cx="4956954" cy="658254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7E1411BB-CA3F-1E01-4D2B-74E1CCA4D4D9}"/>
              </a:ext>
            </a:extLst>
          </p:cNvPr>
          <p:cNvSpPr txBox="1"/>
          <p:nvPr/>
        </p:nvSpPr>
        <p:spPr>
          <a:xfrm>
            <a:off x="5898382" y="542611"/>
            <a:ext cx="41810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Wilhelm </a:t>
            </a:r>
            <a:r>
              <a:rPr lang="hu-HU" dirty="0" err="1"/>
              <a:t>Leibl</a:t>
            </a:r>
            <a:r>
              <a:rPr lang="hu-HU" dirty="0"/>
              <a:t>: Szinyei Merse Pál portréja</a:t>
            </a:r>
          </a:p>
          <a:p>
            <a:r>
              <a:rPr lang="hu-HU" dirty="0"/>
              <a:t>1869</a:t>
            </a:r>
          </a:p>
          <a:p>
            <a:r>
              <a:rPr lang="hu-HU" dirty="0"/>
              <a:t>olaj, vászon</a:t>
            </a:r>
          </a:p>
          <a:p>
            <a:r>
              <a:rPr lang="hu-HU" dirty="0"/>
              <a:t>139,5x102cm</a:t>
            </a:r>
          </a:p>
          <a:p>
            <a:r>
              <a:rPr lang="hu-HU" dirty="0"/>
              <a:t>Szépművészeti Múzeum</a:t>
            </a:r>
          </a:p>
          <a:p>
            <a:r>
              <a:rPr lang="hu-HU" dirty="0"/>
              <a:t>(nincs kiállítva)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502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fű, festmény, ruházat, Emberi arc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DEC9D12B-A88E-12F6-DCFB-CE8997795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8" b="9259"/>
          <a:stretch>
            <a:fillRect/>
          </a:stretch>
        </p:blipFill>
        <p:spPr>
          <a:xfrm>
            <a:off x="20" y="1282"/>
            <a:ext cx="9610191" cy="540473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E797284F-63B7-8D74-8D37-4F11F922B132}"/>
              </a:ext>
            </a:extLst>
          </p:cNvPr>
          <p:cNvSpPr txBox="1"/>
          <p:nvPr/>
        </p:nvSpPr>
        <p:spPr>
          <a:xfrm>
            <a:off x="10018207" y="823965"/>
            <a:ext cx="15379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Szerelmesek</a:t>
            </a:r>
          </a:p>
          <a:p>
            <a:r>
              <a:rPr lang="hu-HU" dirty="0"/>
              <a:t>1870</a:t>
            </a:r>
          </a:p>
          <a:p>
            <a:r>
              <a:rPr lang="hu-HU" dirty="0"/>
              <a:t>olaj, vászon</a:t>
            </a:r>
          </a:p>
          <a:p>
            <a:r>
              <a:rPr lang="hu-HU" dirty="0"/>
              <a:t>53,4x63,5cm</a:t>
            </a:r>
          </a:p>
          <a:p>
            <a:r>
              <a:rPr lang="hu-HU" dirty="0"/>
              <a:t>MNG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5ED0B10B-0A3C-FC91-7CC1-27921569869C}"/>
              </a:ext>
            </a:extLst>
          </p:cNvPr>
          <p:cNvSpPr txBox="1"/>
          <p:nvPr/>
        </p:nvSpPr>
        <p:spPr>
          <a:xfrm>
            <a:off x="11714480" y="39624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69781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xmlns="" id="{65565EA9-7466-34EF-A55A-2597F62A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" y="233625"/>
            <a:ext cx="7959188" cy="62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233C69AE-56C0-23D3-F379-2D3885B8AC94}"/>
              </a:ext>
            </a:extLst>
          </p:cNvPr>
          <p:cNvSpPr txBox="1"/>
          <p:nvPr/>
        </p:nvSpPr>
        <p:spPr>
          <a:xfrm>
            <a:off x="8465574" y="479743"/>
            <a:ext cx="35101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/>
              <a:t>Szinyei Merse Pál:</a:t>
            </a:r>
            <a:br>
              <a:rPr lang="hu-HU" b="1" dirty="0"/>
            </a:br>
            <a:r>
              <a:rPr lang="hu-HU" b="1" dirty="0"/>
              <a:t>Majális,</a:t>
            </a:r>
          </a:p>
          <a:p>
            <a:pPr>
              <a:buNone/>
            </a:pPr>
            <a:r>
              <a:rPr lang="hu-HU" b="1" dirty="0"/>
              <a:t> </a:t>
            </a:r>
            <a:r>
              <a:rPr lang="hu-HU" dirty="0"/>
              <a:t>1873</a:t>
            </a:r>
          </a:p>
          <a:p>
            <a:pPr>
              <a:buNone/>
            </a:pPr>
            <a:r>
              <a:rPr lang="hu-HU" dirty="0"/>
              <a:t>olaj, vászon, 127 × 162,5 cm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Magyar Nemzeti Galéria</a:t>
            </a:r>
            <a:br>
              <a:rPr lang="hu-HU" dirty="0"/>
            </a:br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35AFE66C-AF0D-094B-E8A1-62A84E20966E}"/>
              </a:ext>
            </a:extLst>
          </p:cNvPr>
          <p:cNvSpPr txBox="1"/>
          <p:nvPr/>
        </p:nvSpPr>
        <p:spPr>
          <a:xfrm>
            <a:off x="11572240" y="34544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218719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stmény, fű, ruházat, Emberi arc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43855FB3-9EEB-E151-6052-19FFD9B8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58" y="251210"/>
            <a:ext cx="4704588" cy="64008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1C4E095-2386-9C6D-5974-4620C64378FD}"/>
              </a:ext>
            </a:extLst>
          </p:cNvPr>
          <p:cNvSpPr txBox="1"/>
          <p:nvPr/>
        </p:nvSpPr>
        <p:spPr>
          <a:xfrm>
            <a:off x="6682154" y="622998"/>
            <a:ext cx="1518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Lila ruhás nő</a:t>
            </a:r>
          </a:p>
          <a:p>
            <a:r>
              <a:rPr lang="hu-HU" dirty="0"/>
              <a:t>1874</a:t>
            </a:r>
          </a:p>
          <a:p>
            <a:r>
              <a:rPr lang="hu-HU" dirty="0"/>
              <a:t>Olaj, vászon</a:t>
            </a:r>
          </a:p>
          <a:p>
            <a:r>
              <a:rPr lang="hu-HU" dirty="0"/>
              <a:t>103x76,6cm</a:t>
            </a:r>
          </a:p>
          <a:p>
            <a:r>
              <a:rPr lang="hu-HU" dirty="0"/>
              <a:t>MNG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C84241F-EFFE-CE3E-857C-15071D7D94A3}"/>
              </a:ext>
            </a:extLst>
          </p:cNvPr>
          <p:cNvSpPr txBox="1"/>
          <p:nvPr/>
        </p:nvSpPr>
        <p:spPr>
          <a:xfrm>
            <a:off x="7033846" y="3094892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(felesége)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B30918FE-97B7-105B-CCFD-91805E9D85CF}"/>
              </a:ext>
            </a:extLst>
          </p:cNvPr>
          <p:cNvSpPr txBox="1"/>
          <p:nvPr/>
        </p:nvSpPr>
        <p:spPr>
          <a:xfrm>
            <a:off x="11399520" y="42672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998626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Emberi arc, portré, festmény, ruházat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8CD3940E-B1EF-55E2-F118-255ABD0EF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0" y="0"/>
            <a:ext cx="5074920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E1B20FF-B791-FC13-87B8-1EDE155A9C04}"/>
              </a:ext>
            </a:extLst>
          </p:cNvPr>
          <p:cNvSpPr txBox="1"/>
          <p:nvPr/>
        </p:nvSpPr>
        <p:spPr>
          <a:xfrm>
            <a:off x="6742444" y="884255"/>
            <a:ext cx="21142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 művész felesége</a:t>
            </a:r>
          </a:p>
          <a:p>
            <a:r>
              <a:rPr lang="hu-HU" dirty="0"/>
              <a:t>1880</a:t>
            </a:r>
          </a:p>
          <a:p>
            <a:r>
              <a:rPr lang="hu-HU" dirty="0"/>
              <a:t> olaj, vászon</a:t>
            </a:r>
          </a:p>
          <a:p>
            <a:r>
              <a:rPr lang="hu-HU" dirty="0"/>
              <a:t>62,5x47cm</a:t>
            </a:r>
          </a:p>
          <a:p>
            <a:r>
              <a:rPr lang="hu-HU" dirty="0"/>
              <a:t>MNG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B7880233-467E-C7E1-156E-2831794793D0}"/>
              </a:ext>
            </a:extLst>
          </p:cNvPr>
          <p:cNvSpPr txBox="1"/>
          <p:nvPr/>
        </p:nvSpPr>
        <p:spPr>
          <a:xfrm>
            <a:off x="10353040" y="48768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23 b</a:t>
            </a:r>
          </a:p>
        </p:txBody>
      </p:sp>
    </p:spTree>
    <p:extLst>
      <p:ext uri="{BB962C8B-B14F-4D97-AF65-F5344CB8AC3E}">
        <p14:creationId xmlns:p14="http://schemas.microsoft.com/office/powerpoint/2010/main" val="828346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baba, Emberi arc, portré, festmény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FB41FD4D-EA7C-21FA-52E6-4389BCC48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" y="150146"/>
            <a:ext cx="5486399" cy="655770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76ACA3FC-CEB6-D4B6-A478-C03F0EDA0D75}"/>
              </a:ext>
            </a:extLst>
          </p:cNvPr>
          <p:cNvSpPr txBox="1"/>
          <p:nvPr/>
        </p:nvSpPr>
        <p:spPr>
          <a:xfrm>
            <a:off x="6055807" y="462225"/>
            <a:ext cx="179722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Félix</a:t>
            </a:r>
          </a:p>
          <a:p>
            <a:r>
              <a:rPr lang="hu-HU" sz="1600" dirty="0"/>
              <a:t>1874</a:t>
            </a:r>
          </a:p>
          <a:p>
            <a:r>
              <a:rPr lang="hu-HU" sz="1600" dirty="0" err="1"/>
              <a:t>Olaj,vászon</a:t>
            </a:r>
            <a:endParaRPr lang="hu-HU" sz="1600" dirty="0"/>
          </a:p>
          <a:p>
            <a:r>
              <a:rPr lang="hu-HU" sz="1600" dirty="0"/>
              <a:t>32x26,5cm</a:t>
            </a:r>
          </a:p>
          <a:p>
            <a:r>
              <a:rPr lang="hu-HU" sz="1600" dirty="0"/>
              <a:t>Magángyűjtemény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8E5391C8-CC6C-2410-54B3-EF147959D68D}"/>
              </a:ext>
            </a:extLst>
          </p:cNvPr>
          <p:cNvSpPr txBox="1"/>
          <p:nvPr/>
        </p:nvSpPr>
        <p:spPr>
          <a:xfrm>
            <a:off x="11348720" y="28448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673967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Hőlégballon, repülőgép, közlekedés, léggömb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932A221D-92F8-F710-5D89-1F819888E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" y="0"/>
            <a:ext cx="6397037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F402F032-02C9-362F-B432-7B25FA3E8977}"/>
              </a:ext>
            </a:extLst>
          </p:cNvPr>
          <p:cNvSpPr txBox="1"/>
          <p:nvPr/>
        </p:nvSpPr>
        <p:spPr>
          <a:xfrm>
            <a:off x="7405635" y="713433"/>
            <a:ext cx="100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Léghajó</a:t>
            </a:r>
          </a:p>
          <a:p>
            <a:endParaRPr lang="hu-HU" b="1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BD344541-84EC-40D0-E7ED-8CA9215F88EF}"/>
              </a:ext>
            </a:extLst>
          </p:cNvPr>
          <p:cNvSpPr txBox="1"/>
          <p:nvPr/>
        </p:nvSpPr>
        <p:spPr>
          <a:xfrm>
            <a:off x="7492181" y="1524000"/>
            <a:ext cx="138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1878</a:t>
            </a:r>
          </a:p>
          <a:p>
            <a:r>
              <a:rPr lang="hu-HU" dirty="0"/>
              <a:t>Olaj, vászon</a:t>
            </a:r>
          </a:p>
          <a:p>
            <a:r>
              <a:rPr lang="hu-HU" dirty="0"/>
              <a:t>42x39,3cm</a:t>
            </a:r>
          </a:p>
          <a:p>
            <a:r>
              <a:rPr lang="hu-HU" dirty="0"/>
              <a:t>MNG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AC00D6AB-07C8-01BC-C552-465F23CDFE38}"/>
              </a:ext>
            </a:extLst>
          </p:cNvPr>
          <p:cNvSpPr txBox="1"/>
          <p:nvPr/>
        </p:nvSpPr>
        <p:spPr>
          <a:xfrm>
            <a:off x="11328400" y="37592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469120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lhő, kültéri, fű, ég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5F1D35A7-9E81-4B5E-B754-FC2FB2FE1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5" y="0"/>
            <a:ext cx="5293348" cy="6858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4FC1C0E-3543-2E2C-D47F-6BE056CF7196}"/>
              </a:ext>
            </a:extLst>
          </p:cNvPr>
          <p:cNvSpPr txBox="1"/>
          <p:nvPr/>
        </p:nvSpPr>
        <p:spPr>
          <a:xfrm>
            <a:off x="6240026" y="492369"/>
            <a:ext cx="11272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/>
              <a:t>Pacsirta</a:t>
            </a:r>
          </a:p>
          <a:p>
            <a:endParaRPr lang="hu-HU" sz="1600" b="1" dirty="0"/>
          </a:p>
          <a:p>
            <a:r>
              <a:rPr lang="hu-HU" sz="1400" dirty="0"/>
              <a:t>1882</a:t>
            </a:r>
          </a:p>
          <a:p>
            <a:r>
              <a:rPr lang="hu-HU" sz="1400" dirty="0"/>
              <a:t>olaj, vászon</a:t>
            </a:r>
          </a:p>
          <a:p>
            <a:r>
              <a:rPr lang="hu-HU" sz="1400" dirty="0"/>
              <a:t>163x128cm </a:t>
            </a:r>
          </a:p>
          <a:p>
            <a:r>
              <a:rPr lang="hu-HU" sz="1400" dirty="0"/>
              <a:t>MNG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DEE5309A-ADB4-3D07-B5EF-78F762D38DBC}"/>
              </a:ext>
            </a:extLst>
          </p:cNvPr>
          <p:cNvSpPr txBox="1"/>
          <p:nvPr/>
        </p:nvSpPr>
        <p:spPr>
          <a:xfrm>
            <a:off x="11033760" y="34544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33102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stmény, személy, kültéri, ruházat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816756BD-C874-EC86-1778-2E4B2E8A5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9" y="164716"/>
            <a:ext cx="5082791" cy="654832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E7954355-A0E4-6E1C-4D32-9D60DF5EBC17}"/>
              </a:ext>
            </a:extLst>
          </p:cNvPr>
          <p:cNvSpPr txBox="1"/>
          <p:nvPr/>
        </p:nvSpPr>
        <p:spPr>
          <a:xfrm>
            <a:off x="6290268" y="723481"/>
            <a:ext cx="18640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Horgászó Félix</a:t>
            </a:r>
          </a:p>
          <a:p>
            <a:r>
              <a:rPr lang="hu-HU" dirty="0"/>
              <a:t>1883</a:t>
            </a:r>
          </a:p>
          <a:p>
            <a:r>
              <a:rPr lang="hu-HU" dirty="0" err="1"/>
              <a:t>Olaj,fa</a:t>
            </a:r>
            <a:endParaRPr lang="hu-HU" dirty="0"/>
          </a:p>
          <a:p>
            <a:r>
              <a:rPr lang="hu-HU" dirty="0"/>
              <a:t>27x20,7cm</a:t>
            </a:r>
          </a:p>
          <a:p>
            <a:r>
              <a:rPr lang="hu-HU" dirty="0"/>
              <a:t>Helye ismeretlen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5B18FD51-3A33-FEBC-48D8-5527FDC8E7C3}"/>
              </a:ext>
            </a:extLst>
          </p:cNvPr>
          <p:cNvSpPr txBox="1"/>
          <p:nvPr/>
        </p:nvSpPr>
        <p:spPr>
          <a:xfrm>
            <a:off x="11379200" y="72348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823035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stmény, művészet, fa, rajz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2493FC15-EF41-6909-CED8-98F0F6697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55199"/>
            <a:ext cx="4530435" cy="632966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97301562-5EA9-E183-935D-8B5032578299}"/>
              </a:ext>
            </a:extLst>
          </p:cNvPr>
          <p:cNvSpPr txBox="1"/>
          <p:nvPr/>
        </p:nvSpPr>
        <p:spPr>
          <a:xfrm>
            <a:off x="5424055" y="904009"/>
            <a:ext cx="24793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Oculi</a:t>
            </a:r>
            <a:endParaRPr lang="hu-HU" dirty="0"/>
          </a:p>
          <a:p>
            <a:r>
              <a:rPr lang="hu-HU" dirty="0"/>
              <a:t>1884</a:t>
            </a:r>
          </a:p>
          <a:p>
            <a:r>
              <a:rPr lang="hu-HU" dirty="0"/>
              <a:t>Olaj, fa</a:t>
            </a:r>
          </a:p>
          <a:p>
            <a:r>
              <a:rPr lang="hu-HU" dirty="0"/>
              <a:t>20,7x14,8 cm</a:t>
            </a:r>
          </a:p>
          <a:p>
            <a:r>
              <a:rPr lang="hu-HU" dirty="0"/>
              <a:t>A király vásárolta meg</a:t>
            </a:r>
          </a:p>
          <a:p>
            <a:r>
              <a:rPr lang="hu-HU" dirty="0"/>
              <a:t>(MNG (nincs kiállítva)?)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10D9AF40-1E47-7435-C2EC-6554F8BB295A}"/>
              </a:ext>
            </a:extLst>
          </p:cNvPr>
          <p:cNvSpPr txBox="1"/>
          <p:nvPr/>
        </p:nvSpPr>
        <p:spPr>
          <a:xfrm>
            <a:off x="11125200" y="53848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45078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a, kültéri, személy, Emberi arc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BBADA75C-1D5E-4DE8-4A4C-C896D8CBE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4" y="361950"/>
            <a:ext cx="4762500" cy="61341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7557AA0-C4E1-1D66-2571-65C2FEE5EF34}"/>
              </a:ext>
            </a:extLst>
          </p:cNvPr>
          <p:cNvSpPr txBox="1"/>
          <p:nvPr/>
        </p:nvSpPr>
        <p:spPr>
          <a:xfrm>
            <a:off x="5426110" y="854110"/>
            <a:ext cx="2476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Önarckép bőrkabátban</a:t>
            </a:r>
          </a:p>
          <a:p>
            <a:r>
              <a:rPr lang="hu-HU" dirty="0"/>
              <a:t>1897</a:t>
            </a:r>
          </a:p>
          <a:p>
            <a:r>
              <a:rPr lang="hu-HU" dirty="0"/>
              <a:t>Olaj, vászon</a:t>
            </a: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BA538717-E628-276C-2F50-B5E2AECD90D3}"/>
              </a:ext>
            </a:extLst>
          </p:cNvPr>
          <p:cNvSpPr txBox="1"/>
          <p:nvPr/>
        </p:nvSpPr>
        <p:spPr>
          <a:xfrm>
            <a:off x="5426110" y="1685107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Uffizi Képtár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AB81179-7757-DB75-B2EE-3823A8D2DDF9}"/>
              </a:ext>
            </a:extLst>
          </p:cNvPr>
          <p:cNvSpPr txBox="1"/>
          <p:nvPr/>
        </p:nvSpPr>
        <p:spPr>
          <a:xfrm>
            <a:off x="11389360" y="36195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54920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Emberi arc, személy, festmény, ruházat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7BA98054-590C-3FC4-E892-BB70F9CF2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" y="137651"/>
            <a:ext cx="5213357" cy="665431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91EC2E24-9DFE-092B-08E0-CAFA48519F8C}"/>
              </a:ext>
            </a:extLst>
          </p:cNvPr>
          <p:cNvSpPr txBox="1"/>
          <p:nvPr/>
        </p:nvSpPr>
        <p:spPr>
          <a:xfrm>
            <a:off x="5919019" y="580103"/>
            <a:ext cx="48883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Szinyei Merse Rózsi  (Erzsébet), a művész lánya</a:t>
            </a:r>
          </a:p>
          <a:p>
            <a:r>
              <a:rPr lang="hu-HU" dirty="0"/>
              <a:t>1897</a:t>
            </a:r>
          </a:p>
          <a:p>
            <a:r>
              <a:rPr lang="hu-HU" dirty="0"/>
              <a:t>Olaj, vászon</a:t>
            </a:r>
          </a:p>
          <a:p>
            <a:r>
              <a:rPr lang="hu-HU" dirty="0"/>
              <a:t>48,5x38cm</a:t>
            </a:r>
          </a:p>
          <a:p>
            <a:r>
              <a:rPr lang="hu-HU" dirty="0"/>
              <a:t>Magántulajdon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C00BF2FC-1D2D-7E24-359F-5A4F22DCA161}"/>
              </a:ext>
            </a:extLst>
          </p:cNvPr>
          <p:cNvSpPr txBox="1"/>
          <p:nvPr/>
        </p:nvSpPr>
        <p:spPr>
          <a:xfrm>
            <a:off x="11328400" y="43688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46774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lhő, kültéri, ég, fű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ED481A34-91FE-6A2E-3396-3DE4F9295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1" y="386599"/>
            <a:ext cx="7643569" cy="592376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2BFC705C-05CD-0960-769F-C3D8E44CD7B7}"/>
              </a:ext>
            </a:extLst>
          </p:cNvPr>
          <p:cNvSpPr txBox="1"/>
          <p:nvPr/>
        </p:nvSpPr>
        <p:spPr>
          <a:xfrm>
            <a:off x="8350180" y="793820"/>
            <a:ext cx="14782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Hóolvadás</a:t>
            </a:r>
          </a:p>
          <a:p>
            <a:endParaRPr lang="hu-HU" b="1" dirty="0"/>
          </a:p>
          <a:p>
            <a:r>
              <a:rPr lang="hu-HU" dirty="0"/>
              <a:t>1884-1895</a:t>
            </a:r>
          </a:p>
          <a:p>
            <a:r>
              <a:rPr lang="hu-HU" dirty="0"/>
              <a:t>olaj, vászon</a:t>
            </a:r>
          </a:p>
          <a:p>
            <a:r>
              <a:rPr lang="hu-HU" dirty="0"/>
              <a:t>47,3x60,6cm</a:t>
            </a:r>
          </a:p>
          <a:p>
            <a:r>
              <a:rPr lang="hu-HU" dirty="0"/>
              <a:t>MNG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B57B1853-C836-BCE0-B8B6-0EEC845C2F67}"/>
              </a:ext>
            </a:extLst>
          </p:cNvPr>
          <p:cNvSpPr txBox="1"/>
          <p:nvPr/>
        </p:nvSpPr>
        <p:spPr>
          <a:xfrm>
            <a:off x="11521440" y="6096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536560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fű, kültéri, pipacs, festmény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E03F316B-7F15-59EE-49F0-F4535C8FA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0" b="25115"/>
          <a:stretch>
            <a:fillRect/>
          </a:stretch>
        </p:blipFill>
        <p:spPr>
          <a:xfrm>
            <a:off x="20" y="1282"/>
            <a:ext cx="8219420" cy="647063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DC82158-E137-011A-8F2F-A032707CB999}"/>
              </a:ext>
            </a:extLst>
          </p:cNvPr>
          <p:cNvSpPr txBox="1"/>
          <p:nvPr/>
        </p:nvSpPr>
        <p:spPr>
          <a:xfrm>
            <a:off x="8462364" y="357386"/>
            <a:ext cx="17425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Pipacs a mezőn</a:t>
            </a:r>
          </a:p>
          <a:p>
            <a:r>
              <a:rPr lang="hu-HU" dirty="0"/>
              <a:t>1901-1902</a:t>
            </a:r>
          </a:p>
          <a:p>
            <a:r>
              <a:rPr lang="hu-HU" dirty="0" err="1"/>
              <a:t>Olaj,vászon</a:t>
            </a:r>
            <a:endParaRPr lang="hu-HU" dirty="0"/>
          </a:p>
          <a:p>
            <a:r>
              <a:rPr lang="hu-HU" dirty="0"/>
              <a:t>89,5x80cm</a:t>
            </a:r>
          </a:p>
          <a:p>
            <a:r>
              <a:rPr lang="hu-HU" dirty="0"/>
              <a:t>MNG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718E90EF-888E-359D-0E51-2ED8FBCEDA26}"/>
              </a:ext>
            </a:extLst>
          </p:cNvPr>
          <p:cNvSpPr txBox="1"/>
          <p:nvPr/>
        </p:nvSpPr>
        <p:spPr>
          <a:xfrm>
            <a:off x="11239872" y="17272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100784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növény, festmény, felhő, kültéri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535473AD-879B-9719-1D54-A828D4620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160528"/>
            <a:ext cx="5687818" cy="648411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9ABCE1CE-6B13-77E3-EF47-4B8C8468AD09}"/>
              </a:ext>
            </a:extLst>
          </p:cNvPr>
          <p:cNvSpPr txBox="1"/>
          <p:nvPr/>
        </p:nvSpPr>
        <p:spPr>
          <a:xfrm>
            <a:off x="6258560" y="609600"/>
            <a:ext cx="30445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Szurokfenyő (szurkos fenyő?)</a:t>
            </a:r>
          </a:p>
          <a:p>
            <a:r>
              <a:rPr lang="hu-HU" dirty="0"/>
              <a:t>1904</a:t>
            </a:r>
          </a:p>
          <a:p>
            <a:r>
              <a:rPr lang="hu-HU" dirty="0" err="1"/>
              <a:t>Olaj,vászon</a:t>
            </a:r>
            <a:endParaRPr lang="hu-HU" dirty="0"/>
          </a:p>
          <a:p>
            <a:r>
              <a:rPr lang="hu-HU" dirty="0"/>
              <a:t>90x80,3cm</a:t>
            </a:r>
          </a:p>
          <a:p>
            <a:r>
              <a:rPr lang="hu-HU" dirty="0"/>
              <a:t>MNG (nincs kiállítva)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58AD2B3-90D4-FA19-4541-D39D28B10D50}"/>
              </a:ext>
            </a:extLst>
          </p:cNvPr>
          <p:cNvSpPr txBox="1"/>
          <p:nvPr/>
        </p:nvSpPr>
        <p:spPr>
          <a:xfrm>
            <a:off x="10972800" y="51816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4093226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fű, felhő, festmény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5295EEE3-B3E7-3EA5-3EA9-8085F19DB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226481"/>
            <a:ext cx="4798002" cy="560844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40AB876B-F825-39E6-1F4A-D82B9CAAAF0C}"/>
              </a:ext>
            </a:extLst>
          </p:cNvPr>
          <p:cNvSpPr txBox="1"/>
          <p:nvPr/>
        </p:nvSpPr>
        <p:spPr>
          <a:xfrm>
            <a:off x="5496791" y="623455"/>
            <a:ext cx="1389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parkban</a:t>
            </a:r>
          </a:p>
          <a:p>
            <a:r>
              <a:rPr lang="hu-HU" dirty="0"/>
              <a:t>1910-1911</a:t>
            </a:r>
          </a:p>
          <a:p>
            <a:r>
              <a:rPr lang="hu-HU" dirty="0"/>
              <a:t>Olaj, vászon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72D97DDB-CAA3-E510-3BFA-31837C4E7D03}"/>
              </a:ext>
            </a:extLst>
          </p:cNvPr>
          <p:cNvSpPr txBox="1"/>
          <p:nvPr/>
        </p:nvSpPr>
        <p:spPr>
          <a:xfrm>
            <a:off x="10744200" y="47798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075900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festmény, fa, fű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EFB1BD2D-8F21-C80F-1912-1560AC443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" y="413471"/>
            <a:ext cx="6477000" cy="578167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A5A5D532-D7FA-3139-4731-6D3C07D04CEE}"/>
              </a:ext>
            </a:extLst>
          </p:cNvPr>
          <p:cNvSpPr txBox="1"/>
          <p:nvPr/>
        </p:nvSpPr>
        <p:spPr>
          <a:xfrm>
            <a:off x="7273636" y="602672"/>
            <a:ext cx="22293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Csend</a:t>
            </a:r>
          </a:p>
          <a:p>
            <a:r>
              <a:rPr lang="hu-HU" dirty="0"/>
              <a:t>1918</a:t>
            </a:r>
          </a:p>
          <a:p>
            <a:r>
              <a:rPr lang="hu-HU" dirty="0" err="1"/>
              <a:t>Olaj,vászon</a:t>
            </a:r>
            <a:endParaRPr lang="hu-HU" dirty="0"/>
          </a:p>
          <a:p>
            <a:r>
              <a:rPr lang="hu-HU" dirty="0"/>
              <a:t>81x90,8cm</a:t>
            </a:r>
          </a:p>
          <a:p>
            <a:r>
              <a:rPr lang="hu-HU" dirty="0"/>
              <a:t>MNG (nincs kiállítva)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79EAC916-25DA-66E0-1171-F62593952D76}"/>
              </a:ext>
            </a:extLst>
          </p:cNvPr>
          <p:cNvSpPr txBox="1"/>
          <p:nvPr/>
        </p:nvSpPr>
        <p:spPr>
          <a:xfrm>
            <a:off x="7502236" y="4966855"/>
            <a:ext cx="192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Utolsó festmény?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FF887349-69A5-11D6-5B26-08D27072D226}"/>
              </a:ext>
            </a:extLst>
          </p:cNvPr>
          <p:cNvSpPr txBox="1"/>
          <p:nvPr/>
        </p:nvSpPr>
        <p:spPr>
          <a:xfrm>
            <a:off x="10920845" y="69619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105672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stmény, Emberi arc, művészet, rajz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B27D8C7D-F6A0-922B-D5C6-4BCC42C4C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" y="86653"/>
            <a:ext cx="7506120" cy="646487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55D1324F-DCA3-83EB-CD17-6F5EF42D51E4}"/>
              </a:ext>
            </a:extLst>
          </p:cNvPr>
          <p:cNvSpPr txBox="1"/>
          <p:nvPr/>
        </p:nvSpPr>
        <p:spPr>
          <a:xfrm>
            <a:off x="7686990" y="633047"/>
            <a:ext cx="37784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Rippl Rónai József: Szinyei Merse Pál</a:t>
            </a:r>
          </a:p>
          <a:p>
            <a:r>
              <a:rPr lang="hu-HU" dirty="0"/>
              <a:t> 1911</a:t>
            </a:r>
          </a:p>
          <a:p>
            <a:r>
              <a:rPr lang="hu-HU" dirty="0"/>
              <a:t>Olaj kartonon</a:t>
            </a:r>
          </a:p>
          <a:p>
            <a:r>
              <a:rPr lang="hu-HU" dirty="0"/>
              <a:t>70,5x96 cm</a:t>
            </a:r>
          </a:p>
          <a:p>
            <a:r>
              <a:rPr lang="hu-HU" dirty="0"/>
              <a:t>MNG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67BF26FF-3631-2BA6-6FE7-E457B8DAE68C}"/>
              </a:ext>
            </a:extLst>
          </p:cNvPr>
          <p:cNvSpPr txBox="1"/>
          <p:nvPr/>
        </p:nvSpPr>
        <p:spPr>
          <a:xfrm>
            <a:off x="11877040" y="1828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965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emély, ruházat, kalap, Emberi arc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49C1E104-995C-C8FA-3238-28461BB38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7" y="0"/>
            <a:ext cx="5270317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8683846-FE95-84D4-B3D9-FCABC0A056C6}"/>
              </a:ext>
            </a:extLst>
          </p:cNvPr>
          <p:cNvSpPr txBox="1"/>
          <p:nvPr/>
        </p:nvSpPr>
        <p:spPr>
          <a:xfrm>
            <a:off x="6631912" y="582804"/>
            <a:ext cx="35544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Szinyei Merse Zsigmond csibukkal</a:t>
            </a:r>
          </a:p>
          <a:p>
            <a:r>
              <a:rPr lang="hu-HU" dirty="0"/>
              <a:t>(Szinyei Merse Pál </a:t>
            </a:r>
            <a:r>
              <a:rPr lang="hu-HU" dirty="0" err="1"/>
              <a:t>öccse</a:t>
            </a:r>
            <a:r>
              <a:rPr lang="hu-HU" dirty="0"/>
              <a:t>)</a:t>
            </a:r>
          </a:p>
          <a:p>
            <a:r>
              <a:rPr lang="hu-HU" dirty="0"/>
              <a:t>1868</a:t>
            </a:r>
          </a:p>
          <a:p>
            <a:r>
              <a:rPr lang="hu-HU" dirty="0"/>
              <a:t>Olaj, vászon</a:t>
            </a:r>
          </a:p>
          <a:p>
            <a:r>
              <a:rPr lang="hu-HU" dirty="0"/>
              <a:t>159x108,5 cm</a:t>
            </a:r>
          </a:p>
          <a:p>
            <a:r>
              <a:rPr lang="hu-HU" dirty="0"/>
              <a:t>MNG (nincs kiállítva)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74293891-DC52-D8F2-3A4C-4A653EC41FFF}"/>
              </a:ext>
            </a:extLst>
          </p:cNvPr>
          <p:cNvSpPr txBox="1"/>
          <p:nvPr/>
        </p:nvSpPr>
        <p:spPr>
          <a:xfrm>
            <a:off x="11643360" y="3454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751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portré, Emberi arc, festmény, személy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61AC000F-41AC-FBF2-4A09-C40A025D8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2" y="113472"/>
            <a:ext cx="5292391" cy="663105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22FE71DC-1C6A-B339-77A5-B5EFD5FA2813}"/>
              </a:ext>
            </a:extLst>
          </p:cNvPr>
          <p:cNvSpPr txBox="1"/>
          <p:nvPr/>
        </p:nvSpPr>
        <p:spPr>
          <a:xfrm>
            <a:off x="5978769" y="663191"/>
            <a:ext cx="40328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Szinyei Merse Kálmán, a művész </a:t>
            </a:r>
            <a:r>
              <a:rPr lang="hu-HU" dirty="0" err="1"/>
              <a:t>öccse</a:t>
            </a:r>
            <a:endParaRPr lang="hu-HU" dirty="0"/>
          </a:p>
          <a:p>
            <a:r>
              <a:rPr lang="hu-HU" dirty="0"/>
              <a:t>1866</a:t>
            </a:r>
          </a:p>
          <a:p>
            <a:r>
              <a:rPr lang="hu-HU" dirty="0"/>
              <a:t>Olaj, vászon</a:t>
            </a:r>
          </a:p>
          <a:p>
            <a:r>
              <a:rPr lang="hu-HU" dirty="0"/>
              <a:t>49,5x39cm</a:t>
            </a:r>
          </a:p>
          <a:p>
            <a:r>
              <a:rPr lang="hu-HU" dirty="0"/>
              <a:t>MNG (nincs kiállítva)</a:t>
            </a: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7B76E038-A292-EE81-8D68-D84D9D9B2D95}"/>
              </a:ext>
            </a:extLst>
          </p:cNvPr>
          <p:cNvSpPr txBox="1"/>
          <p:nvPr/>
        </p:nvSpPr>
        <p:spPr>
          <a:xfrm>
            <a:off x="11318240" y="11347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0220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stmény, művészet, rajz, Képző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8BF10C7A-DA86-F58A-CEE1-32D95328A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7" y="93519"/>
            <a:ext cx="5434662" cy="662549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2508A733-522D-25D2-34EC-EC6F88E1C66D}"/>
              </a:ext>
            </a:extLst>
          </p:cNvPr>
          <p:cNvSpPr txBox="1"/>
          <p:nvPr/>
        </p:nvSpPr>
        <p:spPr>
          <a:xfrm>
            <a:off x="6096000" y="477982"/>
            <a:ext cx="38254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Fürdőházikó fiúval a </a:t>
            </a:r>
            <a:r>
              <a:rPr lang="hu-HU" dirty="0" err="1"/>
              <a:t>Starnbergi</a:t>
            </a:r>
            <a:r>
              <a:rPr lang="hu-HU" dirty="0"/>
              <a:t> tavon</a:t>
            </a:r>
          </a:p>
          <a:p>
            <a:r>
              <a:rPr lang="hu-HU" dirty="0"/>
              <a:t>1868</a:t>
            </a:r>
          </a:p>
          <a:p>
            <a:r>
              <a:rPr lang="hu-HU" dirty="0"/>
              <a:t>Olaj, vászon</a:t>
            </a:r>
          </a:p>
          <a:p>
            <a:r>
              <a:rPr lang="hu-HU" dirty="0"/>
              <a:t>41x34 cm</a:t>
            </a:r>
          </a:p>
          <a:p>
            <a:r>
              <a:rPr lang="hu-HU" dirty="0"/>
              <a:t>MNG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81242D8A-3C7E-70B2-32DE-F8D2F4A88241}"/>
              </a:ext>
            </a:extLst>
          </p:cNvPr>
          <p:cNvSpPr txBox="1"/>
          <p:nvPr/>
        </p:nvSpPr>
        <p:spPr>
          <a:xfrm>
            <a:off x="11328400" y="2641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0826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ruházat, személy, Emberi arc, festmény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CFA5C434-3AB3-91C9-E44D-CFA95DCCB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4236"/>
            <a:ext cx="4547042" cy="663868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4D6D83A9-CA8A-143F-CEA9-1AD4F01B740D}"/>
              </a:ext>
            </a:extLst>
          </p:cNvPr>
          <p:cNvSpPr txBox="1"/>
          <p:nvPr/>
        </p:nvSpPr>
        <p:spPr>
          <a:xfrm>
            <a:off x="5164282" y="581891"/>
            <a:ext cx="4481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Szinyei Merse László (a művész testvére) arcképe</a:t>
            </a:r>
          </a:p>
          <a:p>
            <a:r>
              <a:rPr lang="hu-HU" sz="1600" dirty="0"/>
              <a:t>1868</a:t>
            </a:r>
          </a:p>
          <a:p>
            <a:r>
              <a:rPr lang="hu-HU" sz="1600" dirty="0"/>
              <a:t>Olaj, vászon</a:t>
            </a:r>
          </a:p>
          <a:p>
            <a:r>
              <a:rPr lang="hu-HU" sz="1600" dirty="0"/>
              <a:t>159x108,5 cm</a:t>
            </a:r>
          </a:p>
          <a:p>
            <a:r>
              <a:rPr lang="hu-HU" sz="1600" dirty="0"/>
              <a:t>MNG (nincs kiállítva)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F2375452-DB7A-4AEF-F435-7A48C66D0FD6}"/>
              </a:ext>
            </a:extLst>
          </p:cNvPr>
          <p:cNvSpPr txBox="1"/>
          <p:nvPr/>
        </p:nvSpPr>
        <p:spPr>
          <a:xfrm>
            <a:off x="11318240" y="254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2624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növény, kültéri, virág látható&#10;&#10;Előfordulhat, hogy az AI által létrehozott tartalom helytelen.">
            <a:extLst>
              <a:ext uri="{FF2B5EF4-FFF2-40B4-BE49-F238E27FC236}">
                <a16:creationId xmlns:a16="http://schemas.microsoft.com/office/drawing/2014/main" xmlns="" id="{1F31DF2C-4561-F697-8F2D-2CCE53492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" y="512675"/>
            <a:ext cx="4104205" cy="533546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41E3238-0117-9F7B-7184-673280748A13}"/>
              </a:ext>
            </a:extLst>
          </p:cNvPr>
          <p:cNvSpPr txBox="1"/>
          <p:nvPr/>
        </p:nvSpPr>
        <p:spPr>
          <a:xfrm>
            <a:off x="5366036" y="903704"/>
            <a:ext cx="285847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/>
              <a:t>Mályvák</a:t>
            </a:r>
          </a:p>
          <a:p>
            <a:r>
              <a:rPr lang="hu-HU" i="1" dirty="0"/>
              <a:t>1868-69</a:t>
            </a:r>
            <a:br>
              <a:rPr lang="hu-HU" i="1" dirty="0"/>
            </a:br>
            <a:r>
              <a:rPr lang="hu-HU" i="1" dirty="0"/>
              <a:t>Olaj, karton, 20,5 x 16 cm</a:t>
            </a:r>
            <a:br>
              <a:rPr lang="hu-HU" i="1" dirty="0"/>
            </a:br>
            <a:r>
              <a:rPr lang="hu-HU" i="1" dirty="0"/>
              <a:t>Kiscelli Múzeum, Budapest</a:t>
            </a:r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9EBCDF83-76A5-FA15-1B31-87AAD00E1251}"/>
              </a:ext>
            </a:extLst>
          </p:cNvPr>
          <p:cNvSpPr txBox="1"/>
          <p:nvPr/>
        </p:nvSpPr>
        <p:spPr>
          <a:xfrm>
            <a:off x="11399520" y="355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33583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411</Words>
  <Application>Microsoft Office PowerPoint</Application>
  <PresentationFormat>Egyéni</PresentationFormat>
  <Paragraphs>211</Paragraphs>
  <Slides>35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Office-téma</vt:lpstr>
      <vt:lpstr>Szinyei Merse  Pál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Szinyei Merse  Pál</dc:title>
  <dc:creator>magdolnaa aszalai</dc:creator>
  <cp:lastModifiedBy>Judit</cp:lastModifiedBy>
  <cp:revision>26</cp:revision>
  <dcterms:created xsi:type="dcterms:W3CDTF">2025-07-18T14:58:42Z</dcterms:created>
  <dcterms:modified xsi:type="dcterms:W3CDTF">2025-08-09T05:50:55Z</dcterms:modified>
</cp:coreProperties>
</file>