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72" r:id="rId3"/>
    <p:sldId id="373" r:id="rId4"/>
    <p:sldId id="374" r:id="rId5"/>
    <p:sldId id="375" r:id="rId6"/>
    <p:sldId id="376" r:id="rId7"/>
    <p:sldId id="377" r:id="rId8"/>
    <p:sldId id="378" r:id="rId9"/>
    <p:sldId id="257" r:id="rId10"/>
    <p:sldId id="258" r:id="rId11"/>
    <p:sldId id="259" r:id="rId12"/>
    <p:sldId id="269" r:id="rId13"/>
    <p:sldId id="260" r:id="rId14"/>
    <p:sldId id="261" r:id="rId15"/>
    <p:sldId id="262" r:id="rId16"/>
    <p:sldId id="263" r:id="rId17"/>
    <p:sldId id="264" r:id="rId18"/>
    <p:sldId id="265" r:id="rId19"/>
    <p:sldId id="303" r:id="rId20"/>
    <p:sldId id="266" r:id="rId21"/>
    <p:sldId id="267" r:id="rId22"/>
    <p:sldId id="285" r:id="rId23"/>
    <p:sldId id="286" r:id="rId24"/>
    <p:sldId id="270" r:id="rId25"/>
    <p:sldId id="283" r:id="rId26"/>
    <p:sldId id="284" r:id="rId27"/>
    <p:sldId id="271" r:id="rId28"/>
    <p:sldId id="287" r:id="rId29"/>
    <p:sldId id="288" r:id="rId30"/>
    <p:sldId id="364" r:id="rId31"/>
    <p:sldId id="289" r:id="rId32"/>
    <p:sldId id="291" r:id="rId33"/>
    <p:sldId id="292" r:id="rId34"/>
    <p:sldId id="300" r:id="rId35"/>
    <p:sldId id="318" r:id="rId36"/>
    <p:sldId id="301" r:id="rId37"/>
    <p:sldId id="317" r:id="rId38"/>
    <p:sldId id="305" r:id="rId39"/>
    <p:sldId id="308" r:id="rId40"/>
    <p:sldId id="302" r:id="rId41"/>
    <p:sldId id="309" r:id="rId42"/>
    <p:sldId id="310" r:id="rId43"/>
    <p:sldId id="311" r:id="rId44"/>
    <p:sldId id="312" r:id="rId45"/>
    <p:sldId id="354" r:id="rId46"/>
    <p:sldId id="355" r:id="rId47"/>
    <p:sldId id="356" r:id="rId48"/>
    <p:sldId id="357" r:id="rId49"/>
    <p:sldId id="358" r:id="rId50"/>
    <p:sldId id="359" r:id="rId51"/>
    <p:sldId id="332" r:id="rId52"/>
    <p:sldId id="333" r:id="rId53"/>
    <p:sldId id="334" r:id="rId54"/>
    <p:sldId id="335" r:id="rId55"/>
    <p:sldId id="336" r:id="rId56"/>
    <p:sldId id="337" r:id="rId57"/>
    <p:sldId id="338" r:id="rId58"/>
    <p:sldId id="339" r:id="rId59"/>
    <p:sldId id="340" r:id="rId60"/>
    <p:sldId id="341" r:id="rId61"/>
    <p:sldId id="342" r:id="rId62"/>
    <p:sldId id="343" r:id="rId63"/>
    <p:sldId id="344" r:id="rId64"/>
    <p:sldId id="345" r:id="rId65"/>
    <p:sldId id="346" r:id="rId66"/>
    <p:sldId id="347" r:id="rId67"/>
    <p:sldId id="348" r:id="rId68"/>
    <p:sldId id="349" r:id="rId69"/>
    <p:sldId id="360" r:id="rId70"/>
    <p:sldId id="361" r:id="rId71"/>
    <p:sldId id="362" r:id="rId72"/>
    <p:sldId id="366" r:id="rId73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253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2" d="100"/>
        <a:sy n="3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A9CA1-DFA4-434B-A2B7-CC4EE7B53DDA}" type="datetimeFigureOut">
              <a:rPr lang="hu-HU" smtClean="0"/>
              <a:t>2025. 08. 20.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8F850-2D2E-4575-A022-DE4AE1A304F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04913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A9CA1-DFA4-434B-A2B7-CC4EE7B53DDA}" type="datetimeFigureOut">
              <a:rPr lang="hu-HU" smtClean="0"/>
              <a:t>2025. 08. 20.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8F850-2D2E-4575-A022-DE4AE1A304F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5809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A9CA1-DFA4-434B-A2B7-CC4EE7B53DDA}" type="datetimeFigureOut">
              <a:rPr lang="hu-HU" smtClean="0"/>
              <a:t>2025. 08. 20.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8F850-2D2E-4575-A022-DE4AE1A304F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01371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A9CA1-DFA4-434B-A2B7-CC4EE7B53DDA}" type="datetimeFigureOut">
              <a:rPr lang="hu-HU" smtClean="0"/>
              <a:t>2025. 08. 20.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8F850-2D2E-4575-A022-DE4AE1A304F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79403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A9CA1-DFA4-434B-A2B7-CC4EE7B53DDA}" type="datetimeFigureOut">
              <a:rPr lang="hu-HU" smtClean="0"/>
              <a:t>2025. 08. 20.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8F850-2D2E-4575-A022-DE4AE1A304F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61545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A9CA1-DFA4-434B-A2B7-CC4EE7B53DDA}" type="datetimeFigureOut">
              <a:rPr lang="hu-HU" smtClean="0"/>
              <a:t>2025. 08. 20.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8F850-2D2E-4575-A022-DE4AE1A304F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37640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A9CA1-DFA4-434B-A2B7-CC4EE7B53DDA}" type="datetimeFigureOut">
              <a:rPr lang="hu-HU" smtClean="0"/>
              <a:t>2025. 08. 20.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8F850-2D2E-4575-A022-DE4AE1A304F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71308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A9CA1-DFA4-434B-A2B7-CC4EE7B53DDA}" type="datetimeFigureOut">
              <a:rPr lang="hu-HU" smtClean="0"/>
              <a:t>2025. 08. 20.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8F850-2D2E-4575-A022-DE4AE1A304F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50969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A9CA1-DFA4-434B-A2B7-CC4EE7B53DDA}" type="datetimeFigureOut">
              <a:rPr lang="hu-HU" smtClean="0"/>
              <a:t>2025. 08. 20.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8F850-2D2E-4575-A022-DE4AE1A304F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5776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A9CA1-DFA4-434B-A2B7-CC4EE7B53DDA}" type="datetimeFigureOut">
              <a:rPr lang="hu-HU" smtClean="0"/>
              <a:t>2025. 08. 20.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8F850-2D2E-4575-A022-DE4AE1A304F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48817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A9CA1-DFA4-434B-A2B7-CC4EE7B53DDA}" type="datetimeFigureOut">
              <a:rPr lang="hu-HU" smtClean="0"/>
              <a:t>2025. 08. 20.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8F850-2D2E-4575-A022-DE4AE1A304F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99893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EA9CA1-DFA4-434B-A2B7-CC4EE7B53DDA}" type="datetimeFigureOut">
              <a:rPr lang="hu-HU" smtClean="0"/>
              <a:t>2025. 08. 20.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28F850-2D2E-4575-A022-DE4AE1A304F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06593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lauzal.hu/cikk/674.html?PHPSESSID=55f7e4cd0762a2215b01602da47ac716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pestbuda.hu/cikk/20190508_egy_magyar_muepitesz_a_kommun_napjaiban_hauszmann_alajos_kalvariaja" TargetMode="External"/><Relationship Id="rId2" Type="http://schemas.openxmlformats.org/officeDocument/2006/relationships/hyperlink" Target="https://meselohazakbudapesten.blogspot.com/2015/03/hauszmann-alajos-otthona.html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23528" y="96282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Velencei Hauszmann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Alajos</a:t>
            </a:r>
            <a:b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3100" b="1" dirty="0">
                <a:latin typeface="Arial" panose="020B0604020202020204" pitchFamily="34" charset="0"/>
                <a:cs typeface="Arial" panose="020B0604020202020204" pitchFamily="34" charset="0"/>
              </a:rPr>
              <a:t>magyar építész, egyetemi tanár, a Magyar Tudományos Akadémia </a:t>
            </a:r>
            <a:r>
              <a:rPr lang="hu-HU" sz="3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tagja</a:t>
            </a:r>
            <a:r>
              <a:rPr lang="hu-HU" sz="31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31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31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3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1847-1926</a:t>
            </a:r>
            <a:r>
              <a:rPr lang="hu-HU" sz="3100" dirty="0"/>
              <a:t/>
            </a:r>
            <a:br>
              <a:rPr lang="hu-HU" sz="3100" dirty="0"/>
            </a:br>
            <a:endParaRPr lang="hu-HU" dirty="0"/>
          </a:p>
        </p:txBody>
      </p:sp>
      <p:pic>
        <p:nvPicPr>
          <p:cNvPr id="1026" name="Picture 2" descr="Fájl:Hauszmann Alajos (1914)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9090" y="2636912"/>
            <a:ext cx="2834910" cy="335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7884368" y="6292632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1914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1205251" y="3633423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királyi palota bővítése és környezetének kialakítása volt munkásságának csúcspontja – ezért is nevezték el róla a napjainkban zajló épületrekonstrukciós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programot.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305664" y="6306384"/>
            <a:ext cx="1396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szaju2025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63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pestbuda.hu/gallery/Hauszmann%20Alajos/05%20k%C3%A9gl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74067" y="1819857"/>
            <a:ext cx="7469934" cy="5038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228284" y="188641"/>
            <a:ext cx="8592187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Izabella utca sarkán a </a:t>
            </a:r>
            <a:r>
              <a:rPr lang="hu-H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Kégl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György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számára tervezett 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palota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(1878–1879). Ez utóbbinak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kváderezett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(szabályos köveket utánzó) földszintje, valamint az első emeleti ablakok timpanonos szemöldöke is az itáliai reneszánsz hatását mutatják, ami a Sugárút egészére általában véve is érvényes.</a:t>
            </a:r>
          </a:p>
        </p:txBody>
      </p:sp>
    </p:spTree>
    <p:extLst>
      <p:ext uri="{BB962C8B-B14F-4D97-AF65-F5344CB8AC3E}">
        <p14:creationId xmlns:p14="http://schemas.microsoft.com/office/powerpoint/2010/main" val="103147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827584" y="1028342"/>
            <a:ext cx="799288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Itália félreismerhetetlen hatása jelenik meg a 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Batthyány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Géza számára tervezett 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bérházon és palotán </a:t>
            </a:r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is. Teréz 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körút 13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(1884–1885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). Utóbbinak az előképe a firenzei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Strozzi-palota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, bár annál jóval kisebb és a részletekben is vannak azért eltérések. A legfeltűnőbb különbség a kapu oldalra helyezése, amit a szomszédos bérházzal való összeköttetés indokolt. A kétemeletes, kváderkövekkel (pontosabban azt imitáló vakolattal) borított főhomlokzat és a rajta nyíló félköríves ikerablakok azonban szinte teljesen megegyeznek 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Benedetto</a:t>
            </a:r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</a:t>
            </a:r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Majano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alkotásával, amelyet az építtető Batthyány gróf választott mintaképül. A belső díszítést azonban nem írta elő, így abban Hauszmann saját ízlését követhette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reneszánszban megszokott volt az épület sarkához helyezett kapu.</a:t>
            </a:r>
          </a:p>
        </p:txBody>
      </p:sp>
    </p:spTree>
    <p:extLst>
      <p:ext uri="{BB962C8B-B14F-4D97-AF65-F5344CB8AC3E}">
        <p14:creationId xmlns:p14="http://schemas.microsoft.com/office/powerpoint/2010/main" val="4053304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 firenzei eredeti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025758"/>
            <a:ext cx="8828122" cy="582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107504" y="116633"/>
            <a:ext cx="87849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firenzei </a:t>
            </a:r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eredeti </a:t>
            </a:r>
            <a:r>
              <a:rPr lang="hu-HU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Strozzi</a:t>
            </a:r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palota</a:t>
            </a:r>
            <a:endParaRPr lang="hu-HU" sz="2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Benedetto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Maiano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és </a:t>
            </a:r>
            <a:r>
              <a:rPr lang="hu-HU" sz="2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Cronaca</a:t>
            </a:r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1489-1538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87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pestbuda.hu/gallery/Hauszmann%20Alajos/08%20Batthy%C3%A1ny-1-page-00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0"/>
            <a:ext cx="8064896" cy="6060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251520" y="6021288"/>
            <a:ext cx="87849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Batthyány Géza gróf Teréz körút 13. szám alatti palotájának homlokzati képe (Forrás: Építő Ipar, 1888. 5. szám, rajzmelléklet)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52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23528" y="764704"/>
            <a:ext cx="216024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külső fémdíszek stimmelnek: a firenzei eredeti sarkán álló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lanternák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közül egy a bejárat mellé került, és a lovak kikötésére szolgáló kovácsoltvas karikák is megvannak.</a:t>
            </a:r>
          </a:p>
        </p:txBody>
      </p:sp>
      <p:pic>
        <p:nvPicPr>
          <p:cNvPr id="6146" name="Picture 2" descr="7717404952_fe0ef143f1_o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3097" y="1"/>
            <a:ext cx="60309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492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pestbuda.hu/gallery/2021_DCS/j%C3%BAlius/Batthy%C3%A1ny-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96552" y="-293218"/>
            <a:ext cx="9972600" cy="716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955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ájl:Gróf Nádasdy bérpalotája. Utcai homlokzat. - Budapest, Palotanegyed, József körút 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4580736" y="5760"/>
            <a:ext cx="46955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Budapest 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József körút 35.</a:t>
            </a:r>
          </a:p>
          <a:p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Nádasdy palota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 Épült: 1897-1898</a:t>
            </a:r>
            <a:r>
              <a:rPr lang="hu-H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1324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ájl:Gróf Nádasdy bérpalotája. Udvari homlokzat. - Budapest, Palotanegyed, József körút 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688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388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1520" y="260648"/>
            <a:ext cx="87849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Technológiai Ipariskola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és Múzeum József körúti épületén – melynek jellegzetessége a földszint árkádos kiképzése, melyet az első emeleti ötös ablaksor megismétel – már vegyítette a német és az olasz reneszánsz motívumait, a téglahomlokzatra applikált kerámiadíszeket pedig a pécsi Zsolnay-gyárból hozatta (1887–1889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).Bp. </a:t>
            </a:r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József krt.6.</a:t>
            </a:r>
            <a:endParaRPr lang="hu-H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 descr="https://elismondom.wordpress.com/wp-content/uploads/2016/05/bc3a1nki-donc3a1t-m-fc591isk-p16101611.jpg?w=1500&amp;h=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648" y="1952998"/>
            <a:ext cx="7740352" cy="490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59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ájl:Iparmúzeum146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99392"/>
            <a:ext cx="9144000" cy="694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15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755576" y="612845"/>
            <a:ext cx="792088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Hauszmann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Alajos</a:t>
            </a:r>
          </a:p>
          <a:p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(Buda, 1847. 06. 09. – Velence, 1926. 07. 31.)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dualista monarchia reprezentatív középületeinek tervezője, bajor ősöktől származó családban született. 1861-től festészetet tanult, majd „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kőmívestanulónak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” állt. 1864-ben befejezte reáliskoláit, és beiratkozott a budapesti Műegyetemre. 1866-tól a berlini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Bauakademie-n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folytatott építészeti tanulmányokat barátjával, Lechner Ödönnel együtt. 1868-ban a Műegyetem tanársegéde, 1872-ben rendes tanára lett. Kezdetben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Szkalnitzky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Antalnál dolgozott (1868–70), közben olaszországi tanulmányútján a reneszánsz művészetet tanulmányozta. Kezdetben a Vöröskereszt Egyletnek barakkokat épített, nevéhez fűződik több korszerű épülettípus megalkotása, közöttük a pavilonos rendszerű kórházaké. 1870-től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nagylétszámú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saját tervezőirodát tartott fenn, ahol több jeles építészt foglalkoztatott (Alpár Ignác, Lajta Béla, Komor Marcell) </a:t>
            </a:r>
          </a:p>
        </p:txBody>
      </p:sp>
    </p:spTree>
    <p:extLst>
      <p:ext uri="{BB962C8B-B14F-4D97-AF65-F5344CB8AC3E}">
        <p14:creationId xmlns:p14="http://schemas.microsoft.com/office/powerpoint/2010/main" val="233620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i0.wp.com/elismondom.wordpress.com/wp-content/uploads/2016/05/bc3a1nki-donc3a1t-m-fc591isk-p1610188.jpg?w=1500&amp;h=&amp;crop=1&amp;ssl=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5417" y="-26563"/>
            <a:ext cx="9179417" cy="688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634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79512" y="188640"/>
            <a:ext cx="864096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Magyar Királyi Igazságügyi </a:t>
            </a:r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Palota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melyben a Kúria és Budapesti Királyi Ítélő Táblát helyezték el (1893–1896). Az irodák a két oldalszárnyat töltik ki, melyeket középen egy hatalmas – ókori római fürdőkre emlékeztető – csarnoktér kapcsol össze. A</a:t>
            </a:r>
            <a:r>
              <a:rPr lang="hu-HU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homlokzat már neobarokk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– ami az 1890-es években kezd népszerűvé válni –, a timpanonos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középrizalitot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két gazdagon tagozott torony fogja közre, így az összkép emlékeztet a berlini Reichstag nem sokkal korábban megvalósult épületére. A neobarokkal együtt a téglahomlokzatot is elhagyja, melynek helyébe a kő, illetve az azt utánzó vakolat lép.</a:t>
            </a:r>
          </a:p>
        </p:txBody>
      </p:sp>
      <p:pic>
        <p:nvPicPr>
          <p:cNvPr id="3" name="Picture 2" descr="https://pestbuda.hu/gallery/Hauszmann%20Alajos/10_DSC0905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42" y="3288404"/>
            <a:ext cx="9126758" cy="3569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01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www.neprajz.hu/binaries/content/gallery/muzeumrol-embedded/epulet-tortenete/06baulabejarattalszemben.jpg/06baulabejarattalszemben.jpg/neprajz%3Adocu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408" y="742304"/>
            <a:ext cx="9147408" cy="6115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559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259632" y="1772816"/>
            <a:ext cx="64807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Az aula 24 méter magasan kialakított stukkóval díszített dongaboltozatos mennyezetét 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Lotz 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Károly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nagyszabású falfestménye uralja: az épület rendeltetésének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megfelelően</a:t>
            </a:r>
          </a:p>
          <a:p>
            <a:endParaRPr lang="hu-HU" sz="2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Justitia</a:t>
            </a:r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középponti figurája mellé az Igazság és a Béke, illetve a Bűn és a Megtorlás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allegorikus alakja került.</a:t>
            </a:r>
          </a:p>
        </p:txBody>
      </p:sp>
      <p:pic>
        <p:nvPicPr>
          <p:cNvPr id="3" name="Picture 2" descr="https://www.neprajz.hu/binaries/content/gallery/muzeumrol-embedded/epulet-tortenete/07-xidfresko.jpg/07-xidfresko.jpg/neprajz%3Adocu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84479" y="0"/>
            <a:ext cx="104588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824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1520" y="188640"/>
            <a:ext cx="87129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1891–1894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között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York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Biztosító Társulat 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palotá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ját építette fel az Erzsébet körúton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neobarokkot leginkább a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középrizalitot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felfelé megnyújtó tornyok képviselik.</a:t>
            </a:r>
          </a:p>
        </p:txBody>
      </p:sp>
      <p:pic>
        <p:nvPicPr>
          <p:cNvPr id="12292" name="Picture 4" descr="https://pestbuda.hu/gallery/Hauszmann%20Alajos/12%20newyork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735" y="1302306"/>
            <a:ext cx="7027833" cy="5555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001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8263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9388" y="-11113"/>
            <a:ext cx="5153025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395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2425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Egyenes összekötő 2"/>
          <p:cNvCxnSpPr/>
          <p:nvPr/>
        </p:nvCxnSpPr>
        <p:spPr>
          <a:xfrm>
            <a:off x="4162425" y="0"/>
            <a:ext cx="0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419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pestbuda.hu/gallery/Hauszmann%20Alajos/newyork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712" y="1"/>
            <a:ext cx="4934770" cy="685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220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edia.funiq.hu/images/07/b2/19097_orig_art-6mp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94" y="785023"/>
            <a:ext cx="9123005" cy="6082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33609" y="1533"/>
            <a:ext cx="911038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hu-H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Budapesti Műszaki és Gazdaságtudományi Egyetem Központi </a:t>
            </a:r>
            <a:r>
              <a:rPr lang="hu-H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épülete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1904-1909 </a:t>
            </a:r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Hauszmann Alajos, </a:t>
            </a:r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Petz </a:t>
            </a:r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Samu, Czigler Győző</a:t>
            </a:r>
            <a:endParaRPr lang="hu-HU" sz="2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26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media.funiq.hu/images/44/e3/19426_orig_art-6mp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5048"/>
            <a:ext cx="9144000" cy="6092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179512" y="116632"/>
            <a:ext cx="87849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Budapesti Műszaki és Gazdaságtudományi Egyetem Központi épülete</a:t>
            </a:r>
          </a:p>
        </p:txBody>
      </p:sp>
    </p:spTree>
    <p:extLst>
      <p:ext uri="{BB962C8B-B14F-4D97-AF65-F5344CB8AC3E}">
        <p14:creationId xmlns:p14="http://schemas.microsoft.com/office/powerpoint/2010/main" val="291284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auszmann_Alajos_varosmajori_otthona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2" y="0"/>
            <a:ext cx="241935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Hauszmann_Alajos_varosmajori_otthona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2" y="3773071"/>
            <a:ext cx="42291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7952" y="3414167"/>
            <a:ext cx="35589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Városmajor utcai szülői ház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2002" y="-19824"/>
            <a:ext cx="4551998" cy="6858000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2771800" y="188640"/>
            <a:ext cx="172819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/>
              <a:t> 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„1891-ben építettem a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Döbrentei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utcai házat </a:t>
            </a:r>
            <a:r>
              <a:rPr lang="hu-HU" b="1" dirty="0"/>
              <a:t>…..”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32310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921" y="0"/>
            <a:ext cx="10035691" cy="70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26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ájl:Kormányzói Palota - Fiume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85178"/>
            <a:ext cx="9396536" cy="704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179512" y="20598"/>
            <a:ext cx="423866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/>
              <a:t> 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Kormányzói Palota - Fiume</a:t>
            </a:r>
            <a:r>
              <a:rPr lang="hu-HU" dirty="0"/>
              <a:t> </a:t>
            </a:r>
            <a:endParaRPr lang="hu-HU" dirty="0" smtClean="0"/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1893-tól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1895-ig épült</a:t>
            </a:r>
          </a:p>
          <a:p>
            <a:r>
              <a:rPr lang="hu-HU" sz="20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reneszánsz</a:t>
            </a:r>
            <a:endParaRPr lang="hu-HU" sz="20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5724128" y="5878234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Palota mellett kicsiny tér található, melyet Hauszmann Alajosról neveztek el.</a:t>
            </a:r>
            <a:endParaRPr lang="hu-HU" sz="20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24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ájl:Kormányzói Palota - Fiume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322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ájl:Kormányzói Palota - Fiume (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745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426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ájl:A Fővárosi Törvényszék épülete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76249"/>
            <a:ext cx="9144000" cy="638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323528" y="153083"/>
            <a:ext cx="856895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Fővárosi Törvényszék 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1888-1890  Budapest Markó u.27.sz.</a:t>
            </a:r>
          </a:p>
          <a:p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Hauszmann Alajos, </a:t>
            </a:r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Jablonszky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Ferenc </a:t>
            </a:r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400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Bagosi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Pucher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József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eklektika</a:t>
            </a:r>
            <a:endParaRPr lang="hu-HU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14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74814" y="19270"/>
            <a:ext cx="9427333" cy="6875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462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59655"/>
            <a:ext cx="9144000" cy="6098345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1115616" y="260648"/>
            <a:ext cx="30155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Budapest, Markó u. 27</a:t>
            </a:r>
            <a:r>
              <a:rPr lang="hu-HU" dirty="0"/>
              <a:t>, 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7899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ájl: Lipótváros, Alkotmány utca 14., 2009 BudapestDSCN35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159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107504" y="260648"/>
            <a:ext cx="46937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Lipótváros, Alkotmány utca 14</a:t>
            </a:r>
            <a:r>
              <a:rPr lang="hu-H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1575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0567" y="953344"/>
            <a:ext cx="8743433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179512" y="143635"/>
            <a:ext cx="896448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Un. esküdtszéki terem, amely ma is őrzi eredeti formáját. A tárgyaló legfőbb dísze </a:t>
            </a:r>
            <a:r>
              <a:rPr lang="hu-HU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Feszty Árpád 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hat táblaképe. 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45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1520" y="260648"/>
            <a:ext cx="8568952" cy="7171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képek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szellemi atyja dr. Jókai Mór – aki </a:t>
            </a:r>
            <a:r>
              <a:rPr lang="hu-HU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Feszty Árpád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apósa volt – javasolta a törvényszáki épületben a képek tárgyául a magyar büntető bíráskodás történetének megfestését. 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történelmi tárgyú képeken, a szokást követve a kortársak portréi szerepelnek. Például Jókai Mór arcmása látható a Werbőczy-kép közepén, és 2009-ben Dékány Mihály miniszteri osztálytanácsosról emlékeztek meg Kecskeméten, vagy 1996-ban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Bezerédy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István jobbágy-felszabadítóról Fertőszentmiklóson a Feszty-képekkel felidézve alakjukat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Az esküdtszéki teremben, a két oldalfalon hat nagyméretű pannó (olajfestmény vásznon) falkép látható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Tűzpróba, Istenítélet</a:t>
            </a:r>
          </a:p>
          <a:p>
            <a:r>
              <a:rPr lang="hu-H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Kálmán Király eltiltja a boszorkányégetést</a:t>
            </a:r>
          </a:p>
          <a:p>
            <a:r>
              <a:rPr lang="hu-H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Perdöntő párbaj</a:t>
            </a:r>
          </a:p>
          <a:p>
            <a:r>
              <a:rPr lang="hu-H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Mátyás király megengedi a jobbágyok szabad költözését</a:t>
            </a:r>
          </a:p>
          <a:p>
            <a:r>
              <a:rPr lang="hu-H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Werbőczy István bemutatja </a:t>
            </a:r>
            <a:r>
              <a:rPr lang="hu-HU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Hármaskönyvét</a:t>
            </a:r>
            <a:r>
              <a:rPr lang="hu-H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Ulászló királynak</a:t>
            </a:r>
          </a:p>
          <a:p>
            <a:r>
              <a:rPr lang="hu-H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Deák Ferenc előterjeszti a büntetőtörvénykönyv javaslatot</a:t>
            </a:r>
          </a:p>
          <a:p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12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611560" y="332656"/>
            <a:ext cx="813690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1913-ban birtokot vásárolt </a:t>
            </a:r>
            <a:r>
              <a:rPr lang="hu-H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Velencé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n egy 1700 körül épült kúriával, amely valaha a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Meszlény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családé volt. Ezt 1923 körül emeletráépítéssel, manzárdtetővel kastéllyá alakította át, a homlokzaton a neobarokk elemek dominálnak. 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kupola építészeti megoldása a hatvani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Grassalkovich-kastélyra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és a budavári királyi palotára egyaránt emlékeztet. A kastély belsejében, az előcsarnokban neobarokk kandalló áll, a mennyezetet stukkók borítják, a faragott fa lépcső és a csillár megmaradt eredeti állapotában. 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Halála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után a kastélyt örökösei a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Gschwindt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családnak adták el. Az 1950-es évek óta üdülőnek használják. A kastélyt ma is különösen szép park övezi, 200 éves védett hársfákkal,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törökmogyoró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fákkal, gesztenyefákkal (a budavári királyi palota Mátyás királykútjának bronz kutyaszobrai közül kettőt duplán öntettek ki és ezeket a kastélyparkban állították fel, azonban a II. világháború végén az orosz katonák elvitték). </a:t>
            </a:r>
          </a:p>
        </p:txBody>
      </p:sp>
    </p:spTree>
    <p:extLst>
      <p:ext uri="{BB962C8B-B14F-4D97-AF65-F5344CB8AC3E}">
        <p14:creationId xmlns:p14="http://schemas.microsoft.com/office/powerpoint/2010/main" val="276830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www.klauzal.hu/images/user/zimage13978715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9206" y="0"/>
            <a:ext cx="5584794" cy="687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539552" y="908720"/>
            <a:ext cx="2675732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Tűzpróba,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Istenítélet</a:t>
            </a:r>
          </a:p>
          <a:p>
            <a:endParaRPr lang="hu-HU" dirty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890838" y="37258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hu-HU" altLang="hu-H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endParaRPr kumimoji="0" lang="hu-HU" alt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179512" y="5181292"/>
            <a:ext cx="30357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>
                <a:hlinkClick r:id="rId3"/>
              </a:rPr>
              <a:t>http://</a:t>
            </a:r>
            <a:r>
              <a:rPr lang="hu-HU" dirty="0" smtClean="0">
                <a:hlinkClick r:id="rId3"/>
              </a:rPr>
              <a:t>www.klauzal.hu/cikk/674.html?PHPSESSID=55f7e4cd0762a2215b01602da47ac716</a:t>
            </a:r>
            <a:endParaRPr lang="hu-HU" dirty="0" smtClean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6978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79512" y="116632"/>
            <a:ext cx="88569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Nádasdy-kastély Nádasdladány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1873-1895 </a:t>
            </a:r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Hauszmann Alajos, </a:t>
            </a:r>
            <a:r>
              <a:rPr lang="hu-HU" sz="2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Hübner</a:t>
            </a:r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Nándor, </a:t>
            </a:r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Linzbauer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István, </a:t>
            </a:r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Thék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Endre, Petz Samu </a:t>
            </a:r>
            <a:endParaRPr lang="hu-HU" sz="2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10" name="Picture 2" descr="Fájl:Nádasdladány, Nádasdy-kastély - légi felvét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933696"/>
            <a:ext cx="7931616" cy="594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35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ájl:Nádasdy-kastély - panoramio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928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777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475656" y="260648"/>
            <a:ext cx="23920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Ősök csarnoka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17359"/>
            <a:ext cx="9144000" cy="604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84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3921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395536" y="260648"/>
            <a:ext cx="8496944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Semmelweis Egyetem II. sz. </a:t>
            </a:r>
            <a:r>
              <a:rPr lang="hu-H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Tűzoltó utcai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Gyermekgyógyászati Klinika főépülete 1896-97-ben épült Hauszmann Alajos tervei szerint. Az alapkőletételnél maga Ferenc József is jelen volt,  az épület az 1885-ben alapított 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Fehér Kereszt Gyermekkórház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számára készült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Felépülését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két magánszemély épület-, illetve telekfelajánlása tette lehetővé.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1880" y="2283748"/>
            <a:ext cx="5633824" cy="457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3717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61" y="0"/>
            <a:ext cx="89096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20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181"/>
            <a:ext cx="9144000" cy="667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14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23528" y="620688"/>
            <a:ext cx="316835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kördombormű (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tondó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), amely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gyermekklinikához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tartozó sarokház egyik kapuzatának fölső traktusát díszíti, és amely az itáliai mester, 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Andrea 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della </a:t>
            </a:r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Robbia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(1435–1525) majolikáit idézi, mintájául az ő egyik domborműve szolgált. 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8" y="-36210"/>
            <a:ext cx="4479032" cy="696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97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251520" y="100280"/>
            <a:ext cx="87849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Az eredeti dombormű Firenzében, az egykori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Ospedale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degli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Innoncenti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árvaház árkádsorán (Fotó: Baranyi Elek)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303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14448"/>
            <a:ext cx="9144000" cy="542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1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00189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1520" y="260648"/>
            <a:ext cx="77460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Budapest </a:t>
            </a:r>
            <a:r>
              <a:rPr lang="hu-HU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Vöröskeresz</a:t>
            </a:r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Székház a Dísz tér </a:t>
            </a:r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felől 2025</a:t>
            </a:r>
          </a:p>
          <a:p>
            <a:r>
              <a:rPr lang="hu-H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Neobarokk, szecessziós </a:t>
            </a:r>
            <a:r>
              <a:rPr lang="hu-HU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díszekkel ötvözve</a:t>
            </a:r>
            <a:r>
              <a:rPr lang="hu-HU" sz="2400" dirty="0"/>
              <a:t>.</a:t>
            </a:r>
            <a:endParaRPr lang="hu-H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Fájl:Vöröskeresz Székház FotoThalerTamás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6224" y="1091646"/>
            <a:ext cx="6796463" cy="5791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0683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23528" y="332656"/>
            <a:ext cx="8424936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Vöröskereszt Egylet műszaki tanácsosa ekkoriban Hauszmann Alajos építész volt, akinek munkái között ekkorra már a Királyi Palota bővítése is szerepelt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szecessziós elemeket is felvonultató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historizáló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épület tervezésében a mester mellett minden bizonnyal nagy szerep jutott </a:t>
            </a:r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Hültl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Dezső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nek, Hauszmann Alajos vejének, aki ekkoriban még a neves építész irodájának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dolgozott.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ház reprezentatív terekkel is rendelkezett, a Színház utcai, két oszlop övezte kapun belépve szép díszlépcsőházba jutott a látogató, oldalt az uralkodót méltató, valamint az építtetőket, illetve az egylet 1902. évi vezetőségét megnevező márványtáblákkal. A lépcsőn felérve szemben a Magyar Királyság üvegből megformált pompás címerét helyezték el, amely minden bizonnyal 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Róth Miksa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alkotása, legalábbis erre utal az építkezés költségei között feltüntetett összeg, amelyet az elismert üvegművesnek fizettek ki. Innen jobbra, a Dunára néző részben helyezkedtek el a Vöröskereszt irodái, valamint díszterme, a Színház utca felé eső oldalon, illetve a Dísz téri szárny egy részében a minisztérium. Minden más helyet a 14 bérlakás foglalta el. 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314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060" y="0"/>
            <a:ext cx="6937492" cy="6858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395536" y="1124744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1901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8671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9459" y="-22096"/>
            <a:ext cx="4574541" cy="6858000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179512" y="1268760"/>
            <a:ext cx="4104456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Az eredeti (Vélhetően Róth Miksa-féle) ablaküveg, Budapest második világháborús ostroma során semmisült meg, és a Nemzeti Hauszmann Program keretében született újjá, több, mint 70 év után. Alkotója, 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Balogh Eleonóra üvegművész </a:t>
            </a:r>
            <a:endParaRPr lang="hu-HU" sz="2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56640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cdn.metropol.hu/2024/12/XDjCZ7rFdUUAQiEpqjuvoKbxmnmwO40plxEBuzZLEzs/fill/1024/0/no/1/aHR0cHM6Ly9jbXNjZG4uYXBwLmNvbnRlbnQucHJpdmF0ZS9jb250ZW50L2M2ZGQ4YWUxMzA2ZDRlYzU4MGZhNzczMmUzNGQwNTVl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936" y="1556792"/>
            <a:ext cx="9169657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179512" y="116632"/>
            <a:ext cx="87129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Egykori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formájában csodálható meg a hajdani díszterem, melynek falikárpitja az eredeti szövéstechnika és alapanyagok felhasználásával készült el ismét. Az üvegtetővel fedett belső udvart is visszaállították eredeti formájába. 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13744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ile:Az újjáépített Királyi Lovarda a Budai Várban1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5280"/>
            <a:ext cx="9144000" cy="687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539552" y="221823"/>
            <a:ext cx="75023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újjáépített Királyi Lovarda a Budai </a:t>
            </a:r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Várban 2025</a:t>
            </a:r>
            <a:endParaRPr lang="hu-H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47360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0" y="0"/>
            <a:ext cx="9136400" cy="684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8362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23528" y="260648"/>
            <a:ext cx="86409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Az újjáépített Lovarda elé hetven évnyi kényszerszünet után állították fel ismét ifjabb Vastagh György alkotását (Fotó: Both Balázs/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pestbuda.hu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292765"/>
            <a:ext cx="9144000" cy="5578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557498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467544" y="188641"/>
            <a:ext cx="8496944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Hauszmann Alajos magasra tette a mércét a Királyi Lovarda építésekor: a korabeli magyar kézműipar színe-java dolgozott a színes nagy ablakokon és a fafaragásokon, akik a világ élvonalának is komoly fejtörést okozó kihívással szembesültek, és kiválóan álltak helyt.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lovaglóterem nyitott fedélszékét a </a:t>
            </a:r>
            <a:r>
              <a:rPr lang="hu-HU" sz="2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Neuschloss</a:t>
            </a:r>
            <a:r>
              <a:rPr lang="hu-HU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Károly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és Fia fakereskedő cég alkotta meg, az óriási, részben színes ablakokat pedig </a:t>
            </a:r>
            <a:r>
              <a:rPr lang="hu-HU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Róth Miksa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cége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készítette.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Manzárdtetőzete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prágai Belvedere-t és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Palladio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vicenzai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bazilikáját idézte. 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„Körülbelül 30 méter magasságú és barokk stílű épület ez, hatalmasan ívezett, impozáns vasszerkezetű tetővel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tervezést megelőző kutatás során előkerültek az eredeti épület pallértervei, valamint a részlet- és gyártmánytervek jelentős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része.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belső terekben is visszaköszönnek az eredeti anyagok, színek és motívumok. A nyitott fedélszék, a gerendázat és a páholyok, valamint a színes nagy ablakok is az egykori megvalósítás hű másai. A lovaglócsarnok is minden részletében követi a századfordulós kialakítást. Meghatározó eleme a körbefutó ferdesíkú falburkolat, amelynek napjainkban éppúgy, mint Hauszmann korában, a tér fűtésében és szellőztetésében is nagy szerepe van. </a:t>
            </a:r>
          </a:p>
        </p:txBody>
      </p:sp>
    </p:spTree>
    <p:extLst>
      <p:ext uri="{BB962C8B-B14F-4D97-AF65-F5344CB8AC3E}">
        <p14:creationId xmlns:p14="http://schemas.microsoft.com/office/powerpoint/2010/main" val="17234358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09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0427"/>
            <a:ext cx="9144000" cy="6888427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1403648" y="5733256"/>
            <a:ext cx="57423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részben színes ablakokat </a:t>
            </a:r>
            <a:r>
              <a:rPr lang="hu-HU" sz="2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eredetileg</a:t>
            </a:r>
          </a:p>
          <a:p>
            <a:r>
              <a:rPr lang="hu-HU" sz="2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Róth </a:t>
            </a:r>
            <a:r>
              <a:rPr lang="hu-HU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Miksa cége készítette</a:t>
            </a:r>
            <a:endParaRPr lang="hu-HU" sz="2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24655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52536" y="-56432"/>
            <a:ext cx="9396536" cy="6914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377122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07504" y="188640"/>
            <a:ext cx="90364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Csikós-udvarból a Hunyadi-udvarba felvezető </a:t>
            </a:r>
            <a:r>
              <a:rPr lang="hu-H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Stöckl-lépcső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, ahogyan Hauszmann Alajos is megtervezte (Fotó: MTI/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Koszticsák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Szilárd)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1209433"/>
            <a:ext cx="8460432" cy="565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31964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95536" y="114439"/>
            <a:ext cx="66993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dirty="0">
                <a:solidFill>
                  <a:srgbClr val="FF0000"/>
                </a:solidFill>
              </a:rPr>
              <a:t>Az újjáépített Főőrség épülete a Budai </a:t>
            </a:r>
            <a:r>
              <a:rPr lang="hu-HU" sz="2400" b="1" dirty="0" smtClean="0">
                <a:solidFill>
                  <a:srgbClr val="FF0000"/>
                </a:solidFill>
              </a:rPr>
              <a:t>Várban 2025</a:t>
            </a:r>
            <a:endParaRPr lang="hu-HU" sz="2400" b="1" dirty="0">
              <a:solidFill>
                <a:srgbClr val="FF0000"/>
              </a:solidFill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47402"/>
            <a:ext cx="9144000" cy="611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24135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683568" y="692696"/>
            <a:ext cx="748883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Főőrség új épülete 1901–1903 között készült el, szerves egységet alkotva a mellette álló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Stöckl-lépcsővel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, beosztása pedig megegyezett a régi őrségépülettel. Alapvetően a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palota együttest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védő főőrség, valamint a királyt és környezetét védő testőrség kiszolgálására épült. Utóbbi közel 200 főnyi állományának természetesen nem ebben az épületben biztosítottak szállást, hanem a mai Dózsa György teret északról és délről körülfogó két laktanyaépületben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Az 578 négyzetméter alapterületű épület gazdagon díszített főhomlokzatának két timpanonos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sarok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rizalitja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egy loggiát fog közre, amelyet négy jón oszlop tagol. Az épület egyik érdekessége a tetőzet sarokpontjain látható 12 szobor. Eredetileg az ókori rómaiak szokása volt, hogy egy győztes csata után a zsákmányolt fegyverekből és páncélokból győzelmi emléket, más néven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trófeumot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emeltek.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70234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2184"/>
            <a:ext cx="9144000" cy="696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4752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49595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15516" y="81960"/>
            <a:ext cx="89284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Az épület legalsó szintjén egy </a:t>
            </a:r>
            <a:r>
              <a:rPr lang="hu-H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brozkapu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készült, amely majd a későbbiekben egy régészeti kiállítótérbe vezet, ha ez utóbbi is elkészül. A 3,2 méter magas és 7 méter széles díszes kapun a magyar történelem 27 olyan jelenete látható, amelyek a budai Várhoz kötődnek. A műalkotás 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Farkas Ferenc szobrászművész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munkája. 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76286"/>
            <a:ext cx="9144000" cy="500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01151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24544" y="-6250"/>
            <a:ext cx="9468543" cy="6864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763688" y="317847"/>
            <a:ext cx="29241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Főőrség és Lovarda</a:t>
            </a:r>
            <a:endParaRPr lang="hu-HU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63887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95536" y="260648"/>
            <a:ext cx="8568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Mátyás </a:t>
            </a:r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kútja  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Stróbl Alajos, Hauszmann Alajos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műve, 1904. 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670404"/>
            <a:ext cx="8250128" cy="618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9654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0930" cy="685800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6672" y="0"/>
            <a:ext cx="45742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60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23528" y="1772816"/>
            <a:ext cx="40324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'Mátyás király vadászruhában, forráshoz érkezik. Jobbról - külön talapzaton - Szép Ilonka alakja ül, kis őzike mellett, bal oldalon... Galeotto sólyommal és jegyzetekkel. A csoport előtt középen a király csatlósa kürtjelt ad; kutyákkal a vadászmester.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8200" y="-6856"/>
            <a:ext cx="45549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1312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5656" y="14899"/>
            <a:ext cx="6336704" cy="686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02885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95536" y="40466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dirty="0">
                <a:hlinkClick r:id="rId2"/>
              </a:rPr>
              <a:t>https://</a:t>
            </a:r>
            <a:r>
              <a:rPr lang="hu-HU" dirty="0" smtClean="0">
                <a:hlinkClick r:id="rId2"/>
              </a:rPr>
              <a:t>meselohazakbudapesten.blogspot.com/2015/03/hauszmann-alajos-otthona.html</a:t>
            </a:r>
            <a:endParaRPr lang="hu-HU" dirty="0" smtClean="0"/>
          </a:p>
          <a:p>
            <a:endParaRPr lang="hu-HU" dirty="0"/>
          </a:p>
        </p:txBody>
      </p:sp>
      <p:sp>
        <p:nvSpPr>
          <p:cNvPr id="3" name="Téglalap 2"/>
          <p:cNvSpPr/>
          <p:nvPr/>
        </p:nvSpPr>
        <p:spPr>
          <a:xfrm>
            <a:off x="429424" y="132799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dirty="0">
                <a:hlinkClick r:id="rId3"/>
              </a:rPr>
              <a:t>https://</a:t>
            </a:r>
            <a:r>
              <a:rPr lang="hu-HU" dirty="0" smtClean="0">
                <a:hlinkClick r:id="rId3"/>
              </a:rPr>
              <a:t>pestbuda.hu/cikk/20190508_egy_magyar_muepitesz_a_kommun_napjaiban_hauszmann_alajos_kalvariaja</a:t>
            </a:r>
            <a:endParaRPr lang="hu-HU" dirty="0" smtClean="0"/>
          </a:p>
          <a:p>
            <a:endParaRPr lang="hu-HU" dirty="0"/>
          </a:p>
        </p:txBody>
      </p:sp>
      <p:sp>
        <p:nvSpPr>
          <p:cNvPr id="4" name="Téglalap 3"/>
          <p:cNvSpPr/>
          <p:nvPr/>
        </p:nvSpPr>
        <p:spPr>
          <a:xfrm>
            <a:off x="395536" y="250567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dirty="0"/>
              <a:t>Hauszmann Alajos (Buda, 1847. 06. 09. – Velence, 1926. 07. 31.) Összeállította: Csutiné </a:t>
            </a:r>
            <a:r>
              <a:rPr lang="hu-HU" dirty="0" err="1"/>
              <a:t>Schleer</a:t>
            </a:r>
            <a:r>
              <a:rPr lang="hu-HU" dirty="0"/>
              <a:t> Erzsébet</a:t>
            </a:r>
          </a:p>
        </p:txBody>
      </p:sp>
    </p:spTree>
    <p:extLst>
      <p:ext uri="{BB962C8B-B14F-4D97-AF65-F5344CB8AC3E}">
        <p14:creationId xmlns:p14="http://schemas.microsoft.com/office/powerpoint/2010/main" val="1647818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49891" y="332656"/>
            <a:ext cx="333207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Hauszmann Alajos építész síremléke a Fiumei úti Sírkertben (Kerepesi temetőben), Budapest VIII. kerület, Fiumei út 16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Hültl</a:t>
            </a:r>
            <a:r>
              <a:rPr lang="hu-HU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Dezső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építész tervezte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, aki a veje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volt,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Szobrász </a:t>
            </a:r>
            <a:r>
              <a:rPr lang="hu-HU" sz="2000" b="1" dirty="0">
                <a:solidFill>
                  <a:srgbClr val="00B050"/>
                </a:solidFill>
              </a:rPr>
              <a:t>Vass </a:t>
            </a:r>
            <a:r>
              <a:rPr lang="hu-HU" sz="2000" b="1" dirty="0" smtClean="0">
                <a:solidFill>
                  <a:srgbClr val="00B050"/>
                </a:solidFill>
              </a:rPr>
              <a:t>Viktor</a:t>
            </a:r>
            <a:r>
              <a:rPr lang="hu-HU" sz="2000" b="1" dirty="0" smtClean="0"/>
              <a:t>.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47" y="4077072"/>
            <a:ext cx="3623359" cy="2780928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5796136" y="4437112"/>
            <a:ext cx="1346448" cy="127444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16220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95536" y="260648"/>
            <a:ext cx="8496944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1866-tól a berlini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Bauakademiere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iratkozott át. Itt hallgatótársa volt 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Lechner Ödön és Pártos Gyula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1868-tól a Műegyetem tanársegédje lett </a:t>
            </a:r>
            <a:r>
              <a:rPr lang="hu-HU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Szkalnitzky</a:t>
            </a:r>
            <a:r>
              <a:rPr lang="hu-H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Antal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mellett, négy évvel később pedig már rendes tanárrá nevezték ki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Ismereteit tanulmányutakon is bővítette, a német területeket a berlini tartózkodása éveiben fedezte fel, 1869–1870-ben pedig Olaszországot járta be, ahol elsősorban a reneszánsz építészet emlékeit kereste fel. Berlinben ismerte meg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Mariette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Seniort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, akit 1874-ben feleségül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vett.</a:t>
            </a:r>
          </a:p>
          <a:p>
            <a:endParaRPr lang="hu-HU" dirty="0"/>
          </a:p>
        </p:txBody>
      </p:sp>
      <p:pic>
        <p:nvPicPr>
          <p:cNvPr id="2050" name="Picture 2" descr="https://pestbuda.hu/gallery/Hauszmann%20Alajos/02%20erzs%C3%A9bet%20t%C3%A9r%20fortepan_8208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2917138"/>
            <a:ext cx="4200128" cy="291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églalap 2"/>
          <p:cNvSpPr/>
          <p:nvPr/>
        </p:nvSpPr>
        <p:spPr>
          <a:xfrm>
            <a:off x="4632176" y="5833602"/>
            <a:ext cx="45512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i="1" dirty="0"/>
              <a:t>Az Erzsébet téri kioszk az 1880-as években (Forrás: </a:t>
            </a:r>
            <a:r>
              <a:rPr lang="hu-HU" i="1" dirty="0" err="1"/>
              <a:t>Fortepan</a:t>
            </a:r>
            <a:r>
              <a:rPr lang="hu-HU" i="1" dirty="0"/>
              <a:t>/Budapest Főváros Levéltára. Levéltári jelzet: HU.BFL.XV.19.d.1.05.034)</a:t>
            </a:r>
            <a:endParaRPr lang="hu-HU" dirty="0"/>
          </a:p>
        </p:txBody>
      </p:sp>
      <p:sp>
        <p:nvSpPr>
          <p:cNvPr id="4" name="Téglalap 3"/>
          <p:cNvSpPr/>
          <p:nvPr/>
        </p:nvSpPr>
        <p:spPr>
          <a:xfrm>
            <a:off x="395536" y="3140968"/>
            <a:ext cx="403244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kioszk a városközpontban lévén a felső társadalmi rétegek találkozóhelyévé vált, és így egy csapásra ismertté tette a fiatal, mindössze huszonhárom éves építész nevét az elit körökben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./megbízások sora: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Tüköry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palota,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Coburg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palota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homlokzata, kisebb lakóházak/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30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2071</TotalTime>
  <Words>1659</Words>
  <Application>Microsoft Office PowerPoint</Application>
  <PresentationFormat>Diavetítés a képernyőre (4:3 oldalarány)</PresentationFormat>
  <Paragraphs>105</Paragraphs>
  <Slides>72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72</vt:i4>
      </vt:variant>
    </vt:vector>
  </HeadingPairs>
  <TitlesOfParts>
    <vt:vector size="73" baseType="lpstr">
      <vt:lpstr>Office-téma</vt:lpstr>
      <vt:lpstr>Velencei Hauszmann Alajos  magyar építész, egyetemi tanár, a Magyar Tudományos Akadémia tagja  1847-1926 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Velencei Hauszmann Alajos  magyar építész, egyetemi tanár, a Magyar Tudományos Akadémia tagja  1847-1926</dc:title>
  <dc:creator>Judit</dc:creator>
  <cp:lastModifiedBy>Judit</cp:lastModifiedBy>
  <cp:revision>57</cp:revision>
  <dcterms:created xsi:type="dcterms:W3CDTF">2025-08-19T08:29:47Z</dcterms:created>
  <dcterms:modified xsi:type="dcterms:W3CDTF">2025-08-21T09:26:05Z</dcterms:modified>
</cp:coreProperties>
</file>