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8" r:id="rId3"/>
    <p:sldId id="257" r:id="rId4"/>
    <p:sldId id="309" r:id="rId5"/>
    <p:sldId id="299" r:id="rId6"/>
    <p:sldId id="302" r:id="rId7"/>
    <p:sldId id="303" r:id="rId8"/>
    <p:sldId id="305" r:id="rId9"/>
    <p:sldId id="310" r:id="rId10"/>
    <p:sldId id="301" r:id="rId11"/>
    <p:sldId id="311" r:id="rId12"/>
    <p:sldId id="312" r:id="rId13"/>
    <p:sldId id="313" r:id="rId14"/>
    <p:sldId id="260" r:id="rId15"/>
    <p:sldId id="261" r:id="rId16"/>
    <p:sldId id="258" r:id="rId17"/>
    <p:sldId id="314" r:id="rId18"/>
    <p:sldId id="298" r:id="rId19"/>
    <p:sldId id="315" r:id="rId20"/>
    <p:sldId id="316" r:id="rId21"/>
    <p:sldId id="317" r:id="rId22"/>
    <p:sldId id="280" r:id="rId23"/>
    <p:sldId id="279" r:id="rId24"/>
    <p:sldId id="318" r:id="rId25"/>
    <p:sldId id="282" r:id="rId26"/>
    <p:sldId id="319" r:id="rId27"/>
    <p:sldId id="320" r:id="rId28"/>
    <p:sldId id="284" r:id="rId29"/>
    <p:sldId id="321" r:id="rId30"/>
    <p:sldId id="287" r:id="rId31"/>
    <p:sldId id="322" r:id="rId32"/>
    <p:sldId id="277" r:id="rId33"/>
    <p:sldId id="291" r:id="rId34"/>
    <p:sldId id="323" r:id="rId35"/>
    <p:sldId id="275" r:id="rId36"/>
    <p:sldId id="270" r:id="rId37"/>
    <p:sldId id="304" r:id="rId38"/>
    <p:sldId id="290" r:id="rId39"/>
    <p:sldId id="294" r:id="rId40"/>
    <p:sldId id="292" r:id="rId41"/>
    <p:sldId id="293" r:id="rId42"/>
    <p:sldId id="324" r:id="rId43"/>
    <p:sldId id="288" r:id="rId44"/>
    <p:sldId id="289" r:id="rId45"/>
    <p:sldId id="295" r:id="rId46"/>
    <p:sldId id="296" r:id="rId47"/>
    <p:sldId id="306" r:id="rId48"/>
    <p:sldId id="307" r:id="rId49"/>
    <p:sldId id="271" r:id="rId50"/>
    <p:sldId id="325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20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C5AF-EA96-473B-9BBA-12391B878BDC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6512-5D71-403C-B3D1-A4D2D8809F7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6512-5D71-403C-B3D1-A4D2D8809F7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6512-5D71-403C-B3D1-A4D2D8809F7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BF9B-ADF4-4453-ACE1-80AF80756492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5BC5-848F-461E-B3D9-4498C4F9C119}" type="datetimeFigureOut">
              <a:rPr lang="hu-HU" smtClean="0"/>
              <a:pPr/>
              <a:t>2025.09.07.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765C-9EFD-4E62-AF53-13B80DE1DD5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022871"/>
            <a:ext cx="8496944" cy="2406129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 Black" pitchFamily="34" charset="0"/>
              </a:rPr>
              <a:t>MUNKÁCSY MIHÁLY ÉLETE</a:t>
            </a:r>
            <a:br>
              <a:rPr lang="hu-HU" sz="4000" dirty="0">
                <a:latin typeface="Arial Black" pitchFamily="34" charset="0"/>
              </a:rPr>
            </a:br>
            <a:r>
              <a:rPr lang="hu-HU" sz="3200" dirty="0">
                <a:latin typeface="Arial Black" pitchFamily="34" charset="0"/>
              </a:rPr>
              <a:t>1844 - 1900</a:t>
            </a:r>
          </a:p>
        </p:txBody>
      </p:sp>
      <p:pic>
        <p:nvPicPr>
          <p:cNvPr id="4" name="Picture 2" descr="https://mng.hu/app/uploads/2022/10/223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5643" y="3201612"/>
            <a:ext cx="2690493" cy="365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FE29E44-81F7-4BA0-9A90-DED18EAD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24744"/>
            <a:ext cx="3024336" cy="1440160"/>
          </a:xfrm>
        </p:spPr>
        <p:txBody>
          <a:bodyPr>
            <a:normAutofit fontScale="90000"/>
          </a:bodyPr>
          <a:lstStyle/>
          <a:p>
            <a:r>
              <a:rPr lang="hu-HU" sz="2800" b="1" dirty="0" err="1"/>
              <a:t>Lieb</a:t>
            </a:r>
            <a:r>
              <a:rPr lang="hu-HU" sz="2800" b="1" dirty="0"/>
              <a:t> Mihályt asztalos inasnak szegődtetik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1855</a:t>
            </a:r>
            <a:r>
              <a:rPr lang="hu-HU" sz="2800" dirty="0"/>
              <a:t>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982BA7E7-C50D-4660-A5A8-C2634BFF8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1786" y="857252"/>
            <a:ext cx="6858001" cy="5143500"/>
          </a:xfrm>
        </p:spPr>
      </p:pic>
    </p:spTree>
    <p:extLst>
      <p:ext uri="{BB962C8B-B14F-4D97-AF65-F5344CB8AC3E}">
        <p14:creationId xmlns="" xmlns:p14="http://schemas.microsoft.com/office/powerpoint/2010/main" val="3873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786729D-B9E4-4B31-8257-4F2DA7B1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51" y="160336"/>
            <a:ext cx="8229600" cy="1972520"/>
          </a:xfrm>
        </p:spPr>
        <p:txBody>
          <a:bodyPr>
            <a:noAutofit/>
          </a:bodyPr>
          <a:lstStyle/>
          <a:p>
            <a:pPr algn="just"/>
            <a:r>
              <a:rPr lang="hu-HU" sz="3200" u="sng" dirty="0"/>
              <a:t>Aradon</a:t>
            </a:r>
            <a:r>
              <a:rPr lang="hu-HU" sz="3200" dirty="0"/>
              <a:t> asztalossegéd. 1858. Egyetlen asztalos munkája: tulipános láda 1857. Békéscsabai motívumokkal díszített. Néprajzi Múzeum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CABCBE7-1BAA-4136-B4AD-C8DE74D58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hu-HU" dirty="0"/>
              <a:t>Nyugtalanság, reménytelenség</a:t>
            </a:r>
          </a:p>
          <a:p>
            <a:r>
              <a:rPr lang="hu-HU" dirty="0"/>
              <a:t>Rajzos próbálkozások</a:t>
            </a:r>
          </a:p>
          <a:p>
            <a:r>
              <a:rPr lang="hu-HU" dirty="0"/>
              <a:t>Betegség, Gyulán gyógyulás</a:t>
            </a:r>
          </a:p>
          <a:p>
            <a:r>
              <a:rPr lang="hu-HU" dirty="0"/>
              <a:t>Fischer rajzmester órái</a:t>
            </a:r>
          </a:p>
        </p:txBody>
      </p:sp>
    </p:spTree>
    <p:extLst>
      <p:ext uri="{BB962C8B-B14F-4D97-AF65-F5344CB8AC3E}">
        <p14:creationId xmlns="" xmlns:p14="http://schemas.microsoft.com/office/powerpoint/2010/main" val="15941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9B07B6A-EA35-4AB2-87C4-730D8364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u="sng" dirty="0"/>
              <a:t>Találkozás </a:t>
            </a:r>
            <a:r>
              <a:rPr lang="hu-HU" sz="3200" u="sng" dirty="0" err="1"/>
              <a:t>Szamossy</a:t>
            </a:r>
            <a:r>
              <a:rPr lang="hu-HU" sz="3200" u="sng" dirty="0"/>
              <a:t> Elekkel</a:t>
            </a:r>
            <a:r>
              <a:rPr lang="hu-HU" sz="3200" dirty="0"/>
              <a:t>. 1861.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81ACCE7-DE0F-4C9F-AC0C-5B316845F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Tanította az általános műveltség alapjaira  ---szigorú napirend</a:t>
            </a:r>
          </a:p>
          <a:p>
            <a:r>
              <a:rPr lang="hu-HU" dirty="0"/>
              <a:t>Kastélyokba restaurálásra együtt jártak.</a:t>
            </a:r>
          </a:p>
          <a:p>
            <a:r>
              <a:rPr lang="hu-HU" dirty="0"/>
              <a:t>Tanította a színes ceruza használatára.</a:t>
            </a:r>
          </a:p>
          <a:p>
            <a:r>
              <a:rPr lang="hu-HU" dirty="0"/>
              <a:t>2 és fél évig járták együtt a kastélyokat</a:t>
            </a:r>
            <a:r>
              <a:rPr lang="hu-HU" dirty="0" smtClean="0"/>
              <a:t>.    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96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1034BBF-E0FF-4DBA-9A33-0347D04D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Kis zsánerképek, csekély bevétel</a:t>
            </a:r>
          </a:p>
          <a:p>
            <a:r>
              <a:rPr lang="hu-HU" dirty="0"/>
              <a:t>Állás: rajztanítás</a:t>
            </a:r>
          </a:p>
          <a:p>
            <a:r>
              <a:rPr lang="hu-HU" dirty="0"/>
              <a:t>Havi támogatás</a:t>
            </a:r>
          </a:p>
          <a:p>
            <a:r>
              <a:rPr lang="hu-HU" dirty="0"/>
              <a:t>Ismeretség Paál Lászlóval.</a:t>
            </a:r>
          </a:p>
          <a:p>
            <a:r>
              <a:rPr lang="hu-HU" dirty="0"/>
              <a:t>Visszatér Békéscsabára, első olajkép 1863.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224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/>
              <a:t>Munkácsy Mihály</a:t>
            </a:r>
            <a:r>
              <a:rPr lang="hu-HU" sz="2400" b="1" dirty="0"/>
              <a:t>: Levélolvasás</a:t>
            </a:r>
            <a:r>
              <a:rPr lang="hu-HU" sz="2400" dirty="0"/>
              <a:t>, 1863</a:t>
            </a:r>
          </a:p>
        </p:txBody>
      </p:sp>
      <p:pic>
        <p:nvPicPr>
          <p:cNvPr id="5122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800" y="980728"/>
            <a:ext cx="805239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412776"/>
            <a:ext cx="377991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 A várakozó lány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Munkácsy festménye a Nemzeti Szalon kiállításán Vasárnapi Ujjság </a:t>
            </a:r>
          </a:p>
          <a:p>
            <a:pPr algn="ctr">
              <a:lnSpc>
                <a:spcPts val="2400"/>
              </a:lnSpc>
            </a:pPr>
            <a:r>
              <a:rPr lang="de-DE" sz="2400" dirty="0"/>
              <a:t>50. </a:t>
            </a:r>
            <a:r>
              <a:rPr lang="de-DE" sz="2400" dirty="0" err="1"/>
              <a:t>évf</a:t>
            </a:r>
            <a:r>
              <a:rPr lang="de-DE" sz="2400" dirty="0"/>
              <a:t>. 52. </a:t>
            </a:r>
            <a:r>
              <a:rPr lang="de-DE" sz="2400" dirty="0" err="1"/>
              <a:t>sz</a:t>
            </a:r>
            <a:r>
              <a:rPr lang="de-DE" sz="2400" dirty="0"/>
              <a:t>. 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de-DE" sz="2400" dirty="0"/>
              <a:t>(1903. </a:t>
            </a:r>
            <a:r>
              <a:rPr lang="de-DE" sz="2400" dirty="0" err="1"/>
              <a:t>deczember</a:t>
            </a:r>
            <a:r>
              <a:rPr lang="de-DE" sz="2400" dirty="0"/>
              <a:t> 27.)</a:t>
            </a:r>
            <a:endParaRPr lang="hu-HU" sz="2400" dirty="0"/>
          </a:p>
        </p:txBody>
      </p:sp>
      <p:pic>
        <p:nvPicPr>
          <p:cNvPr id="4098" name="Picture 2" descr="Kattintson az új ablakban való nagyításhoz! &#10;Click to enlarge it in a new window!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778382" y="-1"/>
            <a:ext cx="516193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k.niif.hu/04200/04217/html/arckep1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081657" y="0"/>
            <a:ext cx="5090743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9512" y="1844824"/>
            <a:ext cx="2808312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Munkácsy fiatalkori alakja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fotó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9763A5E-3DE0-490E-9C15-E9BF24D9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u="sng" dirty="0"/>
              <a:t>Pest </a:t>
            </a:r>
            <a:r>
              <a:rPr lang="hu-HU" sz="3200" u="sng" dirty="0"/>
              <a:t>1863.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1E14E4C-B2F5-4F53-BCD6-61BD1337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Magyar Nemzeti Múzeum</a:t>
            </a:r>
          </a:p>
          <a:p>
            <a:r>
              <a:rPr lang="hu-HU" dirty="0"/>
              <a:t>Ligeti Antal</a:t>
            </a:r>
          </a:p>
          <a:p>
            <a:r>
              <a:rPr lang="hu-HU" dirty="0"/>
              <a:t>Than Mór</a:t>
            </a:r>
          </a:p>
          <a:p>
            <a:r>
              <a:rPr lang="hu-HU" dirty="0"/>
              <a:t>Képzőművészeti Társulat: Harsányi Pál</a:t>
            </a:r>
          </a:p>
        </p:txBody>
      </p:sp>
    </p:spTree>
    <p:extLst>
      <p:ext uri="{BB962C8B-B14F-4D97-AF65-F5344CB8AC3E}">
        <p14:creationId xmlns="" xmlns:p14="http://schemas.microsoft.com/office/powerpoint/2010/main" val="14344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152" y="980728"/>
            <a:ext cx="8011696" cy="563145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188640"/>
            <a:ext cx="8784976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Regélő honvéd </a:t>
            </a:r>
            <a:r>
              <a:rPr lang="hu-HU" sz="2400" dirty="0"/>
              <a:t>(1863) - Végvári Lajos: Munkácsy Mihály élete és művei. Akadémiai Kiadó, Budapest, 1958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A711E34-84CC-4401-BA80-222F8719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u="sng" dirty="0"/>
              <a:t>Bécs </a:t>
            </a:r>
            <a:r>
              <a:rPr lang="hu-HU" sz="3200" u="sng" dirty="0"/>
              <a:t>1865.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FCF7E74-5B85-491B-97AB-53D263FD8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Képzőművészeti Akadémia</a:t>
            </a:r>
          </a:p>
          <a:p>
            <a:r>
              <a:rPr lang="hu-HU" dirty="0"/>
              <a:t>Karl </a:t>
            </a:r>
            <a:r>
              <a:rPr lang="hu-HU" dirty="0" err="1"/>
              <a:t>Rahl</a:t>
            </a:r>
            <a:endParaRPr lang="hu-HU" dirty="0"/>
          </a:p>
          <a:p>
            <a:r>
              <a:rPr lang="hu-HU" dirty="0"/>
              <a:t>Kizárás az Akadémiáról</a:t>
            </a:r>
          </a:p>
          <a:p>
            <a:r>
              <a:rPr lang="hu-HU" dirty="0"/>
              <a:t>Segítője Paál László</a:t>
            </a:r>
          </a:p>
        </p:txBody>
      </p:sp>
    </p:spTree>
    <p:extLst>
      <p:ext uri="{BB962C8B-B14F-4D97-AF65-F5344CB8AC3E}">
        <p14:creationId xmlns="" xmlns:p14="http://schemas.microsoft.com/office/powerpoint/2010/main" val="25450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0FB129A-7A26-4E69-9BDB-C581B7F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Születés: Munkács 1844. febr. 20 </a:t>
            </a:r>
            <a:br>
              <a:rPr lang="hu-HU" sz="3200" dirty="0"/>
            </a:br>
            <a:r>
              <a:rPr lang="hu-HU" sz="3200" dirty="0" err="1"/>
              <a:t>Lieb</a:t>
            </a:r>
            <a:r>
              <a:rPr lang="hu-HU" sz="3200" dirty="0"/>
              <a:t> Mihály néven.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26F7B91-1F50-4DC9-BFA3-373A596A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Szülei: </a:t>
            </a:r>
            <a:r>
              <a:rPr lang="hu-HU" dirty="0" err="1"/>
              <a:t>Lieb</a:t>
            </a:r>
            <a:r>
              <a:rPr lang="hu-HU" dirty="0"/>
              <a:t> Mihály</a:t>
            </a:r>
          </a:p>
          <a:p>
            <a:r>
              <a:rPr lang="hu-HU" dirty="0"/>
              <a:t>             </a:t>
            </a:r>
            <a:r>
              <a:rPr lang="hu-HU" dirty="0" err="1"/>
              <a:t>Reök</a:t>
            </a:r>
            <a:r>
              <a:rPr lang="hu-HU" dirty="0"/>
              <a:t> Cecília</a:t>
            </a:r>
          </a:p>
          <a:p>
            <a:r>
              <a:rPr lang="hu-HU" dirty="0"/>
              <a:t>      A családban 5 gyermek született.</a:t>
            </a:r>
          </a:p>
          <a:p>
            <a:r>
              <a:rPr lang="hu-HU" dirty="0"/>
              <a:t>      Szerény kispolgári jómódban, nyugodtan és</a:t>
            </a:r>
          </a:p>
          <a:p>
            <a:r>
              <a:rPr lang="hu-HU" dirty="0"/>
              <a:t>      gondtalanul éltek.  </a:t>
            </a:r>
          </a:p>
          <a:p>
            <a:r>
              <a:rPr lang="hu-HU" dirty="0"/>
              <a:t>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9933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A22DA9D-96FC-41C2-A6E1-1DD6A961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u="sng" dirty="0"/>
              <a:t>München </a:t>
            </a:r>
            <a:r>
              <a:rPr lang="hu-HU" sz="3200" u="sng" dirty="0"/>
              <a:t>1866.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C1C4C47-2376-4A66-AC83-E3442EC52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Képzőművészeti Akadémia</a:t>
            </a:r>
          </a:p>
          <a:p>
            <a:r>
              <a:rPr lang="hu-HU" dirty="0"/>
              <a:t>Állami ösztöndíj</a:t>
            </a:r>
          </a:p>
          <a:p>
            <a:r>
              <a:rPr lang="hu-HU" dirty="0"/>
              <a:t>Wagner Sándor</a:t>
            </a:r>
          </a:p>
        </p:txBody>
      </p:sp>
    </p:spTree>
    <p:extLst>
      <p:ext uri="{BB962C8B-B14F-4D97-AF65-F5344CB8AC3E}">
        <p14:creationId xmlns="" xmlns:p14="http://schemas.microsoft.com/office/powerpoint/2010/main" val="42229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9174A66-56F8-4CD8-83F6-EC83CE57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u-HU" sz="2400" b="1" u="sng" dirty="0"/>
              <a:t>Munkácsy Mihály</a:t>
            </a:r>
            <a:r>
              <a:rPr lang="hu-HU" sz="2400" dirty="0"/>
              <a:t>: Vihar a pusztán 1867, olaj, </a:t>
            </a:r>
            <a:r>
              <a:rPr lang="hu-HU" sz="2400" dirty="0" smtClean="0"/>
              <a:t>92,5 x 132 cm</a:t>
            </a:r>
            <a:r>
              <a:rPr lang="hu-HU" sz="2400" dirty="0"/>
              <a:t>, MNG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="" xmlns:a16="http://schemas.microsoft.com/office/drawing/2014/main" id="{D32AD7A3-61FB-402C-A58E-10887E6B0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" y="1196752"/>
            <a:ext cx="8034881" cy="5390066"/>
          </a:xfrm>
        </p:spPr>
      </p:pic>
    </p:spTree>
    <p:extLst>
      <p:ext uri="{BB962C8B-B14F-4D97-AF65-F5344CB8AC3E}">
        <p14:creationId xmlns="" xmlns:p14="http://schemas.microsoft.com/office/powerpoint/2010/main" val="36303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260648"/>
            <a:ext cx="8208912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 Mihály</a:t>
            </a:r>
            <a:r>
              <a:rPr lang="hu-HU" sz="2400" b="1" dirty="0"/>
              <a:t>:  Dűlő szénásszekér</a:t>
            </a:r>
            <a:r>
              <a:rPr lang="hu-HU" sz="2400" dirty="0"/>
              <a:t>, 1868, olaj, vászon</a:t>
            </a:r>
          </a:p>
          <a:p>
            <a:pPr algn="ctr">
              <a:lnSpc>
                <a:spcPts val="2400"/>
              </a:lnSpc>
            </a:pPr>
            <a:r>
              <a:rPr lang="fr-FR" sz="2400" dirty="0"/>
              <a:t>107 </a:t>
            </a:r>
            <a:r>
              <a:rPr lang="hu-HU" sz="2400" dirty="0"/>
              <a:t>x</a:t>
            </a:r>
            <a:r>
              <a:rPr lang="fr-FR" sz="2400" dirty="0"/>
              <a:t>151 cm</a:t>
            </a:r>
            <a:r>
              <a:rPr lang="hu-HU" sz="2400" dirty="0"/>
              <a:t>,  Magángyűjtemény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953" y="1052736"/>
            <a:ext cx="8040093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/>
              <a:t>Munkácsy Mihály</a:t>
            </a:r>
            <a:r>
              <a:rPr lang="hu-HU" sz="2400" b="1" dirty="0"/>
              <a:t>: Lakodalmi hívogatók</a:t>
            </a:r>
            <a:r>
              <a:rPr lang="hu-HU" sz="2400" dirty="0"/>
              <a:t>, festmény, könyvrészlet</a:t>
            </a:r>
          </a:p>
        </p:txBody>
      </p:sp>
      <p:pic>
        <p:nvPicPr>
          <p:cNvPr id="23554" name="Picture 2" descr="Kattintson az új ablakban való nagyításhoz! &#10;Click to enlarge it in a new window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5589" y="836712"/>
            <a:ext cx="7212821" cy="577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DF45C05-881E-4FE8-A8C9-69F71B3A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u="sng" dirty="0"/>
              <a:t>Düsseldorf </a:t>
            </a:r>
            <a:r>
              <a:rPr lang="hu-HU" sz="3200" u="sng" dirty="0"/>
              <a:t>1868.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8AA9FB4-C162-44FF-90AA-3761E66C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Knauf</a:t>
            </a:r>
            <a:r>
              <a:rPr lang="hu-HU" dirty="0"/>
              <a:t> tanítványa. Nem elégedett, mert az életkép festéshez nem kapott felkészítést.</a:t>
            </a:r>
          </a:p>
          <a:p>
            <a:r>
              <a:rPr lang="hu-HU" dirty="0"/>
              <a:t>1868-ban megkapja az  engedélyt a névmódosításhoz.</a:t>
            </a:r>
          </a:p>
          <a:p>
            <a:r>
              <a:rPr lang="hu-HU" sz="3600" dirty="0"/>
              <a:t>Első jelentős alkotás</a:t>
            </a:r>
            <a:r>
              <a:rPr lang="hu-HU" sz="4000" u="sng" dirty="0"/>
              <a:t>: Ásító inas </a:t>
            </a:r>
            <a:r>
              <a:rPr lang="hu-HU" dirty="0"/>
              <a:t>/ már Munkácsy néven írja alá/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678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08720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 Ásító inas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1868-69</a:t>
            </a:r>
            <a:br>
              <a:rPr lang="hu-HU" sz="2400" dirty="0"/>
            </a:br>
            <a:r>
              <a:rPr lang="hu-HU" sz="2400" dirty="0"/>
              <a:t>Olaj, fa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31 x 24 cm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Szépművészeti Múzeum</a:t>
            </a:r>
            <a:br>
              <a:rPr lang="hu-HU" sz="2400" dirty="0"/>
            </a:br>
            <a:r>
              <a:rPr lang="hu-HU" sz="2400" dirty="0"/>
              <a:t> Magyar Nemzeti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Galéria, Budapest</a:t>
            </a:r>
          </a:p>
        </p:txBody>
      </p:sp>
      <p:pic>
        <p:nvPicPr>
          <p:cNvPr id="17410" name="Picture 2" descr="Munkácsy kiállítás 2024-ben a Szépművészeti Múzeumb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2863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5DCE2F5-5B01-497D-BD16-7FCEE7224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Búskomor, nem hisz a tehetségében</a:t>
            </a:r>
          </a:p>
          <a:p>
            <a:r>
              <a:rPr lang="hu-HU" dirty="0"/>
              <a:t>Minden düsseldorfi képét meg akarta semmisíteni.</a:t>
            </a:r>
          </a:p>
          <a:p>
            <a:r>
              <a:rPr lang="hu-HU" dirty="0"/>
              <a:t>Paál László segítsége</a:t>
            </a:r>
          </a:p>
        </p:txBody>
      </p:sp>
    </p:spTree>
    <p:extLst>
      <p:ext uri="{BB962C8B-B14F-4D97-AF65-F5344CB8AC3E}">
        <p14:creationId xmlns="" xmlns:p14="http://schemas.microsoft.com/office/powerpoint/2010/main" val="37204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16FEEAA-5EAA-4DAD-AE8D-DF7BCEEF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Siralomház, </a:t>
            </a:r>
            <a:r>
              <a:rPr lang="hu-HU" sz="2400" dirty="0"/>
              <a:t>1870, olaj, fa, 139 x 193,5 cm</a:t>
            </a:r>
            <a:br>
              <a:rPr lang="hu-HU" sz="2400" dirty="0"/>
            </a:br>
            <a:r>
              <a:rPr lang="hu-HU" sz="2400" dirty="0"/>
              <a:t>Magyar Nemzeti Galéria, Budapest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F476DF7F-6470-43E3-BE96-640828F9A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289" y="1196752"/>
            <a:ext cx="8119421" cy="5661248"/>
          </a:xfrm>
        </p:spPr>
      </p:pic>
    </p:spTree>
    <p:extLst>
      <p:ext uri="{BB962C8B-B14F-4D97-AF65-F5344CB8AC3E}">
        <p14:creationId xmlns="" xmlns:p14="http://schemas.microsoft.com/office/powerpoint/2010/main" val="3980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www.hung-art.hu/kep/m/munkacsy/muvek/1/tep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808" y="980728"/>
            <a:ext cx="8028384" cy="550784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:Tépéscsinálók, </a:t>
            </a:r>
            <a:r>
              <a:rPr lang="hu-HU" sz="2400" dirty="0"/>
              <a:t>1871, olaj, fa, 141,3 x 196 cm</a:t>
            </a:r>
            <a:br>
              <a:rPr lang="hu-HU" sz="2400" dirty="0"/>
            </a:br>
            <a:r>
              <a:rPr lang="hu-HU" sz="2400" dirty="0"/>
              <a:t>Magyar Nemzeti Galéria,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EB621FE-7681-4F82-ADBC-6C80FFCD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u="sng" dirty="0"/>
              <a:t>Párizs </a:t>
            </a:r>
            <a:r>
              <a:rPr lang="hu-HU" sz="3200" u="sng" dirty="0"/>
              <a:t>1871.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BFF4F55-CB96-4DBF-B48C-D61F6AD7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Környezetváltozás</a:t>
            </a:r>
          </a:p>
          <a:p>
            <a:r>
              <a:rPr lang="hu-HU" dirty="0"/>
              <a:t>Műterem Párizsban</a:t>
            </a:r>
          </a:p>
          <a:p>
            <a:r>
              <a:rPr lang="hu-HU" dirty="0"/>
              <a:t>Műkereskedő: </a:t>
            </a:r>
            <a:r>
              <a:rPr lang="hu-HU" dirty="0" err="1"/>
              <a:t>Goupil</a:t>
            </a:r>
            <a:endParaRPr lang="hu-HU" dirty="0"/>
          </a:p>
          <a:p>
            <a:r>
              <a:rPr lang="hu-HU" dirty="0"/>
              <a:t>Depresszió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247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56592" y="17326544"/>
            <a:ext cx="7834073" cy="98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700808"/>
            <a:ext cx="445525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652610"/>
            <a:ext cx="4104456" cy="520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4572000" y="1052736"/>
            <a:ext cx="4572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 </a:t>
            </a:r>
            <a:r>
              <a:rPr lang="hu-HU" sz="2400" b="1" dirty="0" err="1"/>
              <a:t>Lieb</a:t>
            </a:r>
            <a:r>
              <a:rPr lang="hu-HU" sz="2400" b="1" dirty="0"/>
              <a:t> Leó Mihály, Munkácsy </a:t>
            </a:r>
            <a:r>
              <a:rPr lang="hu-HU" sz="2400" b="1" dirty="0" smtClean="0"/>
              <a:t>Mihály </a:t>
            </a:r>
            <a:r>
              <a:rPr lang="hu-HU" sz="2400" b="1" dirty="0"/>
              <a:t>édesapjának arcképe </a:t>
            </a:r>
          </a:p>
        </p:txBody>
      </p:sp>
      <p:sp>
        <p:nvSpPr>
          <p:cNvPr id="9" name="Téglalap 8"/>
          <p:cNvSpPr/>
          <p:nvPr/>
        </p:nvSpPr>
        <p:spPr>
          <a:xfrm>
            <a:off x="179512" y="980728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/>
              <a:t>Reök</a:t>
            </a:r>
            <a:r>
              <a:rPr lang="hu-HU" sz="2400" b="1" dirty="0"/>
              <a:t> Cecília, Munkácsy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édesanyjának arcképe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/>
              <a:t> Munkácsy szüleinek portrépárja </a:t>
            </a:r>
            <a:r>
              <a:rPr lang="hu-HU" sz="2400" dirty="0"/>
              <a:t>(évszám nélkül)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Munkácsy Mihály, Múzeum, Békéscsaba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2880" y="188640"/>
            <a:ext cx="901824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Éjjeli csavargók I., </a:t>
            </a:r>
            <a:r>
              <a:rPr lang="hu-HU" sz="2400" dirty="0"/>
              <a:t>1872-73, olaj, fa 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160 × 220 cm,  Magyar Nemzeti Galéria, Budapest</a:t>
            </a:r>
          </a:p>
        </p:txBody>
      </p:sp>
      <p:pic>
        <p:nvPicPr>
          <p:cNvPr id="16386" name="Picture 2" descr="https://www.hung-art.hu/kep/m/munkacsy/muvek/1/ejjeli_c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29816" y="1052736"/>
            <a:ext cx="7884368" cy="558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7ECDCFA-8081-4027-AC2D-191C9F82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Házassága</a:t>
            </a:r>
          </a:p>
          <a:p>
            <a:r>
              <a:rPr lang="hu-HU" dirty="0"/>
              <a:t>Utazások</a:t>
            </a:r>
          </a:p>
          <a:p>
            <a:r>
              <a:rPr lang="hu-HU" dirty="0"/>
              <a:t>Palota</a:t>
            </a:r>
          </a:p>
          <a:p>
            <a:r>
              <a:rPr lang="hu-HU" dirty="0" smtClean="0"/>
              <a:t>Estélyek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204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326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Műterem</a:t>
            </a:r>
            <a:r>
              <a:rPr lang="hu-HU" sz="2400" dirty="0"/>
              <a:t>, 1876, olaj, vászon, 45,5 × 63 cm Magyar Nemzeti Galéria, Budapest</a:t>
            </a:r>
          </a:p>
        </p:txBody>
      </p:sp>
      <p:pic>
        <p:nvPicPr>
          <p:cNvPr id="21506" name="Picture 2" descr="https://scontent-vie1-1.xx.fbcdn.net/v/t1.6435-9/75369184_3762270537122712_3551122636890730512_n.jpg?stp=dst-jpg_s600x600_tt6&amp;_nc_cat=101&amp;ccb=1-7&amp;_nc_sid=833d8c&amp;_nc_ohc=Q16KHbQkedAQ7kNvwGoNawO&amp;_nc_oc=AdnckO5_bzX60jcVgTMQVJyulqyE27to6NJ4knY0CeCxg9LlvlVlmzesLwjxMaj3er-PrZ9Z0bPkfWXWPr0NFrXe&amp;_nc_zt=23&amp;_nc_ht=scontent-vie1-1.xx&amp;_nc_gid=GGH6-hsNy0vCFKkqg_XVVQ&amp;oh=00_AfWms4uXCSHotQsjxGL0zk67x4LMyb-kZmVf8NZXJn5sKg&amp;oe=68C4CF4A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61764" y="1340768"/>
            <a:ext cx="8820472" cy="498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 </a:t>
            </a:r>
            <a:r>
              <a:rPr lang="hu-HU" sz="2400" b="1" dirty="0"/>
              <a:t>: Milton </a:t>
            </a:r>
            <a:r>
              <a:rPr lang="hu-HU" sz="2400" dirty="0"/>
              <a:t>(redukció),1878,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 93,5×122,5cm, Szépművészeti Múzeum- MNG, Budapest</a:t>
            </a:r>
          </a:p>
        </p:txBody>
      </p:sp>
      <p:pic>
        <p:nvPicPr>
          <p:cNvPr id="7170" name="Picture 2" descr="https://mng.hu/app/uploads/2022/10/2238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1945" y="1124744"/>
            <a:ext cx="736010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8E9670-B0C6-4A33-BA1F-5EA793ECE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Kapcsolat </a:t>
            </a:r>
            <a:r>
              <a:rPr lang="hu-HU" dirty="0" err="1"/>
              <a:t>Sedelmayer</a:t>
            </a:r>
            <a:r>
              <a:rPr lang="hu-HU" dirty="0"/>
              <a:t> műkereskedővel. 1878.</a:t>
            </a:r>
          </a:p>
          <a:p>
            <a:r>
              <a:rPr lang="hu-HU" dirty="0"/>
              <a:t>10 éves szerződés</a:t>
            </a:r>
          </a:p>
          <a:p>
            <a:r>
              <a:rPr lang="hu-HU" dirty="0"/>
              <a:t>A Milton diadala</a:t>
            </a:r>
          </a:p>
        </p:txBody>
      </p:sp>
    </p:spTree>
    <p:extLst>
      <p:ext uri="{BB962C8B-B14F-4D97-AF65-F5344CB8AC3E}">
        <p14:creationId xmlns="" xmlns:p14="http://schemas.microsoft.com/office/powerpoint/2010/main" val="14082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Készülődés a papa születésnapjára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1882, olaj , farostlemez,131,5 x167,5 cm, Ismeretlen gyűjtemény</a:t>
            </a:r>
          </a:p>
        </p:txBody>
      </p:sp>
      <p:pic>
        <p:nvPicPr>
          <p:cNvPr id="20482" name="Picture 2" descr="https://upload.wikimedia.org/wikipedia/commons/thumb/0/0a/Munk%C3%A1csy_Mih%C3%A1ly_K%C3%A9sz%C3%BCl%C5%91d%C3%A9s_a_papa_sz%C3%BClet%C3%A9snapj%C3%A1ra.jpg/1280px-Munk%C3%A1csy_Mih%C3%A1ly_K%C3%A9sz%C3%BCl%C5%91d%C3%A9s_a_papa_sz%C3%BClet%C3%A9snapj%C3%A1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9390" y="980728"/>
            <a:ext cx="7645220" cy="569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</a:t>
            </a:r>
            <a:r>
              <a:rPr lang="hu-HU" sz="2400" b="1" dirty="0" err="1"/>
              <a:t>Colpachi</a:t>
            </a:r>
            <a:r>
              <a:rPr lang="hu-HU" sz="2400" b="1" dirty="0"/>
              <a:t> park bejárata</a:t>
            </a:r>
            <a:r>
              <a:rPr lang="hu-HU" sz="2400" dirty="0"/>
              <a:t>, 1888,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93 x140 cm, Magángyűjtemény </a:t>
            </a:r>
          </a:p>
        </p:txBody>
      </p:sp>
      <p:pic>
        <p:nvPicPr>
          <p:cNvPr id="17410" name="Picture 2" descr="https://upload.wikimedia.org/wikipedia/commons/thumb/0/0f/Munk%C3%A1csy_Colpachi_park_bej%C3%A1rata.jpg/1280px-Munk%C3%A1csy_Colpachi_park_bej%C3%A1rata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78576" y="980728"/>
            <a:ext cx="8386848" cy="5549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29B314C-F8D8-49B2-BDC6-3609D8EF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36712"/>
            <a:ext cx="2987824" cy="1143000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Munkácsi Emlékház</a:t>
            </a:r>
            <a:br>
              <a:rPr lang="hu-HU" sz="3200" dirty="0"/>
            </a:br>
            <a:r>
              <a:rPr lang="hu-HU" sz="3200" dirty="0"/>
              <a:t>vadászati kellékek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69666742-8E3C-4E05-9BA4-1B86D304E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0775" y="857250"/>
            <a:ext cx="6858000" cy="5143499"/>
          </a:xfrm>
        </p:spPr>
      </p:pic>
    </p:spTree>
    <p:extLst>
      <p:ext uri="{BB962C8B-B14F-4D97-AF65-F5344CB8AC3E}">
        <p14:creationId xmlns="" xmlns:p14="http://schemas.microsoft.com/office/powerpoint/2010/main" val="23673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Krisztus Pilátus előtt</a:t>
            </a:r>
            <a:r>
              <a:rPr lang="hu-HU" sz="2400" dirty="0"/>
              <a:t>,(redukció) 1881, olaj, vászon  138 × 199,8 cm, Szépművészeti Múzeum, Budapest</a:t>
            </a:r>
          </a:p>
        </p:txBody>
      </p:sp>
      <p:pic>
        <p:nvPicPr>
          <p:cNvPr id="21506" name="Picture 2" descr="https://mng.hu/app/uploads/2024/01/360246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60134" y="980728"/>
            <a:ext cx="8223731" cy="566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764" y="188640"/>
            <a:ext cx="8820472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Golgota, </a:t>
            </a:r>
            <a:r>
              <a:rPr lang="hu-HU" sz="2400" dirty="0"/>
              <a:t>1884, olaj, vászon, 460 × 712 cm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Déri Múzeum, Debrecen</a:t>
            </a:r>
          </a:p>
        </p:txBody>
      </p:sp>
      <p:pic>
        <p:nvPicPr>
          <p:cNvPr id="2052" name="Picture 4" descr="https://upload.wikimedia.org/wikipedia/commons/thumb/2/25/Munk%C3%A1csy_Golgota.JPG/1280px-Munk%C3%A1csy_Golgo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595" y="1052736"/>
            <a:ext cx="890081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379EBF9-5B5C-4817-96F8-A992919A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Édesanyja, majd édesapja is meghalt.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C5EB761-29B8-4776-9A4D-8E40C2F1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árva gyermekek az anya testvéreihez kerültek további nevelésre.</a:t>
            </a:r>
          </a:p>
          <a:p>
            <a:endParaRPr lang="hu-HU" dirty="0"/>
          </a:p>
          <a:p>
            <a:r>
              <a:rPr lang="hu-HU" dirty="0"/>
              <a:t>Mihály 6 évesen az ügyvéd </a:t>
            </a:r>
            <a:r>
              <a:rPr lang="hu-HU" dirty="0" err="1"/>
              <a:t>Reök</a:t>
            </a:r>
            <a:r>
              <a:rPr lang="hu-HU" dirty="0"/>
              <a:t> Istvánhoz került Békéscsabára. 1851.</a:t>
            </a:r>
          </a:p>
        </p:txBody>
      </p:sp>
    </p:spTree>
    <p:extLst>
      <p:ext uri="{BB962C8B-B14F-4D97-AF65-F5344CB8AC3E}">
        <p14:creationId xmlns="" xmlns:p14="http://schemas.microsoft.com/office/powerpoint/2010/main" val="18118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Poros út I., </a:t>
            </a:r>
            <a:r>
              <a:rPr lang="hu-HU" sz="2400" dirty="0"/>
              <a:t>1884, olaj, fatábla, 77 × 117,5 cm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Magyar Bank, Budapest</a:t>
            </a:r>
          </a:p>
        </p:txBody>
      </p:sp>
      <p:pic>
        <p:nvPicPr>
          <p:cNvPr id="4098" name="Picture 2" descr="https://upload.wikimedia.org/wikipedia/commons/thumb/9/90/Munk%C3%A1csy%2C_Mih%C3%A1ly_-_Dusty_Road_II_-_Google_Art_Project.jpg/1280px-Munk%C3%A1csy%2C_Mih%C3%A1ly_-_Dusty_Road_II_-_Google_Art_Proje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329" y="1052736"/>
            <a:ext cx="8589341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Poros út II., </a:t>
            </a:r>
            <a:r>
              <a:rPr lang="hu-HU" sz="2400" dirty="0"/>
              <a:t>1880-as évek eleje, olaj, fatábla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96 × 129,7 cm, Magyar Nemzeti Galéria, Budapest</a:t>
            </a:r>
          </a:p>
        </p:txBody>
      </p:sp>
      <p:pic>
        <p:nvPicPr>
          <p:cNvPr id="5122" name="Picture 2" descr="https://upload.wikimedia.org/wikipedia/commons/thumb/8/80/Munk%C3%A1csy_Mih%C3%A1ly_-_1874_ut%C3%A1n_-_Poros_%C3%BAt_II.jpg/1024px-Munk%C3%A1csy_Mih%C3%A1ly_-_1874_ut%C3%A1n_-_Poros_%C3%BAt_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7718" y="1052736"/>
            <a:ext cx="766856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60A461B-1B9D-4B5F-BE75-4BB41171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3563888" cy="2151112"/>
          </a:xfrm>
        </p:spPr>
        <p:txBody>
          <a:bodyPr>
            <a:noAutofit/>
          </a:bodyPr>
          <a:lstStyle/>
          <a:p>
            <a:r>
              <a:rPr lang="hu-HU" sz="2400" b="1" u="sng" dirty="0"/>
              <a:t>Munkácsy </a:t>
            </a:r>
            <a:r>
              <a:rPr lang="hu-HU" sz="2400" b="1" u="sng" dirty="0" smtClean="0"/>
              <a:t>Mihály </a:t>
            </a:r>
            <a:br>
              <a:rPr lang="hu-HU" sz="2400" b="1" u="sng" dirty="0" smtClean="0"/>
            </a:br>
            <a:r>
              <a:rPr lang="hu-HU" sz="2400" b="1" dirty="0" smtClean="0"/>
              <a:t>Liszt Ferenc</a:t>
            </a:r>
            <a:br>
              <a:rPr lang="hu-HU" sz="2400" b="1" dirty="0" smtClean="0"/>
            </a:br>
            <a:r>
              <a:rPr lang="hu-HU" sz="2400" b="1" dirty="0" smtClean="0"/>
              <a:t> </a:t>
            </a:r>
            <a:r>
              <a:rPr lang="hu-HU" sz="2400" dirty="0" smtClean="0"/>
              <a:t>1886</a:t>
            </a:r>
            <a:br>
              <a:rPr lang="hu-HU" sz="2400" dirty="0" smtClean="0"/>
            </a:br>
            <a:r>
              <a:rPr lang="hu-HU" sz="2400" dirty="0" smtClean="0"/>
              <a:t> olaj</a:t>
            </a:r>
            <a:br>
              <a:rPr lang="hu-HU" sz="2400" dirty="0" smtClean="0"/>
            </a:br>
            <a:r>
              <a:rPr lang="hu-HU" sz="2400" dirty="0" smtClean="0"/>
              <a:t> 90 x120 cm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dirty="0"/>
              <a:t>MNG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EEE66BFD-22C4-4B76-98BB-6023AD867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88" y="0"/>
            <a:ext cx="5137784" cy="6858000"/>
          </a:xfrm>
        </p:spPr>
      </p:pic>
    </p:spTree>
    <p:extLst>
      <p:ext uri="{BB962C8B-B14F-4D97-AF65-F5344CB8AC3E}">
        <p14:creationId xmlns="" xmlns:p14="http://schemas.microsoft.com/office/powerpoint/2010/main" val="1014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2915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 A reneszánsz </a:t>
            </a:r>
            <a:r>
              <a:rPr lang="hu-HU" sz="2400" b="1" dirty="0" err="1"/>
              <a:t>apotheozisa</a:t>
            </a:r>
            <a:r>
              <a:rPr lang="hu-HU" sz="2400" dirty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(Nagy kompozíciós tanulmány)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</a:t>
            </a:r>
            <a:r>
              <a:rPr lang="hu-HU" sz="2400" b="1" dirty="0"/>
              <a:t> </a:t>
            </a:r>
            <a:r>
              <a:rPr lang="hu-HU" sz="2400" dirty="0"/>
              <a:t>A bécsi </a:t>
            </a:r>
            <a:r>
              <a:rPr lang="hu-HU" sz="2400" dirty="0" err="1"/>
              <a:t>Kunsthistorisches</a:t>
            </a:r>
            <a:r>
              <a:rPr lang="hu-HU" sz="2400" dirty="0"/>
              <a:t> Museum mennyezet-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freskójának vázlata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1889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olaj, vásznon </a:t>
            </a:r>
            <a:r>
              <a:rPr lang="fr-FR" sz="2400" dirty="0"/>
              <a:t> 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fr-FR" sz="2400" dirty="0"/>
              <a:t>398 </a:t>
            </a:r>
            <a:r>
              <a:rPr lang="hu-HU" sz="2400" dirty="0"/>
              <a:t>x</a:t>
            </a:r>
            <a:r>
              <a:rPr lang="fr-FR" sz="2400" dirty="0"/>
              <a:t>393 cm</a:t>
            </a:r>
            <a:r>
              <a:rPr lang="hu-HU" sz="2400" dirty="0"/>
              <a:t> Szépművészeti Múzeum – Magyar Nemzeti Galéria Budapest</a:t>
            </a:r>
          </a:p>
        </p:txBody>
      </p:sp>
      <p:pic>
        <p:nvPicPr>
          <p:cNvPr id="5122" name="Picture 2" descr="https://upload.wikimedia.org/wikipedia/commons/1/1e/Munk%C3%A1csy_A_renesz%C3%A1nsz_apotheozisa_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137" y="332656"/>
            <a:ext cx="6248863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</a:t>
            </a:r>
            <a:r>
              <a:rPr lang="hu-HU" sz="2400" b="1" dirty="0"/>
              <a:t>: Honfoglalás, </a:t>
            </a:r>
            <a:r>
              <a:rPr lang="hu-HU" sz="2400" dirty="0"/>
              <a:t>1893, olaj, vászon, 459 × 1355 cm Parlament, (Országgyűlési Múzeum), Budapest</a:t>
            </a:r>
          </a:p>
        </p:txBody>
      </p:sp>
      <p:pic>
        <p:nvPicPr>
          <p:cNvPr id="14338" name="Picture 2" descr="https://remekmuvek.mng.hu/assets/1893-munkacsy-mihaly/honfoglalas/teljes_kep.pn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79331" y="1840554"/>
            <a:ext cx="8985338" cy="3176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Mihály: </a:t>
            </a:r>
            <a:r>
              <a:rPr lang="hu-HU" sz="2400" b="1" dirty="0" err="1"/>
              <a:t>Ecce</a:t>
            </a:r>
            <a:r>
              <a:rPr lang="hu-HU" sz="2400" b="1" dirty="0"/>
              <a:t> homo</a:t>
            </a:r>
            <a:r>
              <a:rPr lang="hu-HU" sz="2400" dirty="0"/>
              <a:t>, (vázlat),1893-94,  olaj, fatáblán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95 × 141,5 cm, Magyar Nemzeti Galéria, Budapest</a:t>
            </a:r>
          </a:p>
        </p:txBody>
      </p:sp>
      <p:pic>
        <p:nvPicPr>
          <p:cNvPr id="11268" name="Picture 4" descr="https://www.wga.hu/art/m/munkacsy/trilog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39071" y="908720"/>
            <a:ext cx="8865858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9/90/Munk%C3%A1csy_Ecce_homo_A.jpg/1280px-Munk%C3%A1csy_Ecce_homo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8208" y="1412776"/>
            <a:ext cx="8447584" cy="522034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/>
              <a:t>Munkácsy Mihály: </a:t>
            </a:r>
            <a:r>
              <a:rPr lang="hu-HU" sz="2400" b="1" dirty="0" err="1"/>
              <a:t>Ecce</a:t>
            </a:r>
            <a:r>
              <a:rPr lang="hu-HU" sz="2400" b="1" dirty="0"/>
              <a:t> homo,</a:t>
            </a:r>
            <a:r>
              <a:rPr lang="hu-HU" sz="2400" dirty="0"/>
              <a:t>1896, olaj, vászon, 403 x 650 cm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Déri Múzeum, Debrecen</a:t>
            </a:r>
            <a:r>
              <a:rPr lang="hu-HU" sz="2400" b="1" dirty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51F263E3-AFCD-41D6-9A4C-74A871F2D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8543" y="1753965"/>
            <a:ext cx="5506913" cy="3816424"/>
          </a:xfrm>
        </p:spPr>
      </p:pic>
      <p:sp>
        <p:nvSpPr>
          <p:cNvPr id="4" name="Téglalap 3"/>
          <p:cNvSpPr/>
          <p:nvPr/>
        </p:nvSpPr>
        <p:spPr>
          <a:xfrm>
            <a:off x="431540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/>
              <a:t>Munkács városa által ajándékozott ezüst babérkoszorú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38755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4CF8F32-8209-4456-9A93-7E0805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/>
              <a:t>Címeres pecsétnyomó, hajereklye, </a:t>
            </a:r>
            <a:r>
              <a:rPr lang="hu-HU" sz="2800" dirty="0" smtClean="0"/>
              <a:t>mellkép </a:t>
            </a:r>
            <a:br>
              <a:rPr lang="hu-HU" sz="2800" dirty="0" smtClean="0"/>
            </a:br>
            <a:r>
              <a:rPr lang="hu-HU" sz="2800" dirty="0" smtClean="0"/>
              <a:t> papírmaséból</a:t>
            </a:r>
            <a:endParaRPr lang="hu-HU" sz="2800" dirty="0"/>
          </a:p>
        </p:txBody>
      </p:sp>
      <p:pic>
        <p:nvPicPr>
          <p:cNvPr id="6" name="Tartalom helye 5">
            <a:extLst>
              <a:ext uri="{FF2B5EF4-FFF2-40B4-BE49-F238E27FC236}">
                <a16:creationId xmlns="" xmlns:a16="http://schemas.microsoft.com/office/drawing/2014/main" id="{AED004C9-3F88-4A7A-B35E-4FE0BB9E06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8386" y="1817932"/>
            <a:ext cx="5215312" cy="3911484"/>
          </a:xfrm>
        </p:spPr>
      </p:pic>
      <p:pic>
        <p:nvPicPr>
          <p:cNvPr id="8" name="Tartalom helye 7">
            <a:extLst>
              <a:ext uri="{FF2B5EF4-FFF2-40B4-BE49-F238E27FC236}">
                <a16:creationId xmlns="" xmlns:a16="http://schemas.microsoft.com/office/drawing/2014/main" id="{EFEC9090-8ACC-4094-A1DC-01F2392DB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181537" y="1803239"/>
            <a:ext cx="5215311" cy="4002337"/>
          </a:xfrm>
        </p:spPr>
      </p:pic>
    </p:spTree>
    <p:extLst>
      <p:ext uri="{BB962C8B-B14F-4D97-AF65-F5344CB8AC3E}">
        <p14:creationId xmlns="" xmlns:p14="http://schemas.microsoft.com/office/powerpoint/2010/main" val="20875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20688"/>
            <a:ext cx="331236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/>
              <a:t>Telcs</a:t>
            </a:r>
            <a:r>
              <a:rPr lang="hu-HU" sz="2400" b="1" u="sng" dirty="0"/>
              <a:t> Ede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Munkácsy Mihály síremléke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Avatás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1911. június 18.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Budapest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 </a:t>
            </a:r>
            <a:r>
              <a:rPr lang="hu-HU" sz="2400" dirty="0" smtClean="0"/>
              <a:t>Kerepesi </a:t>
            </a:r>
            <a:r>
              <a:rPr lang="hu-HU" sz="2400" dirty="0"/>
              <a:t>temető</a:t>
            </a:r>
          </a:p>
        </p:txBody>
      </p:sp>
      <p:pic>
        <p:nvPicPr>
          <p:cNvPr id="18434" name="Picture 2" descr="https://upload.wikimedia.org/wikipedia/commons/thumb/c/c8/Munk%C3%A1csy_Mih%C3%A1ly_fel%C3%BAj%C3%ADtott_s%C3%ADrja_2023_okt%C3%B3ber%C3%A9ben_01.jpg/960px-Munk%C3%A1csy_Mih%C3%A1ly_fel%C3%BAj%C3%ADtott_s%C3%ADrja_2023_okt%C3%B3ber%C3%A9ben_01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78498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ABB84A3F-339A-49C1-8AAA-5791746AC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836712"/>
            <a:ext cx="7740351" cy="5805264"/>
          </a:xfrm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Munkácsy Emlékház, Békéscsaba</a:t>
            </a:r>
            <a:endParaRPr lang="hu-HU" sz="3200" dirty="0"/>
          </a:p>
        </p:txBody>
      </p:sp>
    </p:spTree>
    <p:extLst>
      <p:ext uri="{BB962C8B-B14F-4D97-AF65-F5344CB8AC3E}">
        <p14:creationId xmlns="" xmlns:p14="http://schemas.microsoft.com/office/powerpoint/2010/main" val="35735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9672" y="3068960"/>
            <a:ext cx="734481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4800" b="1" dirty="0"/>
              <a:t>Köszönöm a figyelmet!</a:t>
            </a:r>
          </a:p>
          <a:p>
            <a:pPr>
              <a:lnSpc>
                <a:spcPts val="2400"/>
              </a:lnSpc>
            </a:pPr>
            <a:endParaRPr lang="hu-HU" sz="2400" b="1" dirty="0"/>
          </a:p>
          <a:p>
            <a:pPr>
              <a:lnSpc>
                <a:spcPts val="2400"/>
              </a:lnSpc>
            </a:pPr>
            <a:r>
              <a:rPr lang="hu-HU" sz="2400" b="1" dirty="0"/>
              <a:t>Szalainé Lenke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1315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AE4377F-06C6-4AB4-B059-8A225AE2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3384376" cy="1359024"/>
          </a:xfrm>
        </p:spPr>
        <p:txBody>
          <a:bodyPr>
            <a:normAutofit fontScale="90000"/>
          </a:bodyPr>
          <a:lstStyle/>
          <a:p>
            <a:r>
              <a:rPr lang="hu-HU" sz="3200" b="1" dirty="0"/>
              <a:t>Munkácsy Emlékház varrószoba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7C96D846-4CF2-4391-B7D3-B7707C3A2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1730" y="857252"/>
            <a:ext cx="6858001" cy="5143500"/>
          </a:xfrm>
        </p:spPr>
      </p:pic>
    </p:spTree>
    <p:extLst>
      <p:ext uri="{BB962C8B-B14F-4D97-AF65-F5344CB8AC3E}">
        <p14:creationId xmlns="" xmlns:p14="http://schemas.microsoft.com/office/powerpoint/2010/main" val="18010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33F5E02-A88B-4625-9174-AAFDDEDE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rmAutofit/>
          </a:bodyPr>
          <a:lstStyle/>
          <a:p>
            <a:r>
              <a:rPr lang="hu-HU" sz="3200" b="1" dirty="0"/>
              <a:t>Munkácsy </a:t>
            </a:r>
            <a:r>
              <a:rPr lang="hu-HU" sz="3200" b="1" dirty="0" smtClean="0"/>
              <a:t>Emlékház.  </a:t>
            </a:r>
            <a:r>
              <a:rPr lang="hu-HU" sz="3200" b="1" dirty="0"/>
              <a:t>szobarészlet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842B2C06-D3D1-4CDB-BD39-38AF11105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5344" y="1124744"/>
            <a:ext cx="7413311" cy="5559984"/>
          </a:xfrm>
        </p:spPr>
      </p:pic>
    </p:spTree>
    <p:extLst>
      <p:ext uri="{BB962C8B-B14F-4D97-AF65-F5344CB8AC3E}">
        <p14:creationId xmlns="" xmlns:p14="http://schemas.microsoft.com/office/powerpoint/2010/main" val="18819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B2E657DB-AD3F-44B4-93A7-B105AA08C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5589" y="980728"/>
            <a:ext cx="7392821" cy="5544616"/>
          </a:xfrm>
        </p:spPr>
      </p:pic>
      <p:sp>
        <p:nvSpPr>
          <p:cNvPr id="4" name="Téglalap 3"/>
          <p:cNvSpPr/>
          <p:nvPr/>
        </p:nvSpPr>
        <p:spPr>
          <a:xfrm>
            <a:off x="395536" y="3326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Munkácsy Emlékház szobarészlet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822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0CD0621-8E8F-4F1B-9BD7-02FFE4951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Asztalosinas lesz </a:t>
            </a:r>
            <a:r>
              <a:rPr lang="hu-HU" u="sng" dirty="0"/>
              <a:t>Békéscsabán</a:t>
            </a:r>
            <a:r>
              <a:rPr lang="hu-HU" dirty="0"/>
              <a:t>. 1854.</a:t>
            </a:r>
          </a:p>
          <a:p>
            <a:r>
              <a:rPr lang="hu-HU" dirty="0"/>
              <a:t>Durva, bántó körülmények.</a:t>
            </a:r>
          </a:p>
          <a:p>
            <a:r>
              <a:rPr lang="hu-HU" dirty="0" smtClean="0"/>
              <a:t> </a:t>
            </a:r>
            <a:r>
              <a:rPr lang="hu-HU" dirty="0"/>
              <a:t>Nagybátyja rideg, elutasító magatartása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914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760</Words>
  <Application>Microsoft Office PowerPoint</Application>
  <PresentationFormat>Diavetítés a képernyőre (4:3 oldalarány)</PresentationFormat>
  <Paragraphs>139</Paragraphs>
  <Slides>50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Office-téma</vt:lpstr>
      <vt:lpstr>MUNKÁCSY MIHÁLY ÉLETE 1844 - 1900</vt:lpstr>
      <vt:lpstr>Születés: Munkács 1844. febr. 20  Lieb Mihály néven.</vt:lpstr>
      <vt:lpstr>3. dia</vt:lpstr>
      <vt:lpstr>Édesanyja, majd édesapja is meghalt.</vt:lpstr>
      <vt:lpstr>5. dia</vt:lpstr>
      <vt:lpstr>Munkácsy Emlékház varrószoba</vt:lpstr>
      <vt:lpstr>Munkácsy Emlékház.  szobarészlet</vt:lpstr>
      <vt:lpstr>8. dia</vt:lpstr>
      <vt:lpstr>9. dia</vt:lpstr>
      <vt:lpstr>Lieb Mihályt asztalos inasnak szegődtetik  1855.</vt:lpstr>
      <vt:lpstr>Aradon asztalossegéd. 1858. Egyetlen asztalos munkája: tulipános láda 1857. Békéscsabai motívumokkal díszített. Néprajzi Múzeum </vt:lpstr>
      <vt:lpstr>Találkozás Szamossy Elekkel. 1861.</vt:lpstr>
      <vt:lpstr>13. dia</vt:lpstr>
      <vt:lpstr>14. dia</vt:lpstr>
      <vt:lpstr>15. dia</vt:lpstr>
      <vt:lpstr>16. dia</vt:lpstr>
      <vt:lpstr>Pest 1863.</vt:lpstr>
      <vt:lpstr>18. dia</vt:lpstr>
      <vt:lpstr>Bécs 1865.</vt:lpstr>
      <vt:lpstr>München 1866.</vt:lpstr>
      <vt:lpstr>Munkácsy Mihály: Vihar a pusztán 1867, olaj, 92,5 x 132 cm, MNG</vt:lpstr>
      <vt:lpstr>22. dia</vt:lpstr>
      <vt:lpstr>23. dia</vt:lpstr>
      <vt:lpstr>Düsseldorf 1868.</vt:lpstr>
      <vt:lpstr>25. dia</vt:lpstr>
      <vt:lpstr>26. dia</vt:lpstr>
      <vt:lpstr>Munkácsy Mihály: Siralomház, 1870, olaj, fa, 139 x 193,5 cm Magyar Nemzeti Galéria, Budapest</vt:lpstr>
      <vt:lpstr>28. dia</vt:lpstr>
      <vt:lpstr>Párizs 1871.</vt:lpstr>
      <vt:lpstr>30. dia</vt:lpstr>
      <vt:lpstr>31. dia</vt:lpstr>
      <vt:lpstr>32. dia</vt:lpstr>
      <vt:lpstr>33. dia</vt:lpstr>
      <vt:lpstr>34. dia</vt:lpstr>
      <vt:lpstr>35. dia</vt:lpstr>
      <vt:lpstr>36. dia</vt:lpstr>
      <vt:lpstr>Munkácsi Emlékház vadászati kellékek</vt:lpstr>
      <vt:lpstr>38. dia</vt:lpstr>
      <vt:lpstr>39. dia</vt:lpstr>
      <vt:lpstr>40. dia</vt:lpstr>
      <vt:lpstr>41. dia</vt:lpstr>
      <vt:lpstr>Munkácsy Mihály  Liszt Ferenc  1886  olaj  90 x120 cm  MNG</vt:lpstr>
      <vt:lpstr>43. dia</vt:lpstr>
      <vt:lpstr>44. dia</vt:lpstr>
      <vt:lpstr>45. dia</vt:lpstr>
      <vt:lpstr>46. dia</vt:lpstr>
      <vt:lpstr>47. dia</vt:lpstr>
      <vt:lpstr>Címeres pecsétnyomó, hajereklye, mellkép   papírmaséból</vt:lpstr>
      <vt:lpstr>49. dia</vt:lpstr>
      <vt:lpstr>50.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MUNKÁCSY MIHÁLY ÉLETE</dc:title>
  <dc:creator>.Piroska</dc:creator>
  <cp:lastModifiedBy>.Piroska</cp:lastModifiedBy>
  <cp:revision>188</cp:revision>
  <dcterms:created xsi:type="dcterms:W3CDTF">2025-08-13T14:24:44Z</dcterms:created>
  <dcterms:modified xsi:type="dcterms:W3CDTF">2025-09-07T20:00:56Z</dcterms:modified>
</cp:coreProperties>
</file>