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77" r:id="rId4"/>
    <p:sldId id="278" r:id="rId5"/>
    <p:sldId id="282" r:id="rId6"/>
    <p:sldId id="334" r:id="rId7"/>
    <p:sldId id="281" r:id="rId8"/>
    <p:sldId id="270" r:id="rId9"/>
    <p:sldId id="271" r:id="rId10"/>
    <p:sldId id="273" r:id="rId11"/>
    <p:sldId id="272" r:id="rId12"/>
    <p:sldId id="274" r:id="rId13"/>
    <p:sldId id="275" r:id="rId14"/>
    <p:sldId id="276" r:id="rId15"/>
    <p:sldId id="258" r:id="rId16"/>
    <p:sldId id="259" r:id="rId17"/>
    <p:sldId id="335" r:id="rId18"/>
    <p:sldId id="342" r:id="rId19"/>
    <p:sldId id="260" r:id="rId20"/>
    <p:sldId id="279" r:id="rId21"/>
    <p:sldId id="283" r:id="rId22"/>
    <p:sldId id="336" r:id="rId23"/>
    <p:sldId id="261" r:id="rId24"/>
    <p:sldId id="285" r:id="rId25"/>
    <p:sldId id="284" r:id="rId26"/>
    <p:sldId id="286" r:id="rId27"/>
    <p:sldId id="288" r:id="rId28"/>
    <p:sldId id="326" r:id="rId29"/>
    <p:sldId id="327" r:id="rId30"/>
    <p:sldId id="328" r:id="rId31"/>
    <p:sldId id="329" r:id="rId32"/>
    <p:sldId id="330" r:id="rId33"/>
    <p:sldId id="331" r:id="rId34"/>
    <p:sldId id="332" r:id="rId35"/>
    <p:sldId id="333" r:id="rId36"/>
    <p:sldId id="287" r:id="rId37"/>
    <p:sldId id="263" r:id="rId38"/>
    <p:sldId id="325" r:id="rId39"/>
    <p:sldId id="324" r:id="rId40"/>
    <p:sldId id="266" r:id="rId41"/>
    <p:sldId id="267" r:id="rId42"/>
    <p:sldId id="320" r:id="rId43"/>
    <p:sldId id="268" r:id="rId44"/>
    <p:sldId id="318" r:id="rId45"/>
    <p:sldId id="294" r:id="rId46"/>
    <p:sldId id="316" r:id="rId47"/>
    <p:sldId id="317" r:id="rId48"/>
    <p:sldId id="295" r:id="rId49"/>
    <p:sldId id="296" r:id="rId50"/>
    <p:sldId id="297" r:id="rId51"/>
    <p:sldId id="298" r:id="rId52"/>
    <p:sldId id="300" r:id="rId53"/>
    <p:sldId id="323" r:id="rId54"/>
    <p:sldId id="299" r:id="rId55"/>
    <p:sldId id="301" r:id="rId56"/>
    <p:sldId id="302" r:id="rId57"/>
    <p:sldId id="321" r:id="rId58"/>
    <p:sldId id="309" r:id="rId59"/>
    <p:sldId id="303" r:id="rId60"/>
    <p:sldId id="322" r:id="rId61"/>
    <p:sldId id="305" r:id="rId62"/>
    <p:sldId id="306" r:id="rId63"/>
    <p:sldId id="307" r:id="rId64"/>
    <p:sldId id="315" r:id="rId65"/>
    <p:sldId id="310" r:id="rId66"/>
    <p:sldId id="311" r:id="rId67"/>
    <p:sldId id="337" r:id="rId68"/>
    <p:sldId id="338" r:id="rId69"/>
    <p:sldId id="339" r:id="rId70"/>
    <p:sldId id="340" r:id="rId71"/>
    <p:sldId id="341" r:id="rId72"/>
    <p:sldId id="269" r:id="rId7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73" y="-86"/>
      </p:cViewPr>
      <p:guideLst>
        <p:guide orient="horz" pos="2160"/>
        <p:guide pos="2880"/>
      </p:guideLst>
    </p:cSldViewPr>
  </p:slideViewPr>
  <p:notesTextViewPr>
    <p:cViewPr>
      <p:scale>
        <a:sx n="1" d="1"/>
        <a:sy n="1" d="1"/>
      </p:scale>
      <p:origin x="0" y="0"/>
    </p:cViewPr>
  </p:notesTextViewPr>
  <p:sorterViewPr>
    <p:cViewPr>
      <p:scale>
        <a:sx n="38" d="100"/>
        <a:sy n="38" d="100"/>
      </p:scale>
      <p:origin x="0" y="85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8C8D58-7C4B-4FA9-B33A-478A1385F2D0}" type="datetimeFigureOut">
              <a:rPr lang="hu-HU" smtClean="0"/>
              <a:t>2025. 09. 27.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9849-72AA-4072-A116-81CC27A29769}" type="slidenum">
              <a:rPr lang="hu-HU" smtClean="0"/>
              <a:t>‹#›</a:t>
            </a:fld>
            <a:endParaRPr lang="hu-HU"/>
          </a:p>
        </p:txBody>
      </p:sp>
    </p:spTree>
    <p:extLst>
      <p:ext uri="{BB962C8B-B14F-4D97-AF65-F5344CB8AC3E}">
        <p14:creationId xmlns:p14="http://schemas.microsoft.com/office/powerpoint/2010/main" val="363920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12F9849-72AA-4072-A116-81CC27A29769}" type="slidenum">
              <a:rPr lang="hu-HU" smtClean="0"/>
              <a:t>44</a:t>
            </a:fld>
            <a:endParaRPr lang="hu-HU"/>
          </a:p>
        </p:txBody>
      </p:sp>
    </p:spTree>
    <p:extLst>
      <p:ext uri="{BB962C8B-B14F-4D97-AF65-F5344CB8AC3E}">
        <p14:creationId xmlns:p14="http://schemas.microsoft.com/office/powerpoint/2010/main" val="223371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12F9849-72AA-4072-A116-81CC27A29769}" type="slidenum">
              <a:rPr lang="hu-HU" smtClean="0"/>
              <a:t>46</a:t>
            </a:fld>
            <a:endParaRPr lang="hu-HU"/>
          </a:p>
        </p:txBody>
      </p:sp>
    </p:spTree>
    <p:extLst>
      <p:ext uri="{BB962C8B-B14F-4D97-AF65-F5344CB8AC3E}">
        <p14:creationId xmlns:p14="http://schemas.microsoft.com/office/powerpoint/2010/main" val="146140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12F9849-72AA-4072-A116-81CC27A29769}" type="slidenum">
              <a:rPr lang="hu-HU" smtClean="0"/>
              <a:t>57</a:t>
            </a:fld>
            <a:endParaRPr lang="hu-HU"/>
          </a:p>
        </p:txBody>
      </p:sp>
    </p:spTree>
    <p:extLst>
      <p:ext uri="{BB962C8B-B14F-4D97-AF65-F5344CB8AC3E}">
        <p14:creationId xmlns:p14="http://schemas.microsoft.com/office/powerpoint/2010/main" val="24287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12F9849-72AA-4072-A116-81CC27A29769}" type="slidenum">
              <a:rPr lang="hu-HU" smtClean="0"/>
              <a:t>60</a:t>
            </a:fld>
            <a:endParaRPr lang="hu-HU"/>
          </a:p>
        </p:txBody>
      </p:sp>
    </p:spTree>
    <p:extLst>
      <p:ext uri="{BB962C8B-B14F-4D97-AF65-F5344CB8AC3E}">
        <p14:creationId xmlns:p14="http://schemas.microsoft.com/office/powerpoint/2010/main" val="13751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73A2359D-A34B-42B2-8FC0-14EB1E14389D}" type="datetimeFigureOut">
              <a:rPr lang="hu-HU" smtClean="0"/>
              <a:t>2025. 09. 27.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5807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A2359D-A34B-42B2-8FC0-14EB1E14389D}" type="datetimeFigureOut">
              <a:rPr lang="hu-HU" smtClean="0"/>
              <a:t>2025. 09. 27.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192349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A2359D-A34B-42B2-8FC0-14EB1E14389D}" type="datetimeFigureOut">
              <a:rPr lang="hu-HU" smtClean="0"/>
              <a:t>2025. 09. 27.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311739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A2359D-A34B-42B2-8FC0-14EB1E14389D}" type="datetimeFigureOut">
              <a:rPr lang="hu-HU" smtClean="0"/>
              <a:t>2025. 09. 27.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171224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3A2359D-A34B-42B2-8FC0-14EB1E14389D}" type="datetimeFigureOut">
              <a:rPr lang="hu-HU" smtClean="0"/>
              <a:t>2025. 09. 27.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363130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3A2359D-A34B-42B2-8FC0-14EB1E14389D}" type="datetimeFigureOut">
              <a:rPr lang="hu-HU" smtClean="0"/>
              <a:t>2025. 09. 27.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124980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3A2359D-A34B-42B2-8FC0-14EB1E14389D}" type="datetimeFigureOut">
              <a:rPr lang="hu-HU" smtClean="0"/>
              <a:t>2025. 09. 27.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352392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73A2359D-A34B-42B2-8FC0-14EB1E14389D}" type="datetimeFigureOut">
              <a:rPr lang="hu-HU" smtClean="0"/>
              <a:t>2025. 09. 27.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12877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3A2359D-A34B-42B2-8FC0-14EB1E14389D}" type="datetimeFigureOut">
              <a:rPr lang="hu-HU" smtClean="0"/>
              <a:t>2025. 09. 27.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302552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3A2359D-A34B-42B2-8FC0-14EB1E14389D}" type="datetimeFigureOut">
              <a:rPr lang="hu-HU" smtClean="0"/>
              <a:t>2025. 09. 27.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171745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3A2359D-A34B-42B2-8FC0-14EB1E14389D}" type="datetimeFigureOut">
              <a:rPr lang="hu-HU" smtClean="0"/>
              <a:t>2025. 09. 27.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4F7C2CF-2583-40A8-B9CE-A2E34157EB16}" type="slidenum">
              <a:rPr lang="hu-HU" smtClean="0"/>
              <a:t>‹#›</a:t>
            </a:fld>
            <a:endParaRPr lang="hu-HU"/>
          </a:p>
        </p:txBody>
      </p:sp>
    </p:spTree>
    <p:extLst>
      <p:ext uri="{BB962C8B-B14F-4D97-AF65-F5344CB8AC3E}">
        <p14:creationId xmlns:p14="http://schemas.microsoft.com/office/powerpoint/2010/main" val="372119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2359D-A34B-42B2-8FC0-14EB1E14389D}" type="datetimeFigureOut">
              <a:rPr lang="hu-HU" smtClean="0"/>
              <a:t>2025. 09. 27.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7C2CF-2583-40A8-B9CE-A2E34157EB16}" type="slidenum">
              <a:rPr lang="hu-HU" smtClean="0"/>
              <a:t>‹#›</a:t>
            </a:fld>
            <a:endParaRPr lang="hu-HU"/>
          </a:p>
        </p:txBody>
      </p:sp>
    </p:spTree>
    <p:extLst>
      <p:ext uri="{BB962C8B-B14F-4D97-AF65-F5344CB8AC3E}">
        <p14:creationId xmlns:p14="http://schemas.microsoft.com/office/powerpoint/2010/main" val="293654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orszagalbum.hu/lebenyi-templom-oldalhomlokzata_p_7254"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mapio.net/pic/p-78852932/"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tudhist.blog.hu/2017/12/19/vajdahunyad_vara_es_a_hunyadi_csalad"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studhist.blog.hu/2019/09/20/segesvari_varnegyed_ii_resz"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studhist.blog.hu/2017/11/11/tortenelmi_epuletcsoport_vagy_vajdahunyad_vara_budapesten" TargetMode="External"/><Relationship Id="rId2" Type="http://schemas.openxmlformats.org/officeDocument/2006/relationships/hyperlink" Target="https://www.meselohazak.hu/uvegcsoda-parlagon-avagy-villatortenet-a-rozsadombon/" TargetMode="External"/><Relationship Id="rId1" Type="http://schemas.openxmlformats.org/officeDocument/2006/relationships/slideLayout" Target="../slideLayouts/slideLayout7.xml"/><Relationship Id="rId6" Type="http://schemas.openxmlformats.org/officeDocument/2006/relationships/hyperlink" Target="https://pestbuda.hu/cikk/20240818_alpar_ignac_arnyekaban_165_eve_szuletett_alpar_ede_mulakatosmester" TargetMode="External"/><Relationship Id="rId5" Type="http://schemas.openxmlformats.org/officeDocument/2006/relationships/hyperlink" Target="https://www.kozterkep.hu/16505/magyar-mezogazdasagi-muzeum-homlokzati-szobrai" TargetMode="External"/><Relationship Id="rId4" Type="http://schemas.openxmlformats.org/officeDocument/2006/relationships/hyperlink" Target="https://budapestcity.org/muemlekek/14/Vajdahunyad-var/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04664" y="836712"/>
            <a:ext cx="7772400" cy="1470025"/>
          </a:xfrm>
        </p:spPr>
        <p:txBody>
          <a:bodyPr>
            <a:normAutofit fontScale="90000"/>
          </a:bodyPr>
          <a:lstStyle/>
          <a:p>
            <a:r>
              <a:rPr lang="hu-HU" b="1" dirty="0" err="1" smtClean="0">
                <a:solidFill>
                  <a:srgbClr val="FF0000"/>
                </a:solidFill>
                <a:latin typeface="Arial" panose="020B0604020202020204" pitchFamily="34" charset="0"/>
                <a:cs typeface="Arial" panose="020B0604020202020204" pitchFamily="34" charset="0"/>
              </a:rPr>
              <a:t>Vajdahunyadvára</a:t>
            </a:r>
            <a:r>
              <a:rPr lang="hu-HU" b="1" dirty="0" smtClean="0">
                <a:solidFill>
                  <a:srgbClr val="FF0000"/>
                </a:solidFill>
                <a:latin typeface="Arial" panose="020B0604020202020204" pitchFamily="34" charset="0"/>
                <a:cs typeface="Arial" panose="020B0604020202020204" pitchFamily="34" charset="0"/>
              </a:rPr>
              <a:t/>
            </a:r>
            <a:br>
              <a:rPr lang="hu-HU" b="1" dirty="0" smtClean="0">
                <a:solidFill>
                  <a:srgbClr val="FF0000"/>
                </a:solidFill>
                <a:latin typeface="Arial" panose="020B0604020202020204" pitchFamily="34" charset="0"/>
                <a:cs typeface="Arial" panose="020B0604020202020204" pitchFamily="34" charset="0"/>
              </a:rPr>
            </a:br>
            <a:r>
              <a:rPr lang="hu-HU" b="1" dirty="0" smtClean="0">
                <a:latin typeface="Arial" panose="020B0604020202020204" pitchFamily="34" charset="0"/>
                <a:cs typeface="Arial" panose="020B0604020202020204" pitchFamily="34" charset="0"/>
              </a:rPr>
              <a:t>Budapest</a:t>
            </a:r>
            <a:r>
              <a:rPr lang="hu-HU" b="1" dirty="0" smtClean="0">
                <a:solidFill>
                  <a:srgbClr val="00B050"/>
                </a:solidFill>
                <a:latin typeface="Arial" panose="020B0604020202020204" pitchFamily="34" charset="0"/>
                <a:cs typeface="Arial" panose="020B0604020202020204" pitchFamily="34" charset="0"/>
              </a:rPr>
              <a:t/>
            </a:r>
            <a:br>
              <a:rPr lang="hu-HU" b="1" dirty="0" smtClean="0">
                <a:solidFill>
                  <a:srgbClr val="00B050"/>
                </a:solidFill>
                <a:latin typeface="Arial" panose="020B0604020202020204" pitchFamily="34" charset="0"/>
                <a:cs typeface="Arial" panose="020B0604020202020204" pitchFamily="34" charset="0"/>
              </a:rPr>
            </a:br>
            <a:r>
              <a:rPr lang="hu-HU" b="1" dirty="0" smtClean="0">
                <a:solidFill>
                  <a:srgbClr val="00B050"/>
                </a:solidFill>
                <a:latin typeface="Arial" panose="020B0604020202020204" pitchFamily="34" charset="0"/>
                <a:cs typeface="Arial" panose="020B0604020202020204" pitchFamily="34" charset="0"/>
              </a:rPr>
              <a:t>Alpár Ignác</a:t>
            </a:r>
            <a:endParaRPr lang="hu-HU" b="1" dirty="0">
              <a:solidFill>
                <a:srgbClr val="00B050"/>
              </a:solidFill>
              <a:latin typeface="Arial" panose="020B0604020202020204" pitchFamily="34" charset="0"/>
              <a:cs typeface="Arial" panose="020B0604020202020204" pitchFamily="34" charset="0"/>
            </a:endParaRPr>
          </a:p>
        </p:txBody>
      </p:sp>
      <p:pic>
        <p:nvPicPr>
          <p:cNvPr id="1026" name="Picture 2" descr="Fájl:Alpár Ignác szobr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30621"/>
            <a:ext cx="4283968" cy="6888622"/>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75504" y="6276601"/>
            <a:ext cx="1396536" cy="400110"/>
          </a:xfrm>
          <a:prstGeom prst="rect">
            <a:avLst/>
          </a:prstGeom>
          <a:noFill/>
        </p:spPr>
        <p:txBody>
          <a:bodyPr wrap="none" rtlCol="0">
            <a:spAutoFit/>
          </a:bodyPr>
          <a:lstStyle/>
          <a:p>
            <a:r>
              <a:rPr lang="hu-HU" sz="2000" b="1" dirty="0" smtClean="0">
                <a:latin typeface="Arial" panose="020B0604020202020204" pitchFamily="34" charset="0"/>
                <a:cs typeface="Arial" panose="020B0604020202020204" pitchFamily="34" charset="0"/>
              </a:rPr>
              <a:t>szaju2025</a:t>
            </a:r>
            <a:endParaRPr lang="hu-HU" sz="2000" b="1" dirty="0">
              <a:latin typeface="Arial" panose="020B0604020202020204" pitchFamily="34" charset="0"/>
              <a:cs typeface="Arial" panose="020B0604020202020204" pitchFamily="34" charset="0"/>
            </a:endParaRPr>
          </a:p>
        </p:txBody>
      </p:sp>
      <p:sp>
        <p:nvSpPr>
          <p:cNvPr id="5" name="Téglalap 4"/>
          <p:cNvSpPr/>
          <p:nvPr/>
        </p:nvSpPr>
        <p:spPr>
          <a:xfrm>
            <a:off x="2123728" y="4537664"/>
            <a:ext cx="4572000" cy="1938992"/>
          </a:xfrm>
          <a:prstGeom prst="rect">
            <a:avLst/>
          </a:prstGeom>
        </p:spPr>
        <p:txBody>
          <a:bodyPr>
            <a:spAutoFit/>
          </a:bodyPr>
          <a:lstStyle/>
          <a:p>
            <a:r>
              <a:rPr lang="hu-HU" sz="2000" b="1" dirty="0" err="1">
                <a:solidFill>
                  <a:srgbClr val="00B050"/>
                </a:solidFill>
                <a:latin typeface="Arial" panose="020B0604020202020204" pitchFamily="34" charset="0"/>
                <a:cs typeface="Arial" panose="020B0604020202020204" pitchFamily="34" charset="0"/>
              </a:rPr>
              <a:t>Telcs</a:t>
            </a:r>
            <a:r>
              <a:rPr lang="hu-HU" sz="2000" b="1" dirty="0">
                <a:solidFill>
                  <a:srgbClr val="00B050"/>
                </a:solidFill>
                <a:latin typeface="Arial" panose="020B0604020202020204" pitchFamily="34" charset="0"/>
                <a:cs typeface="Arial" panose="020B0604020202020204" pitchFamily="34" charset="0"/>
              </a:rPr>
              <a:t> Ede</a:t>
            </a:r>
          </a:p>
          <a:p>
            <a:r>
              <a:rPr lang="hu-HU" sz="2000" b="1" dirty="0">
                <a:latin typeface="Arial" panose="020B0604020202020204" pitchFamily="34" charset="0"/>
                <a:cs typeface="Arial" panose="020B0604020202020204" pitchFamily="34" charset="0"/>
              </a:rPr>
              <a:t>/1872-1848/</a:t>
            </a:r>
          </a:p>
          <a:p>
            <a:r>
              <a:rPr lang="hu-HU" sz="2000" b="1" dirty="0">
                <a:solidFill>
                  <a:srgbClr val="FF0000"/>
                </a:solidFill>
                <a:latin typeface="Arial" panose="020B0604020202020204" pitchFamily="34" charset="0"/>
                <a:cs typeface="Arial" panose="020B0604020202020204" pitchFamily="34" charset="0"/>
              </a:rPr>
              <a:t>Alpár Ignác  </a:t>
            </a:r>
          </a:p>
          <a:p>
            <a:r>
              <a:rPr lang="hu-HU" sz="2000" b="1" dirty="0">
                <a:latin typeface="Arial" panose="020B0604020202020204" pitchFamily="34" charset="0"/>
                <a:cs typeface="Arial" panose="020B0604020202020204" pitchFamily="34" charset="0"/>
              </a:rPr>
              <a:t>Budapesti</a:t>
            </a:r>
          </a:p>
          <a:p>
            <a:r>
              <a:rPr lang="hu-HU" sz="2000" b="1" dirty="0">
                <a:latin typeface="Arial" panose="020B0604020202020204" pitchFamily="34" charset="0"/>
                <a:cs typeface="Arial" panose="020B0604020202020204" pitchFamily="34" charset="0"/>
              </a:rPr>
              <a:t>Vajdahunyad</a:t>
            </a:r>
          </a:p>
          <a:p>
            <a:r>
              <a:rPr lang="hu-HU" sz="2000" b="1" dirty="0">
                <a:latin typeface="Arial" panose="020B0604020202020204" pitchFamily="34" charset="0"/>
                <a:cs typeface="Arial" panose="020B0604020202020204" pitchFamily="34" charset="0"/>
              </a:rPr>
              <a:t>sétány</a:t>
            </a:r>
          </a:p>
        </p:txBody>
      </p:sp>
    </p:spTree>
    <p:extLst>
      <p:ext uri="{BB962C8B-B14F-4D97-AF65-F5344CB8AC3E}">
        <p14:creationId xmlns:p14="http://schemas.microsoft.com/office/powerpoint/2010/main" val="2709189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568" y="1268760"/>
            <a:ext cx="7704856" cy="4339650"/>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ház közepére épült csarnokba kerültek a legszebb díszítések. A szakirodalom által értékesnek említett bronz csillár és a mára alig kivehető falfestmények eltörpülnek a manapság  fűtetlen ház félhomályát is bátran uraló, </a:t>
            </a:r>
            <a:endParaRPr lang="hu-HU" sz="2400" b="1" dirty="0" smtClean="0">
              <a:latin typeface="Arial" panose="020B0604020202020204" pitchFamily="34" charset="0"/>
              <a:cs typeface="Arial" panose="020B0604020202020204" pitchFamily="34" charset="0"/>
            </a:endParaRPr>
          </a:p>
          <a:p>
            <a:r>
              <a:rPr lang="hu-HU" sz="2800" b="1" dirty="0" smtClean="0">
                <a:latin typeface="Arial" panose="020B0604020202020204" pitchFamily="34" charset="0"/>
                <a:cs typeface="Arial" panose="020B0604020202020204" pitchFamily="34" charset="0"/>
              </a:rPr>
              <a:t>élénk </a:t>
            </a:r>
            <a:r>
              <a:rPr lang="hu-HU" sz="2800" b="1" dirty="0">
                <a:latin typeface="Arial" panose="020B0604020202020204" pitchFamily="34" charset="0"/>
                <a:cs typeface="Arial" panose="020B0604020202020204" pitchFamily="34" charset="0"/>
              </a:rPr>
              <a:t>színekben pompázó tulipáncsokros-pávás ablakok </a:t>
            </a:r>
            <a:endParaRPr lang="hu-HU" sz="28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mellett</a:t>
            </a:r>
            <a:r>
              <a:rPr lang="hu-HU" sz="2400" b="1" dirty="0">
                <a:latin typeface="Arial" panose="020B0604020202020204" pitchFamily="34" charset="0"/>
                <a:cs typeface="Arial" panose="020B0604020202020204" pitchFamily="34" charset="0"/>
              </a:rPr>
              <a:t>, amelyeket a magát legszívesebben fényfestőnek nevező művész, a magyar üvegművészet atyja, Alpár Ignác kortársa, kollégája és jó barátja, </a:t>
            </a:r>
            <a:r>
              <a:rPr lang="hu-HU" sz="2800" b="1" dirty="0">
                <a:solidFill>
                  <a:srgbClr val="00B050"/>
                </a:solidFill>
                <a:latin typeface="Arial" panose="020B0604020202020204" pitchFamily="34" charset="0"/>
                <a:cs typeface="Arial" panose="020B0604020202020204" pitchFamily="34" charset="0"/>
              </a:rPr>
              <a:t>Róth Miksa </a:t>
            </a:r>
            <a:r>
              <a:rPr lang="hu-HU" sz="2400" b="1" dirty="0">
                <a:latin typeface="Arial" panose="020B0604020202020204" pitchFamily="34" charset="0"/>
                <a:cs typeface="Arial" panose="020B0604020202020204" pitchFamily="34" charset="0"/>
              </a:rPr>
              <a:t>alkotott ide 1903-ban. </a:t>
            </a:r>
          </a:p>
        </p:txBody>
      </p:sp>
    </p:spTree>
    <p:extLst>
      <p:ext uri="{BB962C8B-B14F-4D97-AF65-F5344CB8AC3E}">
        <p14:creationId xmlns:p14="http://schemas.microsoft.com/office/powerpoint/2010/main" val="776814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ájl:Nefelejcs Straße 26, Glas von Alpár Villa (1903), 2025 Erzsébetvár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4"/>
            <a:ext cx="9144000" cy="684847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08753" y="4653136"/>
            <a:ext cx="2635055" cy="1569660"/>
          </a:xfrm>
          <a:prstGeom prst="rect">
            <a:avLst/>
          </a:prstGeom>
        </p:spPr>
        <p:txBody>
          <a:bodyPr wrap="square">
            <a:spAutoFit/>
          </a:bodyPr>
          <a:lstStyle/>
          <a:p>
            <a:r>
              <a:rPr lang="hu-HU" sz="2400" b="1" dirty="0" smtClean="0">
                <a:solidFill>
                  <a:schemeClr val="bg1"/>
                </a:solidFill>
                <a:latin typeface="Arial" panose="020B0604020202020204" pitchFamily="34" charset="0"/>
                <a:cs typeface="Arial" panose="020B0604020202020204" pitchFamily="34" charset="0"/>
              </a:rPr>
              <a:t>szecessziós </a:t>
            </a:r>
            <a:r>
              <a:rPr lang="hu-HU" sz="2400" b="1" dirty="0">
                <a:solidFill>
                  <a:schemeClr val="bg1"/>
                </a:solidFill>
                <a:latin typeface="Arial" panose="020B0604020202020204" pitchFamily="34" charset="0"/>
                <a:cs typeface="Arial" panose="020B0604020202020204" pitchFamily="34" charset="0"/>
              </a:rPr>
              <a:t>üvegfestmény az Alpár villából (1903);</a:t>
            </a:r>
          </a:p>
        </p:txBody>
      </p:sp>
      <p:sp>
        <p:nvSpPr>
          <p:cNvPr id="3" name="Téglalap 2"/>
          <p:cNvSpPr/>
          <p:nvPr/>
        </p:nvSpPr>
        <p:spPr>
          <a:xfrm>
            <a:off x="6948264" y="5022467"/>
            <a:ext cx="1826141" cy="830997"/>
          </a:xfrm>
          <a:prstGeom prst="rect">
            <a:avLst/>
          </a:prstGeom>
        </p:spPr>
        <p:txBody>
          <a:bodyPr wrap="none">
            <a:spAutoFit/>
          </a:bodyPr>
          <a:lstStyle/>
          <a:p>
            <a:r>
              <a:rPr lang="hu-HU" sz="2400" b="1" dirty="0">
                <a:solidFill>
                  <a:schemeClr val="bg1"/>
                </a:solidFill>
                <a:latin typeface="Arial" panose="020B0604020202020204" pitchFamily="34" charset="0"/>
                <a:cs typeface="Arial" panose="020B0604020202020204" pitchFamily="34" charset="0"/>
              </a:rPr>
              <a:t>Róth </a:t>
            </a:r>
            <a:r>
              <a:rPr lang="hu-HU" sz="2400" b="1" dirty="0" smtClean="0">
                <a:solidFill>
                  <a:schemeClr val="bg1"/>
                </a:solidFill>
                <a:latin typeface="Arial" panose="020B0604020202020204" pitchFamily="34" charset="0"/>
                <a:cs typeface="Arial" panose="020B0604020202020204" pitchFamily="34" charset="0"/>
              </a:rPr>
              <a:t>Miksa</a:t>
            </a:r>
          </a:p>
          <a:p>
            <a:r>
              <a:rPr lang="hu-HU" sz="2400" b="1" dirty="0" smtClean="0">
                <a:solidFill>
                  <a:schemeClr val="bg1"/>
                </a:solidFill>
                <a:latin typeface="Arial" panose="020B0604020202020204" pitchFamily="34" charset="0"/>
                <a:cs typeface="Arial" panose="020B0604020202020204" pitchFamily="34" charset="0"/>
              </a:rPr>
              <a:t>Emlékház</a:t>
            </a:r>
            <a:r>
              <a:rPr lang="hu-HU" dirty="0"/>
              <a:t>.</a:t>
            </a:r>
          </a:p>
        </p:txBody>
      </p:sp>
    </p:spTree>
    <p:extLst>
      <p:ext uri="{BB962C8B-B14F-4D97-AF65-F5344CB8AC3E}">
        <p14:creationId xmlns:p14="http://schemas.microsoft.com/office/powerpoint/2010/main" val="403514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620688"/>
            <a:ext cx="2952328" cy="4893647"/>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nagy csarnokban </a:t>
            </a:r>
            <a:r>
              <a:rPr lang="hu-HU" sz="2400" b="1" dirty="0" err="1">
                <a:latin typeface="Arial" panose="020B0604020202020204" pitchFamily="34" charset="0"/>
                <a:cs typeface="Arial" panose="020B0604020202020204" pitchFamily="34" charset="0"/>
              </a:rPr>
              <a:t>vörösmárvány</a:t>
            </a:r>
            <a:r>
              <a:rPr lang="hu-HU" sz="2400" b="1" dirty="0">
                <a:latin typeface="Arial" panose="020B0604020202020204" pitchFamily="34" charset="0"/>
                <a:cs typeface="Arial" panose="020B0604020202020204" pitchFamily="34" charset="0"/>
              </a:rPr>
              <a:t> oszlopon arany betűk hirdetik: „Alpár Ignác építész és felesége </a:t>
            </a:r>
            <a:r>
              <a:rPr lang="hu-HU" sz="2400" b="1" dirty="0" err="1">
                <a:latin typeface="Arial" panose="020B0604020202020204" pitchFamily="34" charset="0"/>
                <a:cs typeface="Arial" panose="020B0604020202020204" pitchFamily="34" charset="0"/>
              </a:rPr>
              <a:t>Orth</a:t>
            </a:r>
            <a:r>
              <a:rPr lang="hu-HU" sz="2400" b="1" dirty="0">
                <a:latin typeface="Arial" panose="020B0604020202020204" pitchFamily="34" charset="0"/>
                <a:cs typeface="Arial" panose="020B0604020202020204" pitchFamily="34" charset="0"/>
              </a:rPr>
              <a:t> Antónia 20 éves házassági évfordulója emlékére. 1903 szeptember”.</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p:txBody>
      </p:sp>
      <p:pic>
        <p:nvPicPr>
          <p:cNvPr id="16386" name="Picture 2" descr="https://www.meselohazak.hu/wp-content/uploads/2024/01/Alpar-oszlop-225x3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9" y="-65588"/>
            <a:ext cx="5220072" cy="696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6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meselohazak.hu/wp-content/uploads/2024/01/Alpar-terasz-256x3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1352" y="0"/>
            <a:ext cx="5832648" cy="6835134"/>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51520" y="260648"/>
            <a:ext cx="2880320" cy="6186309"/>
          </a:xfrm>
          <a:prstGeom prst="rect">
            <a:avLst/>
          </a:prstGeom>
        </p:spPr>
        <p:txBody>
          <a:bodyPr wrap="square">
            <a:spAutoFit/>
          </a:bodyPr>
          <a:lstStyle/>
          <a:p>
            <a:r>
              <a:rPr lang="hu-HU" b="1" dirty="0" smtClean="0">
                <a:latin typeface="Arial" panose="020B0604020202020204" pitchFamily="34" charset="0"/>
                <a:cs typeface="Arial" panose="020B0604020202020204" pitchFamily="34" charset="0"/>
              </a:rPr>
              <a:t>Jelenleg nincs használatban , az évtizedeken át itt működő Fővárosi Önkormányzat Gyermekotthona kiköltözött pár éve, amikor az épületet életveszélyesnek nyilvánították. Azóta a villa zárva, az épület süllyed, több helyen ázik, fűtetlen, folyamatos őrzése ellenére rendszeresen betörnek, és visznek mindent, ami mozdítható. </a:t>
            </a:r>
          </a:p>
          <a:p>
            <a:endParaRPr lang="hu-HU" b="1" dirty="0" smtClean="0">
              <a:latin typeface="Arial" panose="020B0604020202020204" pitchFamily="34" charset="0"/>
              <a:cs typeface="Arial" panose="020B0604020202020204" pitchFamily="34" charset="0"/>
            </a:endParaRPr>
          </a:p>
          <a:p>
            <a:r>
              <a:rPr lang="hu-HU" b="1" dirty="0" smtClean="0">
                <a:latin typeface="Arial" panose="020B0604020202020204" pitchFamily="34" charset="0"/>
                <a:cs typeface="Arial" panose="020B0604020202020204" pitchFamily="34" charset="0"/>
              </a:rPr>
              <a:t>Szomorú részletként az anno itt nevelt fiatalok járnak vissza betörni…</a:t>
            </a:r>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360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260648"/>
            <a:ext cx="8352928" cy="6924973"/>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Alpár Ignác életműve a késő historizmus és Magyarország </a:t>
            </a:r>
            <a:r>
              <a:rPr lang="hu-HU" sz="2400" b="1" dirty="0" err="1">
                <a:latin typeface="Arial" panose="020B0604020202020204" pitchFamily="34" charset="0"/>
                <a:cs typeface="Arial" panose="020B0604020202020204" pitchFamily="34" charset="0"/>
              </a:rPr>
              <a:t>milleniumi</a:t>
            </a:r>
            <a:r>
              <a:rPr lang="hu-HU" sz="2400" b="1" dirty="0">
                <a:latin typeface="Arial" panose="020B0604020202020204" pitchFamily="34" charset="0"/>
                <a:cs typeface="Arial" panose="020B0604020202020204" pitchFamily="34" charset="0"/>
              </a:rPr>
              <a:t> építkezéseinek csúcspontján virágzott leginkább</a:t>
            </a:r>
            <a:r>
              <a:rPr lang="hu-HU" sz="2400" b="1" dirty="0" smtClean="0">
                <a:latin typeface="Arial" panose="020B0604020202020204" pitchFamily="34" charset="0"/>
                <a:cs typeface="Arial" panose="020B0604020202020204" pitchFamily="34" charset="0"/>
              </a:rPr>
              <a:t>:</a:t>
            </a:r>
            <a:endParaRPr lang="hu-HU" sz="2400" b="1" dirty="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bankok</a:t>
            </a:r>
            <a:r>
              <a:rPr lang="hu-HU" sz="2400" b="1" dirty="0">
                <a:latin typeface="Arial" panose="020B0604020202020204" pitchFamily="34" charset="0"/>
                <a:cs typeface="Arial" panose="020B0604020202020204" pitchFamily="34" charset="0"/>
              </a:rPr>
              <a:t>, városházák, iskolák épültek sorra országszerte. 1897-1910 közt több, mint két tucat iskola épül az ő tervei szerint országszerte Csíksomlyótól Nyitráig, </a:t>
            </a:r>
            <a:r>
              <a:rPr lang="hu-HU" sz="2400" b="1" dirty="0" err="1">
                <a:latin typeface="Arial" panose="020B0604020202020204" pitchFamily="34" charset="0"/>
                <a:cs typeface="Arial" panose="020B0604020202020204" pitchFamily="34" charset="0"/>
              </a:rPr>
              <a:t>Fiumétól</a:t>
            </a:r>
            <a:r>
              <a:rPr lang="hu-HU" sz="2400" b="1" dirty="0">
                <a:latin typeface="Arial" panose="020B0604020202020204" pitchFamily="34" charset="0"/>
                <a:cs typeface="Arial" panose="020B0604020202020204" pitchFamily="34" charset="0"/>
              </a:rPr>
              <a:t> Egerig. </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A magyarországi építészet két domináns irányzata közül, az akadémikus jellegű historikus irányzatot Alpár Ignác neve hitelesítette. A nemzeti stílus megfogalmazásán, a magyar szecesszió és a népművészet által ihletett nemzeti stílus </a:t>
            </a:r>
            <a:r>
              <a:rPr lang="hu-HU" sz="2400" b="1" dirty="0" smtClean="0">
                <a:latin typeface="Arial" panose="020B0604020202020204" pitchFamily="34" charset="0"/>
                <a:cs typeface="Arial" panose="020B0604020202020204" pitchFamily="34" charset="0"/>
              </a:rPr>
              <a:t>kialakításán Lechner Ödön és köre</a:t>
            </a:r>
            <a:r>
              <a:rPr lang="hu-HU" sz="2400" b="1" dirty="0">
                <a:latin typeface="Arial" panose="020B0604020202020204" pitchFamily="34" charset="0"/>
                <a:cs typeface="Arial" panose="020B0604020202020204" pitchFamily="34" charset="0"/>
              </a:rPr>
              <a:t> fáradozott. Az 1890-es évektől Magyarországon is jelentkező </a:t>
            </a:r>
            <a:r>
              <a:rPr lang="hu-HU" sz="2800" b="1" dirty="0">
                <a:solidFill>
                  <a:srgbClr val="0070C0"/>
                </a:solidFill>
                <a:latin typeface="Arial" panose="020B0604020202020204" pitchFamily="34" charset="0"/>
                <a:cs typeface="Arial" panose="020B0604020202020204" pitchFamily="34" charset="0"/>
              </a:rPr>
              <a:t>szecesszió nem váltotta fel a historizmust, hanem együtt élt annak kései szakaszával.</a:t>
            </a:r>
            <a:endParaRPr lang="hu-HU" sz="2800" b="1" dirty="0" smtClean="0">
              <a:solidFill>
                <a:srgbClr val="0070C0"/>
              </a:solidFill>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135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ájl:Magyar Nemzeti Bank épülete, Szabadság tér és Hold utca sarok. - 2005, Budapes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23664"/>
            <a:ext cx="5220072" cy="696009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332656"/>
            <a:ext cx="3744416" cy="5324535"/>
          </a:xfrm>
          <a:prstGeom prst="rect">
            <a:avLst/>
          </a:prstGeom>
        </p:spPr>
        <p:txBody>
          <a:bodyPr wrap="square">
            <a:spAutoFit/>
          </a:bodyPr>
          <a:lstStyle/>
          <a:p>
            <a:r>
              <a:rPr lang="hu-HU" sz="2400" b="1" dirty="0" smtClean="0">
                <a:latin typeface="Arial" panose="020B0604020202020204" pitchFamily="34" charset="0"/>
                <a:cs typeface="Arial" panose="020B0604020202020204" pitchFamily="34" charset="0"/>
              </a:rPr>
              <a:t>Magyar</a:t>
            </a:r>
          </a:p>
          <a:p>
            <a:r>
              <a:rPr lang="hu-HU" sz="2400" b="1" dirty="0" smtClean="0">
                <a:latin typeface="Arial" panose="020B0604020202020204" pitchFamily="34" charset="0"/>
                <a:cs typeface="Arial" panose="020B0604020202020204" pitchFamily="34" charset="0"/>
              </a:rPr>
              <a:t>Nemzeti </a:t>
            </a:r>
            <a:r>
              <a:rPr lang="hu-HU" sz="2400" b="1" dirty="0">
                <a:latin typeface="Arial" panose="020B0604020202020204" pitchFamily="34" charset="0"/>
                <a:cs typeface="Arial" panose="020B0604020202020204" pitchFamily="34" charset="0"/>
              </a:rPr>
              <a:t>Bank épülete, </a:t>
            </a:r>
            <a:r>
              <a:rPr lang="hu-HU" sz="2400" b="1" dirty="0" smtClean="0">
                <a:latin typeface="Arial" panose="020B0604020202020204" pitchFamily="34" charset="0"/>
                <a:cs typeface="Arial" panose="020B0604020202020204" pitchFamily="34" charset="0"/>
              </a:rPr>
              <a:t>Budapest</a:t>
            </a:r>
          </a:p>
          <a:p>
            <a:r>
              <a:rPr lang="hu-HU" sz="2400" b="1" dirty="0" smtClean="0">
                <a:latin typeface="Arial" panose="020B0604020202020204" pitchFamily="34" charset="0"/>
                <a:cs typeface="Arial" panose="020B0604020202020204" pitchFamily="34" charset="0"/>
              </a:rPr>
              <a:t>1902-1905</a:t>
            </a:r>
          </a:p>
          <a:p>
            <a:endParaRPr lang="hu-HU" sz="2400" b="1" dirty="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Róth Miksával barátságuk </a:t>
            </a:r>
            <a:r>
              <a:rPr lang="hu-HU" sz="2000" b="1" dirty="0">
                <a:latin typeface="Arial" panose="020B0604020202020204" pitchFamily="34" charset="0"/>
                <a:cs typeface="Arial" panose="020B0604020202020204" pitchFamily="34" charset="0"/>
              </a:rPr>
              <a:t>1900 tájékán születhetett. </a:t>
            </a:r>
            <a:r>
              <a:rPr lang="hu-HU" sz="2000" b="1" dirty="0" smtClean="0">
                <a:latin typeface="Arial" panose="020B0604020202020204" pitchFamily="34" charset="0"/>
                <a:cs typeface="Arial" panose="020B0604020202020204" pitchFamily="34" charset="0"/>
              </a:rPr>
              <a:t>Egy </a:t>
            </a:r>
            <a:r>
              <a:rPr lang="hu-HU" sz="2000" b="1" dirty="0">
                <a:latin typeface="Arial" panose="020B0604020202020204" pitchFamily="34" charset="0"/>
                <a:cs typeface="Arial" panose="020B0604020202020204" pitchFamily="34" charset="0"/>
              </a:rPr>
              <a:t>nemzetközi pályázaton</a:t>
            </a:r>
            <a:r>
              <a:rPr lang="hu-HU" sz="2000" b="1" dirty="0" smtClean="0">
                <a:latin typeface="Arial" panose="020B0604020202020204" pitchFamily="34" charset="0"/>
                <a:cs typeface="Arial" panose="020B0604020202020204" pitchFamily="34" charset="0"/>
              </a:rPr>
              <a:t>, </a:t>
            </a:r>
            <a:r>
              <a:rPr lang="hu-HU" sz="2000" b="1" dirty="0">
                <a:latin typeface="Arial" panose="020B0604020202020204" pitchFamily="34" charset="0"/>
                <a:cs typeface="Arial" panose="020B0604020202020204" pitchFamily="34" charset="0"/>
              </a:rPr>
              <a:t>Otto Wagnert is megelőzve nyerte meg Alpár az Osztrák Magyar Bank (ma Nemzeti Bank) építésének jogát. Ide Alpár hívta meg Róth Miksát, hogy az ő műhelye készíthesse el a házat díszítő színes ablakokat.</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750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ájl:AnkerpalotaB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9550"/>
            <a:ext cx="9144000" cy="706755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51520" y="-21985"/>
            <a:ext cx="2952328" cy="2369880"/>
          </a:xfrm>
          <a:prstGeom prst="rect">
            <a:avLst/>
          </a:prstGeom>
          <a:solidFill>
            <a:schemeClr val="bg1"/>
          </a:solidFill>
        </p:spPr>
        <p:txBody>
          <a:bodyPr wrap="square">
            <a:spAutoFit/>
          </a:bodyPr>
          <a:lstStyle/>
          <a:p>
            <a:r>
              <a:rPr lang="hu-HU" sz="2800" b="1" dirty="0" err="1" smtClean="0">
                <a:solidFill>
                  <a:srgbClr val="FF0000"/>
                </a:solidFill>
                <a:latin typeface="Arial" panose="020B0604020202020204" pitchFamily="34" charset="0"/>
                <a:cs typeface="Arial" panose="020B0604020202020204" pitchFamily="34" charset="0"/>
              </a:rPr>
              <a:t>Anker-palota</a:t>
            </a:r>
            <a:endParaRPr lang="hu-HU" sz="2800" b="1" dirty="0" smtClean="0">
              <a:solidFill>
                <a:srgbClr val="FF0000"/>
              </a:solidFill>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Budapest </a:t>
            </a:r>
            <a:r>
              <a:rPr lang="hu-HU" sz="2400" b="1" dirty="0">
                <a:latin typeface="Arial" panose="020B0604020202020204" pitchFamily="34" charset="0"/>
                <a:cs typeface="Arial" panose="020B0604020202020204" pitchFamily="34" charset="0"/>
              </a:rPr>
              <a:t>Deák </a:t>
            </a:r>
            <a:r>
              <a:rPr lang="hu-HU" sz="2400" b="1" dirty="0" smtClean="0">
                <a:latin typeface="Arial" panose="020B0604020202020204" pitchFamily="34" charset="0"/>
                <a:cs typeface="Arial" panose="020B0604020202020204" pitchFamily="34" charset="0"/>
              </a:rPr>
              <a:t>tér</a:t>
            </a:r>
          </a:p>
          <a:p>
            <a:r>
              <a:rPr lang="hu-HU" sz="2400" b="1" dirty="0" smtClean="0">
                <a:latin typeface="Arial" panose="020B0604020202020204" pitchFamily="34" charset="0"/>
                <a:cs typeface="Arial" panose="020B0604020202020204" pitchFamily="34" charset="0"/>
              </a:rPr>
              <a:t>1910</a:t>
            </a:r>
          </a:p>
          <a:p>
            <a:r>
              <a:rPr lang="hu-HU" sz="2400" b="1" dirty="0" smtClean="0">
                <a:latin typeface="Arial" panose="020B0604020202020204" pitchFamily="34" charset="0"/>
                <a:cs typeface="Arial" panose="020B0604020202020204" pitchFamily="34" charset="0"/>
              </a:rPr>
              <a:t>Zsolnay kerámia</a:t>
            </a:r>
          </a:p>
          <a:p>
            <a:r>
              <a:rPr lang="hu-HU" sz="2400" b="1" dirty="0" smtClean="0">
                <a:latin typeface="Arial" panose="020B0604020202020204" pitchFamily="34" charset="0"/>
                <a:cs typeface="Arial" panose="020B0604020202020204" pitchFamily="34" charset="0"/>
              </a:rPr>
              <a:t>Kisfaludy Stróbl Zsigmond</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581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76673"/>
            <a:ext cx="8208912" cy="5262979"/>
          </a:xfrm>
          <a:prstGeom prst="rect">
            <a:avLst/>
          </a:prstGeom>
        </p:spPr>
        <p:txBody>
          <a:bodyPr wrap="square">
            <a:spAutoFit/>
          </a:bodyPr>
          <a:lstStyle/>
          <a:p>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Deák téri </a:t>
            </a:r>
            <a:r>
              <a:rPr lang="hu-HU" sz="2400" b="1" dirty="0" err="1">
                <a:latin typeface="Arial" panose="020B0604020202020204" pitchFamily="34" charset="0"/>
                <a:cs typeface="Arial" panose="020B0604020202020204" pitchFamily="34" charset="0"/>
              </a:rPr>
              <a:t>Anker-palotára</a:t>
            </a:r>
            <a:r>
              <a:rPr lang="hu-HU" sz="2400" b="1" dirty="0">
                <a:latin typeface="Arial" panose="020B0604020202020204" pitchFamily="34" charset="0"/>
                <a:cs typeface="Arial" panose="020B0604020202020204" pitchFamily="34" charset="0"/>
              </a:rPr>
              <a:t>, ami máig a legellentmondásosabb </a:t>
            </a:r>
            <a:r>
              <a:rPr lang="hu-HU" sz="2400" b="1" dirty="0" smtClean="0">
                <a:latin typeface="Arial" panose="020B0604020202020204" pitchFamily="34" charset="0"/>
                <a:cs typeface="Arial" panose="020B0604020202020204" pitchFamily="34" charset="0"/>
              </a:rPr>
              <a:t>épülete, bár</a:t>
            </a:r>
          </a:p>
          <a:p>
            <a:r>
              <a:rPr lang="hu-HU" sz="2400" b="1" dirty="0" smtClean="0">
                <a:latin typeface="Arial" panose="020B0604020202020204" pitchFamily="34" charset="0"/>
                <a:cs typeface="Arial" panose="020B0604020202020204" pitchFamily="34" charset="0"/>
              </a:rPr>
              <a:t>ma </a:t>
            </a:r>
            <a:r>
              <a:rPr lang="hu-HU" sz="2400" b="1" dirty="0">
                <a:latin typeface="Arial" panose="020B0604020202020204" pitchFamily="34" charset="0"/>
                <a:cs typeface="Arial" panose="020B0604020202020204" pitchFamily="34" charset="0"/>
              </a:rPr>
              <a:t>Budapest egyik ikonikus épülete, rendszeresen készülnek róla grafikák is, de a maga korában közutálat tárgya volt. Nemcsak személyes diskurzusokban, de újságcikkekben is követelték a ház kupoláinak elbontását, melyek sokak szerint tönkretették Budapest látképét, és egyértelműen annak szégyenfoltjai lettek. </a:t>
            </a:r>
            <a:endParaRPr lang="hu-HU" sz="2400" b="1" dirty="0" smtClean="0">
              <a:latin typeface="Arial" panose="020B0604020202020204" pitchFamily="34" charset="0"/>
              <a:cs typeface="Arial" panose="020B0604020202020204" pitchFamily="34" charset="0"/>
            </a:endParaRPr>
          </a:p>
          <a:p>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Még </a:t>
            </a:r>
            <a:r>
              <a:rPr lang="hu-HU" sz="2400" b="1" dirty="0">
                <a:latin typeface="Arial" panose="020B0604020202020204" pitchFamily="34" charset="0"/>
                <a:cs typeface="Arial" panose="020B0604020202020204" pitchFamily="34" charset="0"/>
              </a:rPr>
              <a:t>Alpár Ignác felesége, </a:t>
            </a:r>
            <a:r>
              <a:rPr lang="hu-HU" sz="2400" b="1" dirty="0" err="1">
                <a:latin typeface="Arial" panose="020B0604020202020204" pitchFamily="34" charset="0"/>
                <a:cs typeface="Arial" panose="020B0604020202020204" pitchFamily="34" charset="0"/>
              </a:rPr>
              <a:t>Orth</a:t>
            </a:r>
            <a:r>
              <a:rPr lang="hu-HU" sz="2400" b="1" dirty="0">
                <a:latin typeface="Arial" panose="020B0604020202020204" pitchFamily="34" charset="0"/>
                <a:cs typeface="Arial" panose="020B0604020202020204" pitchFamily="34" charset="0"/>
              </a:rPr>
              <a:t> Antónia is meghökkent, egy kedves anekdota szerint a következőt mondta: </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Na de Ignác! Nem szégyelli magát? Mit csinált Ön itt?</a:t>
            </a:r>
          </a:p>
        </p:txBody>
      </p:sp>
    </p:spTree>
    <p:extLst>
      <p:ext uri="{BB962C8B-B14F-4D97-AF65-F5344CB8AC3E}">
        <p14:creationId xmlns:p14="http://schemas.microsoft.com/office/powerpoint/2010/main" val="1487651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3769"/>
            <a:ext cx="9144000" cy="6128016"/>
          </a:xfrm>
          <a:prstGeom prst="rect">
            <a:avLst/>
          </a:prstGeom>
        </p:spPr>
      </p:pic>
      <p:sp>
        <p:nvSpPr>
          <p:cNvPr id="3" name="Szövegdoboz 2"/>
          <p:cNvSpPr txBox="1"/>
          <p:nvPr/>
        </p:nvSpPr>
        <p:spPr>
          <a:xfrm>
            <a:off x="2195736" y="196110"/>
            <a:ext cx="3248005" cy="461665"/>
          </a:xfrm>
          <a:prstGeom prst="rect">
            <a:avLst/>
          </a:prstGeom>
          <a:noFill/>
        </p:spPr>
        <p:txBody>
          <a:bodyPr wrap="none" rtlCol="0">
            <a:spAutoFit/>
          </a:bodyPr>
          <a:lstStyle/>
          <a:p>
            <a:r>
              <a:rPr lang="hu-HU" sz="2400" b="1" dirty="0" smtClean="0">
                <a:latin typeface="Arial" panose="020B0604020202020204" pitchFamily="34" charset="0"/>
                <a:cs typeface="Arial" panose="020B0604020202020204" pitchFamily="34" charset="0"/>
              </a:rPr>
              <a:t>Alpár  házaspár 1920</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40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ájl:Uj Tözsde épület - 1914.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82980"/>
            <a:ext cx="9144000" cy="587502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467544" y="188640"/>
            <a:ext cx="5150769" cy="523220"/>
          </a:xfrm>
          <a:prstGeom prst="rect">
            <a:avLst/>
          </a:prstGeom>
        </p:spPr>
        <p:txBody>
          <a:bodyPr wrap="none">
            <a:spAutoFit/>
          </a:bodyPr>
          <a:lstStyle/>
          <a:p>
            <a:r>
              <a:rPr lang="hu-HU" sz="2400" b="1" dirty="0" smtClean="0">
                <a:latin typeface="Arial" panose="020B0604020202020204" pitchFamily="34" charset="0"/>
                <a:cs typeface="Arial" panose="020B0604020202020204" pitchFamily="34" charset="0"/>
              </a:rPr>
              <a:t>Új </a:t>
            </a:r>
            <a:r>
              <a:rPr lang="hu-HU" sz="2800" b="1" dirty="0" smtClean="0">
                <a:solidFill>
                  <a:srgbClr val="FF0000"/>
                </a:solidFill>
                <a:latin typeface="Arial" panose="020B0604020202020204" pitchFamily="34" charset="0"/>
                <a:cs typeface="Arial" panose="020B0604020202020204" pitchFamily="34" charset="0"/>
              </a:rPr>
              <a:t>Tőzsde</a:t>
            </a:r>
            <a:r>
              <a:rPr lang="hu-HU" sz="2400" b="1" dirty="0" smtClean="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épület </a:t>
            </a:r>
            <a:r>
              <a:rPr lang="hu-HU" sz="2400" b="1" dirty="0" smtClean="0">
                <a:latin typeface="Arial" panose="020B0604020202020204" pitchFamily="34" charset="0"/>
                <a:cs typeface="Arial" panose="020B0604020202020204" pitchFamily="34" charset="0"/>
              </a:rPr>
              <a:t>Budapest  </a:t>
            </a:r>
            <a:r>
              <a:rPr lang="hu-HU" sz="2400" b="1" dirty="0">
                <a:latin typeface="Arial" panose="020B0604020202020204" pitchFamily="34" charset="0"/>
                <a:cs typeface="Arial" panose="020B0604020202020204" pitchFamily="34" charset="0"/>
              </a:rPr>
              <a:t>1914</a:t>
            </a:r>
          </a:p>
        </p:txBody>
      </p:sp>
    </p:spTree>
    <p:extLst>
      <p:ext uri="{BB962C8B-B14F-4D97-AF65-F5344CB8AC3E}">
        <p14:creationId xmlns:p14="http://schemas.microsoft.com/office/powerpoint/2010/main" val="12461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476672"/>
            <a:ext cx="4464496" cy="6709529"/>
          </a:xfrm>
          <a:prstGeom prst="rect">
            <a:avLst/>
          </a:prstGeom>
        </p:spPr>
        <p:txBody>
          <a:bodyPr wrap="square">
            <a:spAutoFit/>
          </a:bodyPr>
          <a:lstStyle/>
          <a:p>
            <a:r>
              <a:rPr lang="hu-HU" sz="2800" b="1" dirty="0">
                <a:solidFill>
                  <a:srgbClr val="00B050"/>
                </a:solidFill>
                <a:latin typeface="Arial" panose="020B0604020202020204" pitchFamily="34" charset="0"/>
                <a:cs typeface="Arial" panose="020B0604020202020204" pitchFamily="34" charset="0"/>
              </a:rPr>
              <a:t>Alpár Ignác </a:t>
            </a:r>
            <a:endParaRPr lang="hu-HU" sz="2800" b="1" dirty="0" smtClean="0">
              <a:solidFill>
                <a:srgbClr val="00B050"/>
              </a:solidFill>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(1855 Pest–1928 Zürich) </a:t>
            </a:r>
          </a:p>
          <a:p>
            <a:r>
              <a:rPr lang="hu-HU" sz="2400" b="1" dirty="0" smtClean="0">
                <a:latin typeface="Arial" panose="020B0604020202020204" pitchFamily="34" charset="0"/>
                <a:cs typeface="Arial" panose="020B0604020202020204" pitchFamily="34" charset="0"/>
              </a:rPr>
              <a:t>Építész</a:t>
            </a:r>
          </a:p>
          <a:p>
            <a:endParaRPr lang="hu-HU" sz="2400" b="1" dirty="0">
              <a:latin typeface="Arial" panose="020B0604020202020204" pitchFamily="34" charset="0"/>
              <a:cs typeface="Arial" panose="020B0604020202020204" pitchFamily="34" charset="0"/>
            </a:endParaRPr>
          </a:p>
          <a:p>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Apja: </a:t>
            </a:r>
            <a:r>
              <a:rPr lang="hu-HU" sz="2400" b="1" dirty="0" err="1" smtClean="0">
                <a:latin typeface="Arial" panose="020B0604020202020204" pitchFamily="34" charset="0"/>
                <a:cs typeface="Arial" panose="020B0604020202020204" pitchFamily="34" charset="0"/>
              </a:rPr>
              <a:t>Schöckl</a:t>
            </a:r>
            <a:r>
              <a:rPr lang="hu-HU" sz="2400" b="1" dirty="0" smtClean="0">
                <a:latin typeface="Arial" panose="020B0604020202020204" pitchFamily="34" charset="0"/>
                <a:cs typeface="Arial" panose="020B0604020202020204" pitchFamily="34" charset="0"/>
              </a:rPr>
              <a:t> Mátyás: asztalosmester</a:t>
            </a:r>
            <a:r>
              <a:rPr lang="hu-HU" sz="2400" b="1" dirty="0">
                <a:latin typeface="Arial" panose="020B0604020202020204" pitchFamily="34" charset="0"/>
                <a:cs typeface="Arial" panose="020B0604020202020204" pitchFamily="34" charset="0"/>
              </a:rPr>
              <a:t>, övé volt az első gépüzemű </a:t>
            </a:r>
            <a:r>
              <a:rPr lang="hu-HU" sz="2400" b="1" dirty="0" err="1">
                <a:latin typeface="Arial" panose="020B0604020202020204" pitchFamily="34" charset="0"/>
                <a:cs typeface="Arial" panose="020B0604020202020204" pitchFamily="34" charset="0"/>
              </a:rPr>
              <a:t>asztalosüzem</a:t>
            </a:r>
            <a:r>
              <a:rPr lang="hu-HU" sz="2400" b="1" dirty="0">
                <a:latin typeface="Arial" panose="020B0604020202020204" pitchFamily="34" charset="0"/>
                <a:cs typeface="Arial" panose="020B0604020202020204" pitchFamily="34" charset="0"/>
              </a:rPr>
              <a:t> Pesten, </a:t>
            </a:r>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Anyja: </a:t>
            </a:r>
            <a:r>
              <a:rPr lang="hu-HU" sz="2400" b="1" dirty="0" err="1" smtClean="0">
                <a:latin typeface="Arial" panose="020B0604020202020204" pitchFamily="34" charset="0"/>
                <a:cs typeface="Arial" panose="020B0604020202020204" pitchFamily="34" charset="0"/>
              </a:rPr>
              <a:t>Eisele</a:t>
            </a:r>
            <a:r>
              <a:rPr lang="hu-HU" sz="2400" b="1" dirty="0" smtClean="0">
                <a:latin typeface="Arial" panose="020B0604020202020204" pitchFamily="34" charset="0"/>
                <a:cs typeface="Arial" panose="020B0604020202020204" pitchFamily="34" charset="0"/>
              </a:rPr>
              <a:t> Mária:</a:t>
            </a:r>
          </a:p>
          <a:p>
            <a:r>
              <a:rPr lang="hu-HU" sz="2400" b="1" dirty="0" smtClean="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egy </a:t>
            </a:r>
            <a:r>
              <a:rPr lang="hu-HU" sz="2400" b="1" dirty="0" err="1">
                <a:latin typeface="Arial" panose="020B0604020202020204" pitchFamily="34" charset="0"/>
                <a:cs typeface="Arial" panose="020B0604020202020204" pitchFamily="34" charset="0"/>
              </a:rPr>
              <a:t>württenbergi</a:t>
            </a:r>
            <a:r>
              <a:rPr lang="hu-HU" sz="2400" b="1" dirty="0">
                <a:latin typeface="Arial" panose="020B0604020202020204" pitchFamily="34" charset="0"/>
                <a:cs typeface="Arial" panose="020B0604020202020204" pitchFamily="34" charset="0"/>
              </a:rPr>
              <a:t> iparoscsalád </a:t>
            </a:r>
            <a:r>
              <a:rPr lang="hu-HU" sz="2400" b="1" dirty="0" err="1">
                <a:latin typeface="Arial" panose="020B0604020202020204" pitchFamily="34" charset="0"/>
                <a:cs typeface="Arial" panose="020B0604020202020204" pitchFamily="34" charset="0"/>
              </a:rPr>
              <a:t>leszármazotta</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Schöckl</a:t>
            </a:r>
            <a:r>
              <a:rPr lang="hu-HU" sz="2400" b="1" dirty="0">
                <a:latin typeface="Arial" panose="020B0604020202020204" pitchFamily="34" charset="0"/>
                <a:cs typeface="Arial" panose="020B0604020202020204" pitchFamily="34" charset="0"/>
              </a:rPr>
              <a:t> Mátyás készítette a pesti Vigadó nagyméretű homlokzati ablakait</a:t>
            </a:r>
            <a:r>
              <a:rPr lang="hu-HU" sz="2400" b="1" dirty="0" smtClean="0">
                <a:latin typeface="Arial" panose="020B0604020202020204" pitchFamily="34" charset="0"/>
                <a:cs typeface="Arial" panose="020B0604020202020204" pitchFamily="34" charset="0"/>
              </a:rPr>
              <a:t>.</a:t>
            </a:r>
          </a:p>
          <a:p>
            <a:r>
              <a:rPr lang="hu-HU" sz="2400" b="1" dirty="0" smtClean="0">
                <a:latin typeface="Arial" panose="020B0604020202020204" pitchFamily="34" charset="0"/>
                <a:cs typeface="Arial" panose="020B0604020202020204" pitchFamily="34" charset="0"/>
              </a:rPr>
              <a:t>Testvére: Alpár Ede lakatos</a:t>
            </a:r>
          </a:p>
          <a:p>
            <a:endParaRPr lang="hu-HU" sz="2400" b="1" dirty="0" smtClean="0">
              <a:latin typeface="Arial" panose="020B0604020202020204" pitchFamily="34" charset="0"/>
              <a:cs typeface="Arial" panose="020B0604020202020204" pitchFamily="34" charset="0"/>
            </a:endParaRPr>
          </a:p>
          <a:p>
            <a:endParaRPr lang="hu-HU" dirty="0"/>
          </a:p>
        </p:txBody>
      </p:sp>
      <p:pic>
        <p:nvPicPr>
          <p:cNvPr id="2050" name="Picture 2" descr="Fájl:Alpár Ignác kb. 190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0"/>
            <a:ext cx="4135622" cy="6013419"/>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6228184" y="6340678"/>
            <a:ext cx="870751" cy="461665"/>
          </a:xfrm>
          <a:prstGeom prst="rect">
            <a:avLst/>
          </a:prstGeom>
          <a:noFill/>
        </p:spPr>
        <p:txBody>
          <a:bodyPr wrap="none" rtlCol="0">
            <a:spAutoFit/>
          </a:bodyPr>
          <a:lstStyle/>
          <a:p>
            <a:r>
              <a:rPr lang="hu-HU" sz="2400" b="1" dirty="0" smtClean="0">
                <a:latin typeface="Arial" panose="020B0604020202020204" pitchFamily="34" charset="0"/>
                <a:cs typeface="Arial" panose="020B0604020202020204" pitchFamily="34" charset="0"/>
              </a:rPr>
              <a:t>1905</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057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2656"/>
            <a:ext cx="8496944" cy="6432530"/>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magyar honfoglalás 1000 éves évfordulójára az ország több közintézmény – köztük az Iparművészeti Múzeum épületének – felépítésével, valamint a fővárosi Ferenc József híd átadása mellett egy reprezentatív, monumentális kiállítással is készült. Ez az ezredéves kiállítás egyszerre volt a történelmi emlékek bemutatásának látványos színhelye és a szórakoztatásnak, „elkápráztatásnak” is a helyszíne a </a:t>
            </a:r>
            <a:r>
              <a:rPr lang="hu-HU" sz="2400" b="1" dirty="0" smtClean="0">
                <a:latin typeface="Arial" panose="020B0604020202020204" pitchFamily="34" charset="0"/>
                <a:cs typeface="Arial" panose="020B0604020202020204" pitchFamily="34" charset="0"/>
              </a:rPr>
              <a:t>Városligetben. /</a:t>
            </a:r>
            <a:r>
              <a:rPr lang="hu-HU" sz="2400" b="1" dirty="0" err="1" smtClean="0">
                <a:latin typeface="Arial" panose="020B0604020202020204" pitchFamily="34" charset="0"/>
                <a:cs typeface="Arial" panose="020B0604020202020204" pitchFamily="34" charset="0"/>
              </a:rPr>
              <a:t>Schickedanz</a:t>
            </a:r>
            <a:r>
              <a:rPr lang="hu-HU" sz="2400" b="1" dirty="0" smtClean="0">
                <a:latin typeface="Arial" panose="020B0604020202020204" pitchFamily="34" charset="0"/>
                <a:cs typeface="Arial" panose="020B0604020202020204" pitchFamily="34" charset="0"/>
              </a:rPr>
              <a:t> Albert, </a:t>
            </a:r>
            <a:r>
              <a:rPr lang="hu-HU" sz="2400" b="1" dirty="0" err="1" smtClean="0">
                <a:latin typeface="Arial" panose="020B0604020202020204" pitchFamily="34" charset="0"/>
                <a:cs typeface="Arial" panose="020B0604020202020204" pitchFamily="34" charset="0"/>
              </a:rPr>
              <a:t>Tandor</a:t>
            </a:r>
            <a:r>
              <a:rPr lang="hu-HU" sz="2400" b="1" dirty="0" smtClean="0">
                <a:latin typeface="Arial" panose="020B0604020202020204" pitchFamily="34" charset="0"/>
                <a:cs typeface="Arial" panose="020B0604020202020204" pitchFamily="34" charset="0"/>
              </a:rPr>
              <a:t> Ottó, </a:t>
            </a:r>
            <a:r>
              <a:rPr lang="hu-HU" sz="2400" b="1" dirty="0" err="1" smtClean="0">
                <a:latin typeface="Arial" panose="020B0604020202020204" pitchFamily="34" charset="0"/>
                <a:cs typeface="Arial" panose="020B0604020202020204" pitchFamily="34" charset="0"/>
              </a:rPr>
              <a:t>Pfaff</a:t>
            </a:r>
            <a:r>
              <a:rPr lang="hu-HU" sz="2400" b="1" dirty="0" smtClean="0">
                <a:latin typeface="Arial" panose="020B0604020202020204" pitchFamily="34" charset="0"/>
                <a:cs typeface="Arial" panose="020B0604020202020204" pitchFamily="34" charset="0"/>
              </a:rPr>
              <a:t> Ferenc, Alpár Ignác/ „Kívánatos, hogy a magyar történelmi vagy régi magyar építmények motívumai lehetőleg fölhasználtassanak”!</a:t>
            </a:r>
          </a:p>
          <a:p>
            <a:r>
              <a:rPr lang="hu-HU" sz="2800" b="1" dirty="0">
                <a:solidFill>
                  <a:srgbClr val="FF0000"/>
                </a:solidFill>
                <a:latin typeface="Arial" panose="020B0604020202020204" pitchFamily="34" charset="0"/>
                <a:cs typeface="Arial" panose="020B0604020202020204" pitchFamily="34" charset="0"/>
              </a:rPr>
              <a:t>Vajdahunyad vára</a:t>
            </a:r>
            <a:r>
              <a:rPr lang="hu-HU" sz="2800" dirty="0">
                <a:solidFill>
                  <a:srgbClr val="FF0000"/>
                </a:solidFill>
                <a:latin typeface="Arial" panose="020B0604020202020204" pitchFamily="34" charset="0"/>
                <a:cs typeface="Arial" panose="020B0604020202020204" pitchFamily="34" charset="0"/>
              </a:rPr>
              <a:t> </a:t>
            </a:r>
            <a:endParaRPr lang="hu-HU" sz="2800" b="1" dirty="0" smtClean="0">
              <a:solidFill>
                <a:srgbClr val="FF0000"/>
              </a:solidFill>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kiállítás történelmi főcsoportjának épületét Alpár Ignác tervezte. Az ezeréves történelmi múlt építészeti bemutatását egy-egy jellemző építészeti stílust képviselő épületrésszel formálta meg</a:t>
            </a:r>
            <a:r>
              <a:rPr lang="hu-HU" sz="24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4828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estbuda.hu/gallery/DCS/01/untitled%20folder/202001/82002_1896_Fortepan%20Budapest%20F%C5%91v%C3%A1ros%20Lev%C3%A9lt%C3%A1ra.%20Lev%C3%A9lt%C3%A1ri%20jelzet%20HU.BFL.XV.19.d.1.01.0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76856"/>
            <a:ext cx="9144000" cy="4581144"/>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260648"/>
            <a:ext cx="8424936" cy="1107996"/>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Az eredetileg ideiglenesnek épült Vajdahunyad vára az 1896-os millenniumi kiállításon </a:t>
            </a:r>
            <a:r>
              <a:rPr lang="hu-HU" i="1" dirty="0"/>
              <a:t>(Fotó: </a:t>
            </a:r>
            <a:r>
              <a:rPr lang="hu-HU" i="1" dirty="0" err="1"/>
              <a:t>Fortepan</a:t>
            </a:r>
            <a:r>
              <a:rPr lang="hu-HU" i="1" dirty="0"/>
              <a:t>/Budapest Főváros Levéltára. Levéltári jelzet: HU.BFL.XV.19.d.1.01.002)</a:t>
            </a:r>
            <a:endParaRPr lang="hu-HU" dirty="0"/>
          </a:p>
        </p:txBody>
      </p:sp>
    </p:spTree>
    <p:extLst>
      <p:ext uri="{BB962C8B-B14F-4D97-AF65-F5344CB8AC3E}">
        <p14:creationId xmlns:p14="http://schemas.microsoft.com/office/powerpoint/2010/main" val="101196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5325" r="5925"/>
          <a:stretch/>
        </p:blipFill>
        <p:spPr>
          <a:xfrm>
            <a:off x="0" y="0"/>
            <a:ext cx="9144000" cy="6858000"/>
          </a:xfrm>
          <a:prstGeom prst="rect">
            <a:avLst/>
          </a:prstGeom>
        </p:spPr>
      </p:pic>
      <p:sp>
        <p:nvSpPr>
          <p:cNvPr id="3" name="Téglalap 2"/>
          <p:cNvSpPr/>
          <p:nvPr/>
        </p:nvSpPr>
        <p:spPr>
          <a:xfrm>
            <a:off x="431699" y="332656"/>
            <a:ext cx="4140301" cy="523220"/>
          </a:xfrm>
          <a:prstGeom prst="rect">
            <a:avLst/>
          </a:prstGeom>
        </p:spPr>
        <p:txBody>
          <a:bodyPr wrap="none">
            <a:spAutoFit/>
          </a:bodyPr>
          <a:lstStyle/>
          <a:p>
            <a:r>
              <a:rPr lang="hu-HU" sz="2800" b="1" dirty="0">
                <a:solidFill>
                  <a:schemeClr val="bg1"/>
                </a:solidFill>
                <a:latin typeface="Arial" panose="020B0604020202020204" pitchFamily="34" charset="0"/>
                <a:cs typeface="Arial" panose="020B0604020202020204" pitchFamily="34" charset="0"/>
              </a:rPr>
              <a:t>az erdélyi Vajdahunyad</a:t>
            </a:r>
          </a:p>
        </p:txBody>
      </p:sp>
    </p:spTree>
    <p:extLst>
      <p:ext uri="{BB962C8B-B14F-4D97-AF65-F5344CB8AC3E}">
        <p14:creationId xmlns:p14="http://schemas.microsoft.com/office/powerpoint/2010/main" val="37326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ájl:Vajdahunyad vára a magasból, Budapes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4597"/>
            <a:ext cx="9144000" cy="690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11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20023"/>
            <a:ext cx="9176609" cy="523797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611560" y="332656"/>
            <a:ext cx="8136904" cy="1569660"/>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Városligeti-tó egykori Széchenyi-szigetén </a:t>
            </a:r>
            <a:r>
              <a:rPr lang="hu-HU" sz="2400" b="1" dirty="0" smtClean="0">
                <a:latin typeface="Arial" panose="020B0604020202020204" pitchFamily="34" charset="0"/>
                <a:cs typeface="Arial" panose="020B0604020202020204" pitchFamily="34" charset="0"/>
              </a:rPr>
              <a:t>áll </a:t>
            </a:r>
            <a:r>
              <a:rPr lang="hu-HU" sz="2400" b="1" dirty="0">
                <a:latin typeface="Arial" panose="020B0604020202020204" pitchFamily="34" charset="0"/>
                <a:cs typeface="Arial" panose="020B0604020202020204" pitchFamily="34" charset="0"/>
              </a:rPr>
              <a:t>Vajdahunyad </a:t>
            </a:r>
            <a:r>
              <a:rPr lang="hu-HU" sz="2400" b="1" dirty="0" smtClean="0">
                <a:latin typeface="Arial" panose="020B0604020202020204" pitchFamily="34" charset="0"/>
                <a:cs typeface="Arial" panose="020B0604020202020204" pitchFamily="34" charset="0"/>
              </a:rPr>
              <a:t>vára. 1909 és 1913 között a Vajdahunyad várát kőből átépítették.</a:t>
            </a:r>
          </a:p>
          <a:p>
            <a:r>
              <a:rPr lang="hu-HU" sz="2400" b="1" dirty="0">
                <a:latin typeface="Arial" panose="020B0604020202020204" pitchFamily="34" charset="0"/>
                <a:cs typeface="Arial" panose="020B0604020202020204" pitchFamily="34" charset="0"/>
              </a:rPr>
              <a:t> </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970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ájl:Vajdahunyad vára, 2011 Budapešť 014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8" y="2716"/>
            <a:ext cx="9324528" cy="699339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259632" y="5517232"/>
            <a:ext cx="6840760" cy="1200329"/>
          </a:xfrm>
          <a:prstGeom prst="rect">
            <a:avLst/>
          </a:prstGeom>
          <a:solidFill>
            <a:schemeClr val="bg1"/>
          </a:solidFill>
        </p:spPr>
        <p:txBody>
          <a:bodyPr wrap="square">
            <a:spAutoFit/>
          </a:bodyPr>
          <a:lstStyle/>
          <a:p>
            <a:r>
              <a:rPr lang="hu-HU" sz="2400" b="1" dirty="0">
                <a:latin typeface="Arial" panose="020B0604020202020204" pitchFamily="34" charset="0"/>
                <a:cs typeface="Arial" panose="020B0604020202020204" pitchFamily="34" charset="0"/>
              </a:rPr>
              <a:t>A Hidas- vagy </a:t>
            </a:r>
            <a:r>
              <a:rPr lang="hu-HU" sz="2400" b="1" dirty="0" err="1">
                <a:latin typeface="Arial" panose="020B0604020202020204" pitchFamily="34" charset="0"/>
                <a:cs typeface="Arial" panose="020B0604020202020204" pitchFamily="34" charset="0"/>
              </a:rPr>
              <a:t>Nyilaskapu</a:t>
            </a:r>
            <a:r>
              <a:rPr lang="hu-HU" sz="2400" b="1" dirty="0" smtClean="0">
                <a:latin typeface="Arial" panose="020B0604020202020204" pitchFamily="34" charset="0"/>
                <a:cs typeface="Arial" panose="020B0604020202020204" pitchFamily="34" charset="0"/>
              </a:rPr>
              <a:t>,</a:t>
            </a:r>
          </a:p>
          <a:p>
            <a:r>
              <a:rPr lang="hu-HU" sz="2400" b="1" dirty="0" smtClean="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balra a Segesvári-, jobbra a Tompa-toronnyal, amihez az Oroszlános kőhíd </a:t>
            </a:r>
            <a:r>
              <a:rPr lang="hu-HU" sz="2400" b="1" dirty="0" smtClean="0">
                <a:latin typeface="Arial" panose="020B0604020202020204" pitchFamily="34" charset="0"/>
                <a:cs typeface="Arial" panose="020B0604020202020204" pitchFamily="34" charset="0"/>
              </a:rPr>
              <a:t>vezet.</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925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568952" cy="6801862"/>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kapu két oldalán egy-egy torony áll, </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bal oldalon a 37 méter magas </a:t>
            </a:r>
            <a:r>
              <a:rPr lang="hu-HU" sz="2800" b="1" dirty="0">
                <a:solidFill>
                  <a:srgbClr val="FF0000"/>
                </a:solidFill>
                <a:latin typeface="Arial" panose="020B0604020202020204" pitchFamily="34" charset="0"/>
                <a:cs typeface="Arial" panose="020B0604020202020204" pitchFamily="34" charset="0"/>
              </a:rPr>
              <a:t>Kaputorony</a:t>
            </a:r>
            <a:r>
              <a:rPr lang="hu-HU" sz="2400" b="1" dirty="0">
                <a:latin typeface="Arial" panose="020B0604020202020204" pitchFamily="34" charset="0"/>
                <a:cs typeface="Arial" panose="020B0604020202020204" pitchFamily="34" charset="0"/>
              </a:rPr>
              <a:t> (amit Alpár Ignác Kínzótoronynak nevezett) környékével, a Lovagvárral együtt a felvidéki várak részleteit utánozza</a:t>
            </a:r>
            <a:r>
              <a:rPr lang="hu-HU" sz="2400" b="1" dirty="0" smtClean="0">
                <a:latin typeface="Arial" panose="020B0604020202020204" pitchFamily="34" charset="0"/>
                <a:cs typeface="Arial" panose="020B0604020202020204" pitchFamily="34" charset="0"/>
              </a:rPr>
              <a:t>.</a:t>
            </a:r>
          </a:p>
          <a:p>
            <a:endParaRPr lang="hu-HU" sz="2400" b="1" dirty="0" smtClean="0">
              <a:latin typeface="Arial" panose="020B0604020202020204" pitchFamily="34" charset="0"/>
              <a:cs typeface="Arial" panose="020B0604020202020204" pitchFamily="34" charset="0"/>
            </a:endParaRPr>
          </a:p>
          <a:p>
            <a:r>
              <a:rPr lang="hu-HU" sz="2400" dirty="0">
                <a:latin typeface="Arial" panose="020B0604020202020204" pitchFamily="34" charset="0"/>
                <a:cs typeface="Arial" panose="020B0604020202020204" pitchFamily="34" charset="0"/>
              </a:rPr>
              <a:t>A Kaputorony legalsó szintjén a második világháborút követően egy kutató dolgozott, és egy hatalmas szekrényt helyeztek el az irodában, amelyet évtizedek múlva, a torony felújításakor félretolva egy elfeledett kis fülkét találtak. A helyiségben több mint 100 éves tervdokumentációra, még Alpár Ignácz által tervezett méretarányos térképekre bukkantak. </a:t>
            </a:r>
            <a:r>
              <a:rPr lang="hu-HU" sz="2400" dirty="0" smtClean="0">
                <a:latin typeface="Arial" panose="020B0604020202020204" pitchFamily="34" charset="0"/>
                <a:cs typeface="Arial" panose="020B0604020202020204" pitchFamily="34" charset="0"/>
              </a:rPr>
              <a:t>A </a:t>
            </a:r>
            <a:r>
              <a:rPr lang="hu-HU" sz="2400" dirty="0">
                <a:latin typeface="Arial" panose="020B0604020202020204" pitchFamily="34" charset="0"/>
                <a:cs typeface="Arial" panose="020B0604020202020204" pitchFamily="34" charset="0"/>
              </a:rPr>
              <a:t>toronyban található vártörténeti </a:t>
            </a:r>
            <a:r>
              <a:rPr lang="hu-HU" sz="2400" dirty="0" smtClean="0">
                <a:latin typeface="Arial" panose="020B0604020202020204" pitchFamily="34" charset="0"/>
                <a:cs typeface="Arial" panose="020B0604020202020204" pitchFamily="34" charset="0"/>
              </a:rPr>
              <a:t>fotókiállítás, amely </a:t>
            </a:r>
            <a:r>
              <a:rPr lang="hu-HU" sz="2400" dirty="0">
                <a:latin typeface="Arial" panose="020B0604020202020204" pitchFamily="34" charset="0"/>
                <a:cs typeface="Arial" panose="020B0604020202020204" pitchFamily="34" charset="0"/>
              </a:rPr>
              <a:t>archív felvételein mutatja be a vár </a:t>
            </a:r>
            <a:r>
              <a:rPr lang="hu-HU" sz="2400" dirty="0" smtClean="0">
                <a:latin typeface="Arial" panose="020B0604020202020204" pitchFamily="34" charset="0"/>
                <a:cs typeface="Arial" panose="020B0604020202020204" pitchFamily="34" charset="0"/>
              </a:rPr>
              <a:t>történetét. Innen lehet kimenni az </a:t>
            </a:r>
            <a:r>
              <a:rPr lang="hu-HU" sz="2400" dirty="0">
                <a:latin typeface="Arial" panose="020B0604020202020204" pitchFamily="34" charset="0"/>
                <a:cs typeface="Arial" panose="020B0604020202020204" pitchFamily="34" charset="0"/>
              </a:rPr>
              <a:t>Ostromfolyosóra, ahonnan a Városligetre és a vár udvarára láthattunk rá.</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077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291" y="1628800"/>
            <a:ext cx="9326291" cy="5246039"/>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116632"/>
            <a:ext cx="8856984" cy="1938992"/>
          </a:xfrm>
          <a:prstGeom prst="rect">
            <a:avLst/>
          </a:prstGeom>
        </p:spPr>
        <p:txBody>
          <a:bodyPr wrap="square">
            <a:spAutoFit/>
          </a:bodyPr>
          <a:lstStyle/>
          <a:p>
            <a:r>
              <a:rPr lang="hu-HU" sz="2400" b="1" dirty="0" smtClean="0">
                <a:latin typeface="Arial" panose="020B0604020202020204" pitchFamily="34" charset="0"/>
                <a:cs typeface="Arial" panose="020B0604020202020204" pitchFamily="34" charset="0"/>
              </a:rPr>
              <a:t>A kapu jobb oldalán pedig a Tompa-torony áll, mely mellett már a </a:t>
            </a:r>
            <a:r>
              <a:rPr lang="hu-HU" sz="2400" b="1" dirty="0" smtClean="0">
                <a:solidFill>
                  <a:srgbClr val="0070C0"/>
                </a:solidFill>
                <a:latin typeface="Arial" panose="020B0604020202020204" pitchFamily="34" charset="0"/>
                <a:cs typeface="Arial" panose="020B0604020202020204" pitchFamily="34" charset="0"/>
              </a:rPr>
              <a:t>gótikus</a:t>
            </a:r>
            <a:r>
              <a:rPr lang="hu-HU" sz="2400" b="1" dirty="0" smtClean="0">
                <a:latin typeface="Arial" panose="020B0604020202020204" pitchFamily="34" charset="0"/>
                <a:cs typeface="Arial" panose="020B0604020202020204" pitchFamily="34" charset="0"/>
              </a:rPr>
              <a:t> épületrész </a:t>
            </a:r>
            <a:r>
              <a:rPr lang="hu-HU" sz="2400" b="1" dirty="0" err="1" smtClean="0">
                <a:latin typeface="Arial" panose="020B0604020202020204" pitchFamily="34" charset="0"/>
                <a:cs typeface="Arial" panose="020B0604020202020204" pitchFamily="34" charset="0"/>
              </a:rPr>
              <a:t>kezdődik.Hátul</a:t>
            </a:r>
            <a:r>
              <a:rPr lang="hu-HU" sz="2400" b="1" dirty="0" smtClean="0">
                <a:latin typeface="Arial" panose="020B0604020202020204" pitchFamily="34" charset="0"/>
                <a:cs typeface="Arial" panose="020B0604020202020204" pitchFamily="34" charset="0"/>
              </a:rPr>
              <a:t> a gótikus </a:t>
            </a:r>
            <a:r>
              <a:rPr lang="hu-HU" sz="2400" b="1" dirty="0" err="1">
                <a:latin typeface="Arial" panose="020B0604020202020204" pitchFamily="34" charset="0"/>
                <a:cs typeface="Arial" panose="020B0604020202020204" pitchFamily="34" charset="0"/>
              </a:rPr>
              <a:t>Nebojsza</a:t>
            </a:r>
            <a:r>
              <a:rPr lang="hu-HU" sz="2400" b="1" dirty="0">
                <a:latin typeface="Arial" panose="020B0604020202020204" pitchFamily="34" charset="0"/>
                <a:cs typeface="Arial" panose="020B0604020202020204" pitchFamily="34" charset="0"/>
              </a:rPr>
              <a:t> </a:t>
            </a:r>
            <a:r>
              <a:rPr lang="hu-HU" sz="2400" b="1" dirty="0" smtClean="0">
                <a:latin typeface="Arial" panose="020B0604020202020204" pitchFamily="34" charset="0"/>
                <a:cs typeface="Arial" panose="020B0604020202020204" pitchFamily="34" charset="0"/>
              </a:rPr>
              <a:t>torony</a:t>
            </a:r>
            <a:r>
              <a:rPr lang="hu-HU" sz="2400" dirty="0" smtClean="0">
                <a:latin typeface="Arial" panose="020B0604020202020204" pitchFamily="34" charset="0"/>
                <a:cs typeface="Arial" panose="020B0604020202020204" pitchFamily="34" charset="0"/>
              </a:rPr>
              <a:t>./ Erdélyben egy </a:t>
            </a:r>
            <a:r>
              <a:rPr lang="hu-HU" sz="2400" dirty="0">
                <a:latin typeface="Arial" panose="020B0604020202020204" pitchFamily="34" charset="0"/>
                <a:cs typeface="Arial" panose="020B0604020202020204" pitchFamily="34" charset="0"/>
              </a:rPr>
              <a:t>erős, előretolt tornyot emeltek, amit a délvidékről származó várőrség </a:t>
            </a:r>
            <a:r>
              <a:rPr lang="hu-HU" sz="2400" dirty="0" err="1">
                <a:latin typeface="Arial" panose="020B0604020202020204" pitchFamily="34" charset="0"/>
                <a:cs typeface="Arial" panose="020B0604020202020204" pitchFamily="34" charset="0"/>
              </a:rPr>
              <a:t>Nye</a:t>
            </a:r>
            <a:r>
              <a:rPr lang="hu-HU" sz="2400" dirty="0">
                <a:latin typeface="Arial" panose="020B0604020202020204" pitchFamily="34" charset="0"/>
                <a:cs typeface="Arial" panose="020B0604020202020204" pitchFamily="34" charset="0"/>
              </a:rPr>
              <a:t> </a:t>
            </a:r>
            <a:r>
              <a:rPr lang="hu-HU" sz="2400" dirty="0" err="1">
                <a:latin typeface="Arial" panose="020B0604020202020204" pitchFamily="34" charset="0"/>
                <a:cs typeface="Arial" panose="020B0604020202020204" pitchFamily="34" charset="0"/>
              </a:rPr>
              <a:t>bojsza-</a:t>
            </a:r>
            <a:r>
              <a:rPr lang="hu-HU" sz="2400" dirty="0">
                <a:latin typeface="Arial" panose="020B0604020202020204" pitchFamily="34" charset="0"/>
                <a:cs typeface="Arial" panose="020B0604020202020204" pitchFamily="34" charset="0"/>
              </a:rPr>
              <a:t> vagy </a:t>
            </a:r>
            <a:r>
              <a:rPr lang="hu-HU" sz="2400" dirty="0" err="1">
                <a:latin typeface="Arial" panose="020B0604020202020204" pitchFamily="34" charset="0"/>
                <a:cs typeface="Arial" panose="020B0604020202020204" pitchFamily="34" charset="0"/>
              </a:rPr>
              <a:t>Nebojsza</a:t>
            </a:r>
            <a:r>
              <a:rPr lang="hu-HU" sz="2400" dirty="0">
                <a:latin typeface="Arial" panose="020B0604020202020204" pitchFamily="34" charset="0"/>
                <a:cs typeface="Arial" panose="020B0604020202020204" pitchFamily="34" charset="0"/>
              </a:rPr>
              <a:t> (Ne félj)</a:t>
            </a:r>
            <a:r>
              <a:rPr lang="hu-HU" sz="2400" dirty="0" err="1">
                <a:latin typeface="Arial" panose="020B0604020202020204" pitchFamily="34" charset="0"/>
                <a:cs typeface="Arial" panose="020B0604020202020204" pitchFamily="34" charset="0"/>
              </a:rPr>
              <a:t>-toronynak</a:t>
            </a:r>
            <a:r>
              <a:rPr lang="hu-HU" sz="2400" dirty="0">
                <a:latin typeface="Arial" panose="020B0604020202020204" pitchFamily="34" charset="0"/>
                <a:cs typeface="Arial" panose="020B0604020202020204" pitchFamily="34" charset="0"/>
              </a:rPr>
              <a:t> nevezett el</a:t>
            </a:r>
            <a:r>
              <a:rPr lang="hu-HU" sz="2400" dirty="0" smtClean="0">
                <a:latin typeface="Arial" panose="020B0604020202020204" pitchFamily="34" charset="0"/>
                <a:cs typeface="Arial" panose="020B0604020202020204" pitchFamily="34" charset="0"/>
              </a:rPr>
              <a:t>./</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204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4572000" cy="6432530"/>
          </a:xfrm>
          <a:prstGeom prst="rect">
            <a:avLst/>
          </a:prstGeom>
        </p:spPr>
        <p:txBody>
          <a:bodyPr>
            <a:spAutoFit/>
          </a:bodyPr>
          <a:lstStyle/>
          <a:p>
            <a:r>
              <a:rPr lang="hu-HU" sz="2800" b="1" dirty="0">
                <a:solidFill>
                  <a:srgbClr val="FF0000"/>
                </a:solidFill>
                <a:latin typeface="Arial" panose="020B0604020202020204" pitchFamily="34" charset="0"/>
                <a:cs typeface="Arial" panose="020B0604020202020204" pitchFamily="34" charset="0"/>
              </a:rPr>
              <a:t>Szent </a:t>
            </a:r>
            <a:r>
              <a:rPr lang="hu-HU" sz="2800" b="1" dirty="0" smtClean="0">
                <a:solidFill>
                  <a:srgbClr val="FF0000"/>
                </a:solidFill>
                <a:latin typeface="Arial" panose="020B0604020202020204" pitchFamily="34" charset="0"/>
                <a:cs typeface="Arial" panose="020B0604020202020204" pitchFamily="34" charset="0"/>
              </a:rPr>
              <a:t>László-kápolna</a:t>
            </a:r>
          </a:p>
          <a:p>
            <a:endParaRPr lang="hu-HU" sz="2400" b="1" dirty="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Csütörtökhely /Szepesség/ kétszintes</a:t>
            </a:r>
            <a:r>
              <a:rPr lang="hu-HU" sz="2400" b="1" dirty="0">
                <a:latin typeface="Arial" panose="020B0604020202020204" pitchFamily="34" charset="0"/>
                <a:cs typeface="Arial" panose="020B0604020202020204" pitchFamily="34" charset="0"/>
              </a:rPr>
              <a:t>, kecses kápolnáját harmonikusan magába olvasztó </a:t>
            </a:r>
            <a:r>
              <a:rPr lang="hu-HU" sz="2400" b="1" dirty="0" smtClean="0">
                <a:latin typeface="Arial" panose="020B0604020202020204" pitchFamily="34" charset="0"/>
                <a:cs typeface="Arial" panose="020B0604020202020204" pitchFamily="34" charset="0"/>
              </a:rPr>
              <a:t>épület.</a:t>
            </a:r>
          </a:p>
          <a:p>
            <a:endParaRPr lang="hu-HU" sz="2400" b="1" dirty="0" smtClean="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A templom eredetileg a múzeum könyvtárának épült, </a:t>
            </a:r>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környékbeliek kérésére 1916-ban kápolnává </a:t>
            </a:r>
            <a:r>
              <a:rPr lang="hu-HU" sz="2400" b="1" dirty="0" smtClean="0">
                <a:latin typeface="Arial" panose="020B0604020202020204" pitchFamily="34" charset="0"/>
                <a:cs typeface="Arial" panose="020B0604020202020204" pitchFamily="34" charset="0"/>
              </a:rPr>
              <a:t>szentelték. </a:t>
            </a:r>
            <a:r>
              <a:rPr lang="hu-HU" sz="2400" b="1" dirty="0">
                <a:solidFill>
                  <a:srgbClr val="0070C0"/>
                </a:solidFill>
                <a:latin typeface="Arial" panose="020B0604020202020204" pitchFamily="34" charset="0"/>
                <a:cs typeface="Arial" panose="020B0604020202020204" pitchFamily="34" charset="0"/>
              </a:rPr>
              <a:t>A kápolna alaprajza a </a:t>
            </a:r>
            <a:r>
              <a:rPr lang="hu-HU" sz="2400" b="1" dirty="0" err="1">
                <a:solidFill>
                  <a:srgbClr val="0070C0"/>
                </a:solidFill>
                <a:latin typeface="Arial" panose="020B0604020202020204" pitchFamily="34" charset="0"/>
                <a:cs typeface="Arial" panose="020B0604020202020204" pitchFamily="34" charset="0"/>
              </a:rPr>
              <a:t>lébényi</a:t>
            </a:r>
            <a:r>
              <a:rPr lang="hu-HU" sz="2400" b="1" dirty="0">
                <a:solidFill>
                  <a:srgbClr val="0070C0"/>
                </a:solidFill>
                <a:latin typeface="Arial" panose="020B0604020202020204" pitchFamily="34" charset="0"/>
                <a:cs typeface="Arial" panose="020B0604020202020204" pitchFamily="34" charset="0"/>
              </a:rPr>
              <a:t> templomét, míg a kapuja a XIII. századi bencés apátsági templom, a jáki templom kapuját mintázza.</a:t>
            </a:r>
          </a:p>
        </p:txBody>
      </p:sp>
      <p:pic>
        <p:nvPicPr>
          <p:cNvPr id="14338" name="Picture 2" descr="https://pestbuda.hu/gallery/2022/HTC_528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0652" y="0"/>
            <a:ext cx="4556129" cy="687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30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9" y="1209407"/>
            <a:ext cx="9144000" cy="572734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693984" y="260648"/>
            <a:ext cx="2837443" cy="461665"/>
          </a:xfrm>
          <a:prstGeom prst="rect">
            <a:avLst/>
          </a:prstGeom>
        </p:spPr>
        <p:txBody>
          <a:bodyPr wrap="none">
            <a:spAutoFit/>
          </a:bodyPr>
          <a:lstStyle/>
          <a:p>
            <a:r>
              <a:rPr lang="hu-HU" sz="2400" b="1" dirty="0">
                <a:latin typeface="Arial" panose="020B0604020202020204" pitchFamily="34" charset="0"/>
                <a:cs typeface="Arial" panose="020B0604020202020204" pitchFamily="34" charset="0"/>
              </a:rPr>
              <a:t>A kápolna oldalról</a:t>
            </a:r>
          </a:p>
        </p:txBody>
      </p:sp>
    </p:spTree>
    <p:extLst>
      <p:ext uri="{BB962C8B-B14F-4D97-AF65-F5344CB8AC3E}">
        <p14:creationId xmlns:p14="http://schemas.microsoft.com/office/powerpoint/2010/main" val="5437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404663"/>
            <a:ext cx="8208912" cy="6124754"/>
          </a:xfrm>
          <a:prstGeom prst="rect">
            <a:avLst/>
          </a:prstGeom>
        </p:spPr>
        <p:txBody>
          <a:bodyPr wrap="square">
            <a:spAutoFit/>
          </a:bodyPr>
          <a:lstStyle/>
          <a:p>
            <a:r>
              <a:rPr lang="hu-HU" sz="2000" b="1" dirty="0" smtClean="0">
                <a:latin typeface="Arial" panose="020B0604020202020204" pitchFamily="34" charset="0"/>
                <a:cs typeface="Arial" panose="020B0604020202020204" pitchFamily="34" charset="0"/>
              </a:rPr>
              <a:t>Eredeti </a:t>
            </a:r>
            <a:r>
              <a:rPr lang="hu-HU" sz="2000" b="1" dirty="0">
                <a:latin typeface="Arial" panose="020B0604020202020204" pitchFamily="34" charset="0"/>
                <a:cs typeface="Arial" panose="020B0604020202020204" pitchFamily="34" charset="0"/>
              </a:rPr>
              <a:t>neve </a:t>
            </a:r>
            <a:r>
              <a:rPr lang="hu-HU" sz="2000" b="1" dirty="0" err="1">
                <a:latin typeface="Arial" panose="020B0604020202020204" pitchFamily="34" charset="0"/>
                <a:cs typeface="Arial" panose="020B0604020202020204" pitchFamily="34" charset="0"/>
              </a:rPr>
              <a:t>Schökl</a:t>
            </a:r>
            <a:r>
              <a:rPr lang="hu-HU" sz="2000" b="1" dirty="0">
                <a:latin typeface="Arial" panose="020B0604020202020204" pitchFamily="34" charset="0"/>
                <a:cs typeface="Arial" panose="020B0604020202020204" pitchFamily="34" charset="0"/>
              </a:rPr>
              <a:t> volt, nyolcgyerekes iparoscsaládba másodikként született 1855-ben. </a:t>
            </a:r>
            <a:r>
              <a:rPr lang="hu-HU" sz="2400" b="1" dirty="0">
                <a:latin typeface="Arial" panose="020B0604020202020204" pitchFamily="34" charset="0"/>
                <a:cs typeface="Arial" panose="020B0604020202020204" pitchFamily="34" charset="0"/>
              </a:rPr>
              <a:t>Apja </a:t>
            </a:r>
            <a:r>
              <a:rPr lang="hu-HU" sz="2400" b="1" dirty="0" err="1">
                <a:latin typeface="Arial" panose="020B0604020202020204" pitchFamily="34" charset="0"/>
                <a:cs typeface="Arial" panose="020B0604020202020204" pitchFamily="34" charset="0"/>
              </a:rPr>
              <a:t>Schökl</a:t>
            </a:r>
            <a:r>
              <a:rPr lang="hu-HU" sz="2400" b="1" dirty="0">
                <a:latin typeface="Arial" panose="020B0604020202020204" pitchFamily="34" charset="0"/>
                <a:cs typeface="Arial" panose="020B0604020202020204" pitchFamily="34" charset="0"/>
              </a:rPr>
              <a:t> Mátyás </a:t>
            </a:r>
            <a:r>
              <a:rPr lang="hu-HU" sz="2000" b="1" dirty="0">
                <a:latin typeface="Arial" panose="020B0604020202020204" pitchFamily="34" charset="0"/>
                <a:cs typeface="Arial" panose="020B0604020202020204" pitchFamily="34" charset="0"/>
              </a:rPr>
              <a:t>Grazból került Pestre, asztalosműhelyében 100-120 segéd dolgozott rendszeresen például a Vigadó összes asztalosmunkáján, Németországból hozott gépekkel üzemi méretekben termelő műhelye magas minőségű munkája adta a biztos megélhetést népes családjának. Ignác </a:t>
            </a:r>
            <a:r>
              <a:rPr lang="hu-HU" sz="2400" b="1" dirty="0">
                <a:latin typeface="Arial" panose="020B0604020202020204" pitchFamily="34" charset="0"/>
                <a:cs typeface="Arial" panose="020B0604020202020204" pitchFamily="34" charset="0"/>
              </a:rPr>
              <a:t>mamája </a:t>
            </a:r>
            <a:r>
              <a:rPr lang="hu-HU" sz="2400" b="1" dirty="0" err="1">
                <a:latin typeface="Arial" panose="020B0604020202020204" pitchFamily="34" charset="0"/>
                <a:cs typeface="Arial" panose="020B0604020202020204" pitchFamily="34" charset="0"/>
              </a:rPr>
              <a:t>Eisele</a:t>
            </a:r>
            <a:r>
              <a:rPr lang="hu-HU" sz="2400" b="1" dirty="0">
                <a:latin typeface="Arial" panose="020B0604020202020204" pitchFamily="34" charset="0"/>
                <a:cs typeface="Arial" panose="020B0604020202020204" pitchFamily="34" charset="0"/>
              </a:rPr>
              <a:t> Mária </a:t>
            </a:r>
            <a:r>
              <a:rPr lang="hu-HU" sz="2000" b="1" dirty="0">
                <a:latin typeface="Arial" panose="020B0604020202020204" pitchFamily="34" charset="0"/>
                <a:cs typeface="Arial" panose="020B0604020202020204" pitchFamily="34" charset="0"/>
              </a:rPr>
              <a:t>volt, a württembergi gyökerű, a kovácsmesterséget gyárrá fejlesztő, tehetséges és sikeres  iparoscsalád tagja. A </a:t>
            </a:r>
            <a:r>
              <a:rPr lang="hu-HU" sz="2000" b="1" dirty="0" err="1">
                <a:latin typeface="Arial" panose="020B0604020202020204" pitchFamily="34" charset="0"/>
                <a:cs typeface="Arial" panose="020B0604020202020204" pitchFamily="34" charset="0"/>
              </a:rPr>
              <a:t>Schökl-család</a:t>
            </a:r>
            <a:r>
              <a:rPr lang="hu-HU" sz="2000" b="1" dirty="0">
                <a:latin typeface="Arial" panose="020B0604020202020204" pitchFamily="34" charset="0"/>
                <a:cs typeface="Arial" panose="020B0604020202020204" pitchFamily="34" charset="0"/>
              </a:rPr>
              <a:t> ekkor a Nyár utca 1-ben lakott, és a papa jól menő üzletének profitjából telekvásárlásokba fektetett, övé volt például a későbbi New York palota telke is. </a:t>
            </a:r>
            <a:r>
              <a:rPr lang="hu-HU" sz="2000" b="1" dirty="0" smtClean="0">
                <a:latin typeface="Arial" panose="020B0604020202020204" pitchFamily="34" charset="0"/>
                <a:cs typeface="Arial" panose="020B0604020202020204" pitchFamily="34" charset="0"/>
              </a:rPr>
              <a:t>Testvére </a:t>
            </a:r>
            <a:r>
              <a:rPr lang="hu-HU" sz="2400" b="1" dirty="0" smtClean="0">
                <a:latin typeface="Arial" panose="020B0604020202020204" pitchFamily="34" charset="0"/>
                <a:cs typeface="Arial" panose="020B0604020202020204" pitchFamily="34" charset="0"/>
              </a:rPr>
              <a:t>Alpár Ede </a:t>
            </a:r>
            <a:r>
              <a:rPr lang="hu-HU" sz="2000" b="1" dirty="0" smtClean="0">
                <a:latin typeface="Arial" panose="020B0604020202020204" pitchFamily="34" charset="0"/>
                <a:cs typeface="Arial" panose="020B0604020202020204" pitchFamily="34" charset="0"/>
              </a:rPr>
              <a:t>lakatos.</a:t>
            </a:r>
          </a:p>
          <a:p>
            <a:r>
              <a:rPr lang="hu-HU" sz="2000" b="1" dirty="0" smtClean="0">
                <a:latin typeface="Arial" panose="020B0604020202020204" pitchFamily="34" charset="0"/>
                <a:cs typeface="Arial" panose="020B0604020202020204" pitchFamily="34" charset="0"/>
              </a:rPr>
              <a:t>Ignác </a:t>
            </a:r>
            <a:r>
              <a:rPr lang="hu-HU" sz="2000" b="1" dirty="0">
                <a:latin typeface="Arial" panose="020B0604020202020204" pitchFamily="34" charset="0"/>
                <a:cs typeface="Arial" panose="020B0604020202020204" pitchFamily="34" charset="0"/>
              </a:rPr>
              <a:t>nem volt jó tanuló, a Belvárosi Reáliskolában (ma az Eötvös József Gimnázium, ahova egyébként Alpár nagy riválisa, Lechner Ödön, továbbá </a:t>
            </a:r>
            <a:r>
              <a:rPr lang="hu-HU" sz="2000" b="1" dirty="0" err="1">
                <a:latin typeface="Arial" panose="020B0604020202020204" pitchFamily="34" charset="0"/>
                <a:cs typeface="Arial" panose="020B0604020202020204" pitchFamily="34" charset="0"/>
              </a:rPr>
              <a:t>Pecz</a:t>
            </a:r>
            <a:r>
              <a:rPr lang="hu-HU" sz="2000" b="1" dirty="0">
                <a:latin typeface="Arial" panose="020B0604020202020204" pitchFamily="34" charset="0"/>
                <a:cs typeface="Arial" panose="020B0604020202020204" pitchFamily="34" charset="0"/>
              </a:rPr>
              <a:t> Samu és </a:t>
            </a:r>
            <a:r>
              <a:rPr lang="hu-HU" sz="2000" b="1" dirty="0" err="1">
                <a:latin typeface="Arial" panose="020B0604020202020204" pitchFamily="34" charset="0"/>
                <a:cs typeface="Arial" panose="020B0604020202020204" pitchFamily="34" charset="0"/>
              </a:rPr>
              <a:t>Quittner</a:t>
            </a:r>
            <a:r>
              <a:rPr lang="hu-HU" sz="2000" b="1" dirty="0">
                <a:latin typeface="Arial" panose="020B0604020202020204" pitchFamily="34" charset="0"/>
                <a:cs typeface="Arial" panose="020B0604020202020204" pitchFamily="34" charset="0"/>
              </a:rPr>
              <a:t> Zsigmond is járt) bukdácsolt fizikából, kémiából, történelemből, de mértani rajzból is. Iskola után </a:t>
            </a:r>
            <a:r>
              <a:rPr lang="hu-HU" sz="2000" b="1" dirty="0" smtClean="0">
                <a:latin typeface="Arial" panose="020B0604020202020204" pitchFamily="34" charset="0"/>
                <a:cs typeface="Arial" panose="020B0604020202020204" pitchFamily="34" charset="0"/>
              </a:rPr>
              <a:t>kőműves inaskodott </a:t>
            </a:r>
            <a:r>
              <a:rPr lang="hu-HU" sz="2000" b="1" dirty="0">
                <a:latin typeface="Arial" panose="020B0604020202020204" pitchFamily="34" charset="0"/>
                <a:cs typeface="Arial" panose="020B0604020202020204" pitchFamily="34" charset="0"/>
              </a:rPr>
              <a:t>pár évet, majd bekerült Hauszmann Alajos irodájába, ahol 12 évet dolgozott. Hauszmann hatására járt Berlinbe egyetemre. </a:t>
            </a:r>
          </a:p>
        </p:txBody>
      </p:sp>
    </p:spTree>
    <p:extLst>
      <p:ext uri="{BB962C8B-B14F-4D97-AF65-F5344CB8AC3E}">
        <p14:creationId xmlns:p14="http://schemas.microsoft.com/office/powerpoint/2010/main" val="1608240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1_lebenyi_templo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822"/>
            <a:ext cx="9321900" cy="722923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4427984" y="339"/>
            <a:ext cx="4572000" cy="1077218"/>
          </a:xfrm>
          <a:prstGeom prst="rect">
            <a:avLst/>
          </a:prstGeom>
        </p:spPr>
        <p:txBody>
          <a:bodyPr>
            <a:spAutoFit/>
          </a:bodyPr>
          <a:lstStyle/>
          <a:p>
            <a:r>
              <a:rPr lang="hu-HU" sz="2800" b="1" dirty="0">
                <a:solidFill>
                  <a:srgbClr val="FF0000"/>
                </a:solidFill>
                <a:latin typeface="Arial" panose="020B0604020202020204" pitchFamily="34" charset="0"/>
                <a:cs typeface="Arial" panose="020B0604020202020204" pitchFamily="34" charset="0"/>
              </a:rPr>
              <a:t>A </a:t>
            </a:r>
            <a:r>
              <a:rPr lang="hu-HU" sz="2800" b="1" dirty="0" err="1">
                <a:solidFill>
                  <a:srgbClr val="FF0000"/>
                </a:solidFill>
                <a:latin typeface="Arial" panose="020B0604020202020204" pitchFamily="34" charset="0"/>
                <a:cs typeface="Arial" panose="020B0604020202020204" pitchFamily="34" charset="0"/>
              </a:rPr>
              <a:t>lébényi</a:t>
            </a:r>
            <a:r>
              <a:rPr lang="hu-HU" sz="2800" b="1" dirty="0">
                <a:solidFill>
                  <a:srgbClr val="FF0000"/>
                </a:solidFill>
                <a:latin typeface="Arial" panose="020B0604020202020204" pitchFamily="34" charset="0"/>
                <a:cs typeface="Arial" panose="020B0604020202020204" pitchFamily="34" charset="0"/>
              </a:rPr>
              <a:t> templom </a:t>
            </a:r>
            <a:r>
              <a:rPr lang="hu-HU" i="1" dirty="0"/>
              <a:t>(Kép: </a:t>
            </a:r>
            <a:r>
              <a:rPr lang="hu-HU" i="1" dirty="0">
                <a:hlinkClick r:id="rId3"/>
              </a:rPr>
              <a:t>https://www.orszagalbum.hu/lebenyi-templom-oldalhomlokzata_p_7254</a:t>
            </a:r>
            <a:r>
              <a:rPr lang="hu-HU" i="1" dirty="0"/>
              <a:t>)</a:t>
            </a:r>
            <a:endParaRPr lang="hu-HU" dirty="0"/>
          </a:p>
        </p:txBody>
      </p:sp>
    </p:spTree>
    <p:extLst>
      <p:ext uri="{BB962C8B-B14F-4D97-AF65-F5344CB8AC3E}">
        <p14:creationId xmlns:p14="http://schemas.microsoft.com/office/powerpoint/2010/main" val="3643449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3_jaki_apatsa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6384" y="0"/>
            <a:ext cx="6107616" cy="695873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764704"/>
            <a:ext cx="2664296" cy="1508105"/>
          </a:xfrm>
          <a:prstGeom prst="rect">
            <a:avLst/>
          </a:prstGeom>
        </p:spPr>
        <p:txBody>
          <a:bodyPr wrap="square">
            <a:spAutoFit/>
          </a:bodyPr>
          <a:lstStyle/>
          <a:p>
            <a:r>
              <a:rPr lang="pt-BR" sz="2800" b="1" dirty="0">
                <a:solidFill>
                  <a:srgbClr val="FF0000"/>
                </a:solidFill>
                <a:latin typeface="Arial" panose="020B0604020202020204" pitchFamily="34" charset="0"/>
                <a:cs typeface="Arial" panose="020B0604020202020204" pitchFamily="34" charset="0"/>
              </a:rPr>
              <a:t>A jáki templom </a:t>
            </a:r>
            <a:r>
              <a:rPr lang="pt-BR" i="1" dirty="0"/>
              <a:t>(Kép: </a:t>
            </a:r>
            <a:r>
              <a:rPr lang="pt-BR" i="1" dirty="0">
                <a:hlinkClick r:id="rId3"/>
              </a:rPr>
              <a:t>http://mapio.net/pic/p-78852932/</a:t>
            </a:r>
            <a:r>
              <a:rPr lang="pt-BR" i="1" dirty="0"/>
              <a:t>)</a:t>
            </a:r>
            <a:endParaRPr lang="hu-HU" dirty="0"/>
          </a:p>
        </p:txBody>
      </p:sp>
    </p:spTree>
    <p:extLst>
      <p:ext uri="{BB962C8B-B14F-4D97-AF65-F5344CB8AC3E}">
        <p14:creationId xmlns:p14="http://schemas.microsoft.com/office/powerpoint/2010/main" val="2424899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408" y="1700808"/>
            <a:ext cx="9219277" cy="518584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547664" y="260648"/>
            <a:ext cx="6192688"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kápolnától balra </a:t>
            </a:r>
            <a:r>
              <a:rPr lang="hu-HU" sz="2400" b="1" dirty="0">
                <a:solidFill>
                  <a:srgbClr val="0070C0"/>
                </a:solidFill>
                <a:latin typeface="Arial" panose="020B0604020202020204" pitchFamily="34" charset="0"/>
                <a:cs typeface="Arial" panose="020B0604020202020204" pitchFamily="34" charset="0"/>
              </a:rPr>
              <a:t>Árpád-kori pillérek, gyámkövek és oszlopfők </a:t>
            </a:r>
            <a:r>
              <a:rPr lang="hu-HU" sz="2400" b="1" dirty="0">
                <a:latin typeface="Arial" panose="020B0604020202020204" pitchFamily="34" charset="0"/>
                <a:cs typeface="Arial" panose="020B0604020202020204" pitchFamily="34" charset="0"/>
              </a:rPr>
              <a:t>másolataival épült </a:t>
            </a:r>
            <a:r>
              <a:rPr lang="hu-HU" sz="2400" b="1" dirty="0" smtClean="0">
                <a:latin typeface="Arial" panose="020B0604020202020204" pitchFamily="34" charset="0"/>
                <a:cs typeface="Arial" panose="020B0604020202020204" pitchFamily="34" charset="0"/>
              </a:rPr>
              <a:t>kerengő</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9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ájl:Román kerengo-oszlop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936" y="6935"/>
            <a:ext cx="5148064" cy="686751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38176" y="692696"/>
            <a:ext cx="2629246" cy="892552"/>
          </a:xfrm>
          <a:prstGeom prst="rect">
            <a:avLst/>
          </a:prstGeom>
        </p:spPr>
        <p:txBody>
          <a:bodyPr wrap="none">
            <a:spAutoFit/>
          </a:bodyPr>
          <a:lstStyle/>
          <a:p>
            <a:r>
              <a:rPr lang="hu-HU" sz="2800" b="1" dirty="0" smtClean="0">
                <a:solidFill>
                  <a:srgbClr val="0070C0"/>
                </a:solidFill>
                <a:latin typeface="Arial" panose="020B0604020202020204" pitchFamily="34" charset="0"/>
                <a:cs typeface="Arial" panose="020B0604020202020204" pitchFamily="34" charset="0"/>
              </a:rPr>
              <a:t>Román</a:t>
            </a:r>
          </a:p>
          <a:p>
            <a:r>
              <a:rPr lang="hu-HU" sz="2400" b="1" dirty="0" smtClean="0">
                <a:latin typeface="Arial" panose="020B0604020202020204" pitchFamily="34" charset="0"/>
                <a:cs typeface="Arial" panose="020B0604020202020204" pitchFamily="34" charset="0"/>
              </a:rPr>
              <a:t>kerengő-oszlopa</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573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916832"/>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0"/>
            <a:ext cx="8856984" cy="1938992"/>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2017 </a:t>
            </a:r>
            <a:r>
              <a:rPr lang="hu-HU" sz="2400" b="1" dirty="0" smtClean="0">
                <a:latin typeface="Arial" panose="020B0604020202020204" pitchFamily="34" charset="0"/>
                <a:cs typeface="Arial" panose="020B0604020202020204" pitchFamily="34" charset="0"/>
              </a:rPr>
              <a:t>– </a:t>
            </a:r>
            <a:r>
              <a:rPr lang="hu-HU" sz="2400" b="1" dirty="0" err="1" smtClean="0">
                <a:latin typeface="Arial" panose="020B0604020202020204" pitchFamily="34" charset="0"/>
                <a:cs typeface="Arial" panose="020B0604020202020204" pitchFamily="34" charset="0"/>
              </a:rPr>
              <a:t>ben</a:t>
            </a:r>
            <a:r>
              <a:rPr lang="hu-HU" sz="2400" b="1" dirty="0" smtClean="0">
                <a:latin typeface="Arial" panose="020B0604020202020204" pitchFamily="34" charset="0"/>
                <a:cs typeface="Arial" panose="020B0604020202020204" pitchFamily="34" charset="0"/>
              </a:rPr>
              <a:t> felavatták a magyar </a:t>
            </a:r>
            <a:r>
              <a:rPr lang="hu-HU" sz="2400" b="1" dirty="0">
                <a:latin typeface="Arial" panose="020B0604020202020204" pitchFamily="34" charset="0"/>
                <a:cs typeface="Arial" panose="020B0604020202020204" pitchFamily="34" charset="0"/>
              </a:rPr>
              <a:t>agrárpolitikus, Darányi Ignác egykori földművelésügyi miniszter szobrát, aki a Magyar Mezőgazdasági Múzeumot megálmodta. Az alkotás egy padon, ülő helyzetben, ábrázolja a minisztert, kezében iratokkal</a:t>
            </a:r>
            <a:r>
              <a:rPr lang="hu-HU" sz="2400" b="1" dirty="0" smtClean="0">
                <a:latin typeface="Arial" panose="020B0604020202020204" pitchFamily="34" charset="0"/>
                <a:cs typeface="Arial" panose="020B0604020202020204" pitchFamily="34" charset="0"/>
              </a:rPr>
              <a:t>./</a:t>
            </a:r>
            <a:r>
              <a:rPr lang="hu-HU" sz="2400" b="1" dirty="0">
                <a:latin typeface="Arial" panose="020B0604020202020204" pitchFamily="34" charset="0"/>
                <a:cs typeface="Arial" panose="020B0604020202020204" pitchFamily="34" charset="0"/>
              </a:rPr>
              <a:t>Kisfaludy </a:t>
            </a:r>
            <a:r>
              <a:rPr lang="hu-HU" sz="2400" b="1" dirty="0" err="1">
                <a:latin typeface="Arial" panose="020B0604020202020204" pitchFamily="34" charset="0"/>
                <a:cs typeface="Arial" panose="020B0604020202020204" pitchFamily="34" charset="0"/>
              </a:rPr>
              <a:t>Strobl</a:t>
            </a:r>
            <a:r>
              <a:rPr lang="hu-HU" sz="2400" b="1" dirty="0">
                <a:latin typeface="Arial" panose="020B0604020202020204" pitchFamily="34" charset="0"/>
                <a:cs typeface="Arial" panose="020B0604020202020204" pitchFamily="34" charset="0"/>
              </a:rPr>
              <a:t> </a:t>
            </a:r>
            <a:r>
              <a:rPr lang="hu-HU" sz="2400" b="1" dirty="0" smtClean="0">
                <a:latin typeface="Arial" panose="020B0604020202020204" pitchFamily="34" charset="0"/>
                <a:cs typeface="Arial" panose="020B0604020202020204" pitchFamily="34" charset="0"/>
              </a:rPr>
              <a:t>Zsigmond: az eredeti/</a:t>
            </a:r>
            <a:r>
              <a:rPr lang="hu-HU"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2518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62" y="1971328"/>
            <a:ext cx="9162510" cy="4886672"/>
          </a:xfrm>
          <a:prstGeom prst="rect">
            <a:avLst/>
          </a:prstGeom>
        </p:spPr>
      </p:pic>
      <p:sp>
        <p:nvSpPr>
          <p:cNvPr id="3" name="Téglalap 2"/>
          <p:cNvSpPr/>
          <p:nvPr/>
        </p:nvSpPr>
        <p:spPr>
          <a:xfrm>
            <a:off x="899592" y="404664"/>
            <a:ext cx="7344816" cy="830997"/>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a:t>
            </a:r>
            <a:r>
              <a:rPr lang="hu-HU" sz="2400" b="1" dirty="0">
                <a:solidFill>
                  <a:srgbClr val="0070C0"/>
                </a:solidFill>
                <a:latin typeface="Arial" panose="020B0604020202020204" pitchFamily="34" charset="0"/>
                <a:cs typeface="Arial" panose="020B0604020202020204" pitchFamily="34" charset="0"/>
              </a:rPr>
              <a:t>román kori </a:t>
            </a:r>
            <a:r>
              <a:rPr lang="hu-HU" sz="2400" b="1" dirty="0">
                <a:latin typeface="Arial" panose="020B0604020202020204" pitchFamily="34" charset="0"/>
                <a:cs typeface="Arial" panose="020B0604020202020204" pitchFamily="34" charset="0"/>
              </a:rPr>
              <a:t>épületrésszel szemben áll a vár </a:t>
            </a:r>
            <a:r>
              <a:rPr lang="hu-HU" sz="2400" b="1" dirty="0">
                <a:solidFill>
                  <a:srgbClr val="0070C0"/>
                </a:solidFill>
                <a:latin typeface="Arial" panose="020B0604020202020204" pitchFamily="34" charset="0"/>
                <a:cs typeface="Arial" panose="020B0604020202020204" pitchFamily="34" charset="0"/>
              </a:rPr>
              <a:t>gótikus</a:t>
            </a:r>
            <a:r>
              <a:rPr lang="hu-HU" sz="2400" b="1" dirty="0">
                <a:latin typeface="Arial" panose="020B0604020202020204" pitchFamily="34" charset="0"/>
                <a:cs typeface="Arial" panose="020B0604020202020204" pitchFamily="34" charset="0"/>
              </a:rPr>
              <a:t> épületcsoportja</a:t>
            </a:r>
          </a:p>
        </p:txBody>
      </p:sp>
    </p:spTree>
    <p:extLst>
      <p:ext uri="{BB962C8B-B14F-4D97-AF65-F5344CB8AC3E}">
        <p14:creationId xmlns:p14="http://schemas.microsoft.com/office/powerpoint/2010/main" val="584022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vagabundus.blog.hu/media/image/imported/2013-02-12/14048936/h____vhunyad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5940152" y="116632"/>
            <a:ext cx="3024336" cy="1200329"/>
          </a:xfrm>
          <a:prstGeom prst="rect">
            <a:avLst/>
          </a:prstGeom>
          <a:solidFill>
            <a:schemeClr val="bg1"/>
          </a:solidFill>
        </p:spPr>
        <p:txBody>
          <a:bodyPr wrap="square">
            <a:spAutoFit/>
          </a:bodyPr>
          <a:lstStyle/>
          <a:p>
            <a:r>
              <a:rPr lang="hu-HU" sz="2400" b="1" dirty="0">
                <a:latin typeface="Arial" panose="020B0604020202020204" pitchFamily="34" charset="0"/>
                <a:cs typeface="Arial" panose="020B0604020202020204" pitchFamily="34" charset="0"/>
              </a:rPr>
              <a:t>Oszlopsoros-bolthajtásos </a:t>
            </a:r>
            <a:r>
              <a:rPr lang="hu-HU" sz="2400" b="1" dirty="0" smtClean="0">
                <a:latin typeface="Arial" panose="020B0604020202020204" pitchFamily="34" charset="0"/>
                <a:cs typeface="Arial" panose="020B0604020202020204" pitchFamily="34" charset="0"/>
              </a:rPr>
              <a:t>erkély </a:t>
            </a:r>
            <a:r>
              <a:rPr lang="hu-HU" sz="2400" b="1" dirty="0">
                <a:latin typeface="Arial" panose="020B0604020202020204" pitchFamily="34" charset="0"/>
                <a:cs typeface="Arial" panose="020B0604020202020204" pitchFamily="34" charset="0"/>
              </a:rPr>
              <a:t>Gótikus </a:t>
            </a:r>
            <a:r>
              <a:rPr lang="hu-HU" sz="2400" b="1" dirty="0" smtClean="0">
                <a:latin typeface="Arial" panose="020B0604020202020204" pitchFamily="34" charset="0"/>
                <a:cs typeface="Arial" panose="020B0604020202020204" pitchFamily="34" charset="0"/>
              </a:rPr>
              <a:t>rész</a:t>
            </a:r>
            <a:endParaRPr lang="hu-HU" sz="2400" b="1" dirty="0">
              <a:latin typeface="Arial" panose="020B0604020202020204" pitchFamily="34" charset="0"/>
              <a:cs typeface="Arial" panose="020B0604020202020204" pitchFamily="34" charset="0"/>
            </a:endParaRPr>
          </a:p>
        </p:txBody>
      </p:sp>
      <p:sp>
        <p:nvSpPr>
          <p:cNvPr id="3" name="Téglalap 2"/>
          <p:cNvSpPr/>
          <p:nvPr/>
        </p:nvSpPr>
        <p:spPr>
          <a:xfrm>
            <a:off x="5652120" y="1556792"/>
            <a:ext cx="1512168" cy="2808312"/>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944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8195" y="188640"/>
            <a:ext cx="4441797" cy="6432530"/>
          </a:xfrm>
          <a:prstGeom prst="rect">
            <a:avLst/>
          </a:prstGeom>
        </p:spPr>
        <p:txBody>
          <a:bodyPr wrap="square">
            <a:spAutoFit/>
          </a:bodyPr>
          <a:lstStyle/>
          <a:p>
            <a:r>
              <a:rPr lang="hu-HU" sz="2800" b="1" dirty="0" smtClean="0">
                <a:solidFill>
                  <a:srgbClr val="0070C0"/>
                </a:solidFill>
                <a:latin typeface="Arial" panose="020B0604020202020204" pitchFamily="34" charset="0"/>
                <a:cs typeface="Arial" panose="020B0604020202020204" pitchFamily="34" charset="0"/>
              </a:rPr>
              <a:t>gótikus</a:t>
            </a:r>
          </a:p>
          <a:p>
            <a:r>
              <a:rPr lang="hu-HU" sz="2400" b="1" dirty="0" smtClean="0">
                <a:latin typeface="Arial" panose="020B0604020202020204" pitchFamily="34" charset="0"/>
                <a:cs typeface="Arial" panose="020B0604020202020204" pitchFamily="34" charset="0"/>
              </a:rPr>
              <a:t>Dómhomlokzatán</a:t>
            </a:r>
          </a:p>
          <a:p>
            <a:r>
              <a:rPr lang="hu-HU" sz="2400" b="1" dirty="0">
                <a:solidFill>
                  <a:srgbClr val="00B050"/>
                </a:solidFill>
                <a:latin typeface="Arial" panose="020B0604020202020204" pitchFamily="34" charset="0"/>
                <a:cs typeface="Arial" panose="020B0604020202020204" pitchFamily="34" charset="0"/>
              </a:rPr>
              <a:t>Róth Miksa </a:t>
            </a:r>
            <a:r>
              <a:rPr lang="hu-HU" sz="2400" b="1" dirty="0">
                <a:latin typeface="Arial" panose="020B0604020202020204" pitchFamily="34" charset="0"/>
                <a:cs typeface="Arial" panose="020B0604020202020204" pitchFamily="34" charset="0"/>
              </a:rPr>
              <a:t>üveg- és </a:t>
            </a:r>
            <a:r>
              <a:rPr lang="hu-HU" sz="2400" b="1" dirty="0" smtClean="0">
                <a:latin typeface="Arial" panose="020B0604020202020204" pitchFamily="34" charset="0"/>
                <a:cs typeface="Arial" panose="020B0604020202020204" pitchFamily="34" charset="0"/>
              </a:rPr>
              <a:t>mozaikművész</a:t>
            </a:r>
          </a:p>
          <a:p>
            <a:r>
              <a:rPr lang="hu-HU" sz="2400" b="1" dirty="0" smtClean="0">
                <a:latin typeface="Arial" panose="020B0604020202020204" pitchFamily="34" charset="0"/>
                <a:cs typeface="Arial" panose="020B0604020202020204" pitchFamily="34" charset="0"/>
              </a:rPr>
              <a:t>műhelyében </a:t>
            </a:r>
            <a:r>
              <a:rPr lang="hu-HU" sz="2400" b="1" dirty="0">
                <a:latin typeface="Arial" panose="020B0604020202020204" pitchFamily="34" charset="0"/>
                <a:cs typeface="Arial" panose="020B0604020202020204" pitchFamily="34" charset="0"/>
              </a:rPr>
              <a:t>készült hatalmas, küllőköves rózsaablak</a:t>
            </a:r>
            <a:r>
              <a:rPr lang="hu-HU" sz="2400" b="1" dirty="0" smtClean="0">
                <a:latin typeface="Arial" panose="020B0604020202020204" pitchFamily="34" charset="0"/>
                <a:cs typeface="Arial" panose="020B0604020202020204" pitchFamily="34" charset="0"/>
              </a:rPr>
              <a:t>.</a:t>
            </a:r>
            <a:r>
              <a:rPr lang="hu-HU" sz="2400" dirty="0"/>
              <a:t> </a:t>
            </a:r>
            <a:r>
              <a:rPr lang="hu-HU" sz="2400" b="1" dirty="0" smtClean="0">
                <a:latin typeface="Arial" panose="020B0604020202020204" pitchFamily="34" charset="0"/>
                <a:cs typeface="Arial" panose="020B0604020202020204" pitchFamily="34" charset="0"/>
              </a:rPr>
              <a:t>Magyarország </a:t>
            </a:r>
            <a:r>
              <a:rPr lang="hu-HU" sz="2400" b="1" dirty="0">
                <a:latin typeface="Arial" panose="020B0604020202020204" pitchFamily="34" charset="0"/>
                <a:cs typeface="Arial" panose="020B0604020202020204" pitchFamily="34" charset="0"/>
              </a:rPr>
              <a:t>címerét dicsőíti, a körív szegélyén elhelyezett Erdély, Horvátország, Szlavónia, Dalmácia, Fiume címerei a Nagy Magyarország egységét szimbolizálják, a békét hirdeti. </a:t>
            </a:r>
            <a:r>
              <a:rPr lang="hu-HU" sz="2400" b="1" dirty="0" smtClean="0">
                <a:latin typeface="Arial" panose="020B0604020202020204" pitchFamily="34" charset="0"/>
                <a:cs typeface="Arial" panose="020B0604020202020204" pitchFamily="34" charset="0"/>
              </a:rPr>
              <a:t>Az </a:t>
            </a:r>
            <a:r>
              <a:rPr lang="hu-HU" sz="2400" b="1" dirty="0">
                <a:latin typeface="Arial" panose="020B0604020202020204" pitchFamily="34" charset="0"/>
                <a:cs typeface="Arial" panose="020B0604020202020204" pitchFamily="34" charset="0"/>
              </a:rPr>
              <a:t>ablak ívének aljában Mátyás fekete seregének egy-egy páncélos vitézének szobra áll.</a:t>
            </a:r>
            <a:endParaRPr lang="hu-HU" sz="2400" b="1" dirty="0" smtClean="0">
              <a:latin typeface="Arial" panose="020B0604020202020204" pitchFamily="34" charset="0"/>
              <a:cs typeface="Arial" panose="020B0604020202020204" pitchFamily="34" charset="0"/>
            </a:endParaRPr>
          </a:p>
        </p:txBody>
      </p:sp>
      <p:pic>
        <p:nvPicPr>
          <p:cNvPr id="7170" name="Picture 2" descr="https://upload.wikimedia.org/wikipedia/commons/7/78/Vajdahunyad_d%C3%B3mhomlokzat_r%C3%B3zsaablak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75861"/>
            <a:ext cx="4067944" cy="6954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9989" t="25370" r="40952" b="25881"/>
          <a:stretch/>
        </p:blipFill>
        <p:spPr bwMode="auto">
          <a:xfrm>
            <a:off x="4355976" y="-58037"/>
            <a:ext cx="4788024" cy="691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617" y="0"/>
            <a:ext cx="6120765" cy="6858000"/>
          </a:xfrm>
          <a:prstGeom prst="rect">
            <a:avLst/>
          </a:prstGeom>
        </p:spPr>
      </p:pic>
    </p:spTree>
    <p:extLst>
      <p:ext uri="{BB962C8B-B14F-4D97-AF65-F5344CB8AC3E}">
        <p14:creationId xmlns:p14="http://schemas.microsoft.com/office/powerpoint/2010/main" val="1556193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62" y="1971328"/>
            <a:ext cx="9162510" cy="4886672"/>
          </a:xfrm>
          <a:prstGeom prst="rect">
            <a:avLst/>
          </a:prstGeom>
        </p:spPr>
      </p:pic>
      <p:sp>
        <p:nvSpPr>
          <p:cNvPr id="3" name="Téglalap 2"/>
          <p:cNvSpPr/>
          <p:nvPr/>
        </p:nvSpPr>
        <p:spPr>
          <a:xfrm>
            <a:off x="899592" y="404664"/>
            <a:ext cx="7344816" cy="830997"/>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a:t>
            </a:r>
            <a:r>
              <a:rPr lang="hu-HU" sz="2400" b="1" dirty="0">
                <a:solidFill>
                  <a:srgbClr val="0070C0"/>
                </a:solidFill>
                <a:latin typeface="Arial" panose="020B0604020202020204" pitchFamily="34" charset="0"/>
                <a:cs typeface="Arial" panose="020B0604020202020204" pitchFamily="34" charset="0"/>
              </a:rPr>
              <a:t>román kori </a:t>
            </a:r>
            <a:r>
              <a:rPr lang="hu-HU" sz="2400" b="1" dirty="0">
                <a:latin typeface="Arial" panose="020B0604020202020204" pitchFamily="34" charset="0"/>
                <a:cs typeface="Arial" panose="020B0604020202020204" pitchFamily="34" charset="0"/>
              </a:rPr>
              <a:t>épületrésszel szemben áll a vár </a:t>
            </a:r>
            <a:r>
              <a:rPr lang="hu-HU" sz="2400" b="1" dirty="0">
                <a:solidFill>
                  <a:srgbClr val="0070C0"/>
                </a:solidFill>
                <a:latin typeface="Arial" panose="020B0604020202020204" pitchFamily="34" charset="0"/>
                <a:cs typeface="Arial" panose="020B0604020202020204" pitchFamily="34" charset="0"/>
              </a:rPr>
              <a:t>gótikus</a:t>
            </a:r>
            <a:r>
              <a:rPr lang="hu-HU" sz="2400" b="1" dirty="0">
                <a:latin typeface="Arial" panose="020B0604020202020204" pitchFamily="34" charset="0"/>
                <a:cs typeface="Arial" panose="020B0604020202020204" pitchFamily="34" charset="0"/>
              </a:rPr>
              <a:t> épületcsoportja</a:t>
            </a:r>
          </a:p>
        </p:txBody>
      </p:sp>
    </p:spTree>
    <p:extLst>
      <p:ext uri="{BB962C8B-B14F-4D97-AF65-F5344CB8AC3E}">
        <p14:creationId xmlns:p14="http://schemas.microsoft.com/office/powerpoint/2010/main" val="424302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548680"/>
            <a:ext cx="8064896" cy="4955203"/>
          </a:xfrm>
          <a:prstGeom prst="rect">
            <a:avLst/>
          </a:prstGeom>
        </p:spPr>
        <p:txBody>
          <a:bodyPr wrap="square">
            <a:spAutoFit/>
          </a:bodyPr>
          <a:lstStyle/>
          <a:p>
            <a:r>
              <a:rPr lang="hu-HU" dirty="0"/>
              <a:t> </a:t>
            </a:r>
            <a:r>
              <a:rPr lang="hu-HU" sz="2400" b="1" dirty="0">
                <a:latin typeface="Arial" panose="020B0604020202020204" pitchFamily="34" charset="0"/>
                <a:cs typeface="Arial" panose="020B0604020202020204" pitchFamily="34" charset="0"/>
              </a:rPr>
              <a:t>Budapestre 1881-ben tért vissza, Hauszmann Alajos (1847–1926) építőművész segédje lett, aki mellett a pesti Műegyetemen hét éven át, 1882 és 1889 között vett részt az oktatásban</a:t>
            </a:r>
            <a:r>
              <a:rPr lang="hu-HU" sz="2400" b="1" dirty="0" smtClean="0">
                <a:latin typeface="Arial" panose="020B0604020202020204" pitchFamily="34" charset="0"/>
                <a:cs typeface="Arial" panose="020B0604020202020204" pitchFamily="34" charset="0"/>
              </a:rPr>
              <a:t>.</a:t>
            </a:r>
          </a:p>
          <a:p>
            <a:r>
              <a:rPr lang="hu-HU" sz="2400" b="1" dirty="0">
                <a:latin typeface="Arial" panose="020B0604020202020204" pitchFamily="34" charset="0"/>
                <a:cs typeface="Arial" panose="020B0604020202020204" pitchFamily="34" charset="0"/>
              </a:rPr>
              <a:t>A Cserna folyó </a:t>
            </a:r>
            <a:r>
              <a:rPr lang="hu-HU" sz="2400" b="1" dirty="0" smtClean="0">
                <a:latin typeface="Arial" panose="020B0604020202020204" pitchFamily="34" charset="0"/>
                <a:cs typeface="Arial" panose="020B0604020202020204" pitchFamily="34" charset="0"/>
              </a:rPr>
              <a:t>partján,</a:t>
            </a:r>
          </a:p>
          <a:p>
            <a:r>
              <a:rPr lang="hu-HU" sz="2800" b="1" dirty="0" smtClean="0">
                <a:solidFill>
                  <a:srgbClr val="FF0000"/>
                </a:solidFill>
                <a:latin typeface="Arial" panose="020B0604020202020204" pitchFamily="34" charset="0"/>
                <a:cs typeface="Arial" panose="020B0604020202020204" pitchFamily="34" charset="0"/>
              </a:rPr>
              <a:t>Herkulesfürdőn  </a:t>
            </a:r>
            <a:r>
              <a:rPr lang="hu-HU" sz="2800" b="1" dirty="0">
                <a:solidFill>
                  <a:srgbClr val="FF0000"/>
                </a:solidFill>
                <a:latin typeface="Arial" panose="020B0604020202020204" pitchFamily="34" charset="0"/>
                <a:cs typeface="Arial" panose="020B0604020202020204" pitchFamily="34" charset="0"/>
              </a:rPr>
              <a:t>a Szapáry fürdő </a:t>
            </a:r>
            <a:r>
              <a:rPr lang="hu-HU" sz="2400" b="1" dirty="0">
                <a:latin typeface="Arial" panose="020B0604020202020204" pitchFamily="34" charset="0"/>
                <a:cs typeface="Arial" panose="020B0604020202020204" pitchFamily="34" charset="0"/>
              </a:rPr>
              <a:t>neoreneszánsz stílusú épülete </a:t>
            </a:r>
            <a:r>
              <a:rPr lang="hu-HU" sz="2400" b="1" dirty="0" smtClean="0">
                <a:latin typeface="Arial" panose="020B0604020202020204" pitchFamily="34" charset="0"/>
                <a:cs typeface="Arial" panose="020B0604020202020204" pitchFamily="34" charset="0"/>
              </a:rPr>
              <a:t>Alpár </a:t>
            </a:r>
            <a:r>
              <a:rPr lang="hu-HU" sz="2400" b="1" dirty="0">
                <a:latin typeface="Arial" panose="020B0604020202020204" pitchFamily="34" charset="0"/>
                <a:cs typeface="Arial" panose="020B0604020202020204" pitchFamily="34" charset="0"/>
              </a:rPr>
              <a:t>Ignác első alkotása, </a:t>
            </a:r>
            <a:r>
              <a:rPr lang="hu-HU" sz="2400" b="1" dirty="0" smtClean="0">
                <a:latin typeface="Arial" panose="020B0604020202020204" pitchFamily="34" charset="0"/>
                <a:cs typeface="Arial" panose="020B0604020202020204" pitchFamily="34" charset="0"/>
              </a:rPr>
              <a:t>ennek  </a:t>
            </a:r>
            <a:r>
              <a:rPr lang="hu-HU" sz="2400" b="1" dirty="0">
                <a:latin typeface="Arial" panose="020B0604020202020204" pitchFamily="34" charset="0"/>
                <a:cs typeface="Arial" panose="020B0604020202020204" pitchFamily="34" charset="0"/>
              </a:rPr>
              <a:t>révén vált ismert építésszé. A Szapáry fürdő tervezésére 1883-ban hirdettek pályázatot. Alpár Ignác elsőnek hirdetett tervének megvalósítása 1885–1887 között </a:t>
            </a:r>
            <a:r>
              <a:rPr lang="hu-HU" sz="2400" b="1" dirty="0" smtClean="0">
                <a:latin typeface="Arial" panose="020B0604020202020204" pitchFamily="34" charset="0"/>
                <a:cs typeface="Arial" panose="020B0604020202020204" pitchFamily="34" charset="0"/>
              </a:rPr>
              <a:t>zajlott. </a:t>
            </a:r>
            <a:r>
              <a:rPr lang="hu-HU" sz="2400" b="1" dirty="0">
                <a:latin typeface="Arial" panose="020B0604020202020204" pitchFamily="34" charset="0"/>
                <a:cs typeface="Arial" panose="020B0604020202020204" pitchFamily="34" charset="0"/>
              </a:rPr>
              <a:t>A Szapáry fürdő kupolás lefedésű középső épületében kapott helyet a Zsolnay épületkerámiából készített szökőkút.</a:t>
            </a:r>
          </a:p>
        </p:txBody>
      </p:sp>
    </p:spTree>
    <p:extLst>
      <p:ext uri="{BB962C8B-B14F-4D97-AF65-F5344CB8AC3E}">
        <p14:creationId xmlns:p14="http://schemas.microsoft.com/office/powerpoint/2010/main" val="3697272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8132" y="0"/>
            <a:ext cx="3857625" cy="6858000"/>
          </a:xfrm>
          <a:prstGeom prst="rect">
            <a:avLst/>
          </a:prstGeom>
        </p:spPr>
      </p:pic>
      <p:sp>
        <p:nvSpPr>
          <p:cNvPr id="3" name="Téglalap 2"/>
          <p:cNvSpPr/>
          <p:nvPr/>
        </p:nvSpPr>
        <p:spPr>
          <a:xfrm>
            <a:off x="251520" y="692696"/>
            <a:ext cx="4572000" cy="4524315"/>
          </a:xfrm>
          <a:prstGeom prst="rect">
            <a:avLst/>
          </a:prstGeom>
        </p:spPr>
        <p:txBody>
          <a:bodyPr>
            <a:spAutoFit/>
          </a:bodyPr>
          <a:lstStyle/>
          <a:p>
            <a:r>
              <a:rPr lang="hu-HU" sz="2400" b="1" dirty="0">
                <a:latin typeface="Arial" panose="020B0604020202020204" pitchFamily="34" charset="0"/>
                <a:cs typeface="Arial" panose="020B0604020202020204" pitchFamily="34" charset="0"/>
              </a:rPr>
              <a:t>A Hunyadi-udvart szegélyező épületcsoportnak a </a:t>
            </a:r>
            <a:r>
              <a:rPr lang="hu-HU" sz="2400" b="1" dirty="0" err="1">
                <a:latin typeface="Arial" panose="020B0604020202020204" pitchFamily="34" charset="0"/>
                <a:cs typeface="Arial" panose="020B0604020202020204" pitchFamily="34" charset="0"/>
              </a:rPr>
              <a:t>Hidaskapuhoz</a:t>
            </a:r>
            <a:r>
              <a:rPr lang="hu-HU" sz="2400" b="1" dirty="0">
                <a:latin typeface="Arial" panose="020B0604020202020204" pitchFamily="34" charset="0"/>
                <a:cs typeface="Arial" panose="020B0604020202020204" pitchFamily="34" charset="0"/>
              </a:rPr>
              <a:t> legközelebb eső – azzal párhuzamos – része a </a:t>
            </a:r>
            <a:r>
              <a:rPr lang="hu-HU" sz="2400" b="1" dirty="0">
                <a:solidFill>
                  <a:srgbClr val="0070C0"/>
                </a:solidFill>
                <a:latin typeface="Arial" panose="020B0604020202020204" pitchFamily="34" charset="0"/>
                <a:cs typeface="Arial" panose="020B0604020202020204" pitchFamily="34" charset="0"/>
              </a:rPr>
              <a:t>csütörtökhelyi Zápolya-kápolna szentélyének bejáratát </a:t>
            </a:r>
            <a:r>
              <a:rPr lang="hu-HU" sz="2400" b="1" dirty="0">
                <a:latin typeface="Arial" panose="020B0604020202020204" pitchFamily="34" charset="0"/>
                <a:cs typeface="Arial" panose="020B0604020202020204" pitchFamily="34" charset="0"/>
              </a:rPr>
              <a:t>mintázza, kicsinyítve, </a:t>
            </a:r>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majd </a:t>
            </a:r>
            <a:r>
              <a:rPr lang="hu-HU" sz="2400" b="1" dirty="0">
                <a:latin typeface="Arial" panose="020B0604020202020204" pitchFamily="34" charset="0"/>
                <a:cs typeface="Arial" panose="020B0604020202020204" pitchFamily="34" charset="0"/>
              </a:rPr>
              <a:t>egy </a:t>
            </a:r>
            <a:r>
              <a:rPr lang="hu-HU" sz="2400" b="1" dirty="0">
                <a:solidFill>
                  <a:srgbClr val="0070C0"/>
                </a:solidFill>
                <a:latin typeface="Arial" panose="020B0604020202020204" pitchFamily="34" charset="0"/>
                <a:cs typeface="Arial" panose="020B0604020202020204" pitchFamily="34" charset="0"/>
              </a:rPr>
              <a:t>oszlopsoros-bolthajtásos erkély </a:t>
            </a:r>
            <a:r>
              <a:rPr lang="hu-HU" sz="2400" b="1" dirty="0">
                <a:latin typeface="Arial" panose="020B0604020202020204" pitchFamily="34" charset="0"/>
                <a:cs typeface="Arial" panose="020B0604020202020204" pitchFamily="34" charset="0"/>
              </a:rPr>
              <a:t>következik Árpád-házi királyok domborműveivel díszítve.</a:t>
            </a:r>
          </a:p>
        </p:txBody>
      </p:sp>
    </p:spTree>
    <p:extLst>
      <p:ext uri="{BB962C8B-B14F-4D97-AF65-F5344CB8AC3E}">
        <p14:creationId xmlns:p14="http://schemas.microsoft.com/office/powerpoint/2010/main" val="771072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57622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7091" t="26733" r="50770" b="18721"/>
          <a:stretch/>
        </p:blipFill>
        <p:spPr bwMode="auto">
          <a:xfrm>
            <a:off x="2593570" y="-102466"/>
            <a:ext cx="5002837" cy="696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311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24" y="1714500"/>
            <a:ext cx="9144000" cy="5143500"/>
          </a:xfrm>
          <a:prstGeom prst="rect">
            <a:avLst/>
          </a:prstGeom>
        </p:spPr>
      </p:pic>
      <p:sp>
        <p:nvSpPr>
          <p:cNvPr id="3" name="Téglalap 2"/>
          <p:cNvSpPr/>
          <p:nvPr/>
        </p:nvSpPr>
        <p:spPr>
          <a:xfrm>
            <a:off x="899592" y="260648"/>
            <a:ext cx="7848872"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Ezekkel merőlegesen lévő falon a hármas nyílású olaszos loggia Hunyadi Mátyás és Aragóniai Beatrix reliefjével a </a:t>
            </a:r>
            <a:r>
              <a:rPr lang="hu-HU" sz="2400" b="1" dirty="0">
                <a:latin typeface="Arial" panose="020B0604020202020204" pitchFamily="34" charset="0"/>
                <a:cs typeface="Arial" panose="020B0604020202020204" pitchFamily="34" charset="0"/>
                <a:hlinkClick r:id="rId3"/>
              </a:rPr>
              <a:t>vajdahunyadi Mátyás-loggiát</a:t>
            </a:r>
            <a:r>
              <a:rPr lang="hu-HU" sz="2400" b="1" dirty="0">
                <a:latin typeface="Arial" panose="020B0604020202020204" pitchFamily="34" charset="0"/>
                <a:cs typeface="Arial" panose="020B0604020202020204" pitchFamily="34" charset="0"/>
              </a:rPr>
              <a:t> utánozza.</a:t>
            </a:r>
          </a:p>
        </p:txBody>
      </p:sp>
      <p:sp>
        <p:nvSpPr>
          <p:cNvPr id="4" name="Téglalap 3"/>
          <p:cNvSpPr/>
          <p:nvPr/>
        </p:nvSpPr>
        <p:spPr>
          <a:xfrm>
            <a:off x="5292080" y="3933056"/>
            <a:ext cx="1202432" cy="154566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7277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1510" t="20571" r="42547" b="32447"/>
          <a:stretch/>
        </p:blipFill>
        <p:spPr bwMode="auto">
          <a:xfrm>
            <a:off x="5004758" y="0"/>
            <a:ext cx="4139242" cy="688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683568" y="1844824"/>
            <a:ext cx="3090911" cy="461665"/>
          </a:xfrm>
          <a:prstGeom prst="rect">
            <a:avLst/>
          </a:prstGeom>
          <a:noFill/>
        </p:spPr>
        <p:txBody>
          <a:bodyPr wrap="none" rtlCol="0">
            <a:spAutoFit/>
          </a:bodyPr>
          <a:lstStyle/>
          <a:p>
            <a:r>
              <a:rPr lang="hu-HU" sz="2400" b="1" dirty="0" err="1" smtClean="0">
                <a:latin typeface="Arial" panose="020B0604020202020204" pitchFamily="34" charset="0"/>
                <a:cs typeface="Arial" panose="020B0604020202020204" pitchFamily="34" charset="0"/>
              </a:rPr>
              <a:t>Sgraffito</a:t>
            </a:r>
            <a:r>
              <a:rPr lang="hu-HU" sz="2400" b="1" dirty="0" smtClean="0">
                <a:latin typeface="Arial" panose="020B0604020202020204" pitchFamily="34" charset="0"/>
                <a:cs typeface="Arial" panose="020B0604020202020204" pitchFamily="34" charset="0"/>
              </a:rPr>
              <a:t> díszítéssel</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264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6375" y="31687"/>
            <a:ext cx="3857625" cy="6858000"/>
          </a:xfrm>
          <a:prstGeom prst="rect">
            <a:avLst/>
          </a:prstGeom>
        </p:spPr>
      </p:pic>
      <p:sp>
        <p:nvSpPr>
          <p:cNvPr id="3" name="Téglalap 2"/>
          <p:cNvSpPr/>
          <p:nvPr/>
        </p:nvSpPr>
        <p:spPr>
          <a:xfrm>
            <a:off x="251520" y="692696"/>
            <a:ext cx="4572000" cy="4524315"/>
          </a:xfrm>
          <a:prstGeom prst="rect">
            <a:avLst/>
          </a:prstGeom>
        </p:spPr>
        <p:txBody>
          <a:bodyPr>
            <a:spAutoFit/>
          </a:bodyPr>
          <a:lstStyle/>
          <a:p>
            <a:r>
              <a:rPr lang="hu-HU" sz="2400" b="1" dirty="0">
                <a:latin typeface="Arial" panose="020B0604020202020204" pitchFamily="34" charset="0"/>
                <a:cs typeface="Arial" panose="020B0604020202020204" pitchFamily="34" charset="0"/>
              </a:rPr>
              <a:t>A gótikus épületcsoport udvari szárnya az Apostolok tornyával végződik, ami a </a:t>
            </a:r>
            <a:r>
              <a:rPr lang="hu-HU" sz="2400" b="1" dirty="0">
                <a:latin typeface="Arial" panose="020B0604020202020204" pitchFamily="34" charset="0"/>
                <a:cs typeface="Arial" panose="020B0604020202020204" pitchFamily="34" charset="0"/>
                <a:hlinkClick r:id="rId3"/>
              </a:rPr>
              <a:t>segesvári óratorony</a:t>
            </a:r>
            <a:r>
              <a:rPr lang="hu-HU" sz="2400" b="1" dirty="0">
                <a:latin typeface="Arial" panose="020B0604020202020204" pitchFamily="34" charset="0"/>
                <a:cs typeface="Arial" panose="020B0604020202020204" pitchFamily="34" charset="0"/>
              </a:rPr>
              <a:t> másolata</a:t>
            </a:r>
            <a:r>
              <a:rPr lang="hu-HU" sz="2400" b="1" dirty="0" smtClean="0">
                <a:latin typeface="Arial" panose="020B0604020202020204" pitchFamily="34" charset="0"/>
                <a:cs typeface="Arial" panose="020B0604020202020204" pitchFamily="34" charset="0"/>
              </a:rPr>
              <a:t>.</a:t>
            </a:r>
          </a:p>
          <a:p>
            <a:endParaRPr lang="hu-HU" sz="2400" b="1" dirty="0" smtClean="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Ott, ahol a </a:t>
            </a:r>
            <a:r>
              <a:rPr lang="hu-HU" sz="2400" b="1" dirty="0">
                <a:latin typeface="Arial" panose="020B0604020202020204" pitchFamily="34" charset="0"/>
                <a:cs typeface="Arial" panose="020B0604020202020204" pitchFamily="34" charset="0"/>
                <a:hlinkClick r:id="rId3"/>
              </a:rPr>
              <a:t>segesvári óratorony</a:t>
            </a:r>
            <a:r>
              <a:rPr lang="hu-HU" sz="2400" b="1" dirty="0">
                <a:latin typeface="Arial" panose="020B0604020202020204" pitchFamily="34" charset="0"/>
                <a:cs typeface="Arial" panose="020B0604020202020204" pitchFamily="34" charset="0"/>
              </a:rPr>
              <a:t> óráját találni, az Apostolok tornyán gyönyörű, fából faragott, úgynevezett angyalos magyar címer látható.</a:t>
            </a:r>
          </a:p>
        </p:txBody>
      </p:sp>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3048" t="28097" r="24588" b="7812"/>
          <a:stretch/>
        </p:blipFill>
        <p:spPr bwMode="auto">
          <a:xfrm>
            <a:off x="-756592" y="24178"/>
            <a:ext cx="9900592" cy="684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1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9873" t="25700" r="32174" b="28050"/>
          <a:stretch/>
        </p:blipFill>
        <p:spPr bwMode="auto">
          <a:xfrm>
            <a:off x="0" y="575435"/>
            <a:ext cx="9144000" cy="629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0" y="116632"/>
            <a:ext cx="8748934" cy="830997"/>
          </a:xfrm>
          <a:prstGeom prst="rect">
            <a:avLst/>
          </a:prstGeom>
          <a:noFill/>
        </p:spPr>
        <p:txBody>
          <a:bodyPr wrap="none" rtlCol="0">
            <a:spAutoFit/>
          </a:bodyPr>
          <a:lstStyle/>
          <a:p>
            <a:r>
              <a:rPr lang="hu-HU" sz="2400" b="1" dirty="0" smtClean="0">
                <a:latin typeface="Arial" panose="020B0604020202020204" pitchFamily="34" charset="0"/>
                <a:cs typeface="Arial" panose="020B0604020202020204" pitchFamily="34" charset="0"/>
              </a:rPr>
              <a:t>Az Apostolok tornyába a Mária Terézia épület I. emeletéről </a:t>
            </a:r>
          </a:p>
          <a:p>
            <a:r>
              <a:rPr lang="hu-HU" sz="2400" b="1" dirty="0" smtClean="0">
                <a:solidFill>
                  <a:schemeClr val="bg1"/>
                </a:solidFill>
                <a:latin typeface="Arial" panose="020B0604020202020204" pitchFamily="34" charset="0"/>
                <a:cs typeface="Arial" panose="020B0604020202020204" pitchFamily="34" charset="0"/>
              </a:rPr>
              <a:t>lehet feljutni</a:t>
            </a:r>
            <a:endParaRPr lang="hu-H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340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8246" t="24687" r="29786" b="25881"/>
          <a:stretch/>
        </p:blipFill>
        <p:spPr bwMode="auto">
          <a:xfrm>
            <a:off x="1" y="784293"/>
            <a:ext cx="9144000" cy="608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2123728" y="179484"/>
            <a:ext cx="3502882" cy="461665"/>
          </a:xfrm>
          <a:prstGeom prst="rect">
            <a:avLst/>
          </a:prstGeom>
          <a:noFill/>
        </p:spPr>
        <p:txBody>
          <a:bodyPr wrap="none" rtlCol="0">
            <a:spAutoFit/>
          </a:bodyPr>
          <a:lstStyle/>
          <a:p>
            <a:r>
              <a:rPr lang="hu-HU" sz="2400" b="1" dirty="0" smtClean="0">
                <a:latin typeface="Arial" panose="020B0604020202020204" pitchFamily="34" charset="0"/>
                <a:cs typeface="Arial" panose="020B0604020202020204" pitchFamily="34" charset="0"/>
              </a:rPr>
              <a:t>150 lépcsős lépcsőház</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715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424936" cy="830997"/>
          </a:xfrm>
          <a:prstGeom prst="rect">
            <a:avLst/>
          </a:prstGeom>
        </p:spPr>
        <p:txBody>
          <a:bodyPr wrap="square">
            <a:spAutoFit/>
          </a:bodyPr>
          <a:lstStyle/>
          <a:p>
            <a:pPr fontAlgn="base"/>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várudvaron továbbhaladva egy olaszországi </a:t>
            </a:r>
            <a:endParaRPr lang="hu-HU" sz="2400" b="1" dirty="0" smtClean="0">
              <a:latin typeface="Arial" panose="020B0604020202020204" pitchFamily="34" charset="0"/>
              <a:cs typeface="Arial" panose="020B0604020202020204" pitchFamily="34" charset="0"/>
            </a:endParaRPr>
          </a:p>
          <a:p>
            <a:pPr fontAlgn="base"/>
            <a:r>
              <a:rPr lang="hu-HU" sz="2400" b="1" dirty="0" smtClean="0">
                <a:solidFill>
                  <a:srgbClr val="0070C0"/>
                </a:solidFill>
                <a:latin typeface="Arial" panose="020B0604020202020204" pitchFamily="34" charset="0"/>
                <a:cs typeface="Arial" panose="020B0604020202020204" pitchFamily="34" charset="0"/>
              </a:rPr>
              <a:t>kora </a:t>
            </a:r>
            <a:r>
              <a:rPr lang="hu-HU" sz="2400" b="1" dirty="0">
                <a:solidFill>
                  <a:srgbClr val="0070C0"/>
                </a:solidFill>
                <a:latin typeface="Arial" panose="020B0604020202020204" pitchFamily="34" charset="0"/>
                <a:cs typeface="Arial" panose="020B0604020202020204" pitchFamily="34" charset="0"/>
              </a:rPr>
              <a:t>reneszánsz összekötő </a:t>
            </a:r>
            <a:r>
              <a:rPr lang="hu-HU" sz="2400" b="1" dirty="0" smtClean="0">
                <a:solidFill>
                  <a:srgbClr val="0070C0"/>
                </a:solidFill>
                <a:latin typeface="Arial" panose="020B0604020202020204" pitchFamily="34" charset="0"/>
                <a:cs typeface="Arial" panose="020B0604020202020204" pitchFamily="34" charset="0"/>
              </a:rPr>
              <a:t>épület </a:t>
            </a:r>
            <a:r>
              <a:rPr lang="hu-HU" sz="2400" b="1" dirty="0" smtClean="0">
                <a:latin typeface="Arial" panose="020B0604020202020204" pitchFamily="34" charset="0"/>
                <a:cs typeface="Arial" panose="020B0604020202020204" pitchFamily="34" charset="0"/>
              </a:rPr>
              <a:t>a </a:t>
            </a:r>
            <a:r>
              <a:rPr lang="hu-HU" sz="2400" b="1" dirty="0">
                <a:latin typeface="Arial" panose="020B0604020202020204" pitchFamily="34" charset="0"/>
                <a:cs typeface="Arial" panose="020B0604020202020204" pitchFamily="34" charset="0"/>
              </a:rPr>
              <a:t>jobb </a:t>
            </a:r>
            <a:r>
              <a:rPr lang="hu-HU" sz="2400" b="1" dirty="0" smtClean="0">
                <a:latin typeface="Arial" panose="020B0604020202020204" pitchFamily="34" charset="0"/>
                <a:cs typeface="Arial" panose="020B0604020202020204" pitchFamily="34" charset="0"/>
              </a:rPr>
              <a:t>oldalon</a:t>
            </a:r>
            <a:endParaRPr lang="hu-HU" sz="2400" b="1" dirty="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723842"/>
            <a:ext cx="9144000" cy="5143500"/>
          </a:xfrm>
          <a:prstGeom prst="rect">
            <a:avLst/>
          </a:prstGeom>
        </p:spPr>
      </p:pic>
    </p:spTree>
    <p:extLst>
      <p:ext uri="{BB962C8B-B14F-4D97-AF65-F5344CB8AC3E}">
        <p14:creationId xmlns:p14="http://schemas.microsoft.com/office/powerpoint/2010/main" val="1844981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332656"/>
            <a:ext cx="8424936" cy="830997"/>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Habsburg </a:t>
            </a:r>
            <a:r>
              <a:rPr lang="hu-HU" sz="2400" b="1" dirty="0">
                <a:solidFill>
                  <a:srgbClr val="0070C0"/>
                </a:solidFill>
                <a:latin typeface="Arial" panose="020B0604020202020204" pitchFamily="34" charset="0"/>
                <a:cs typeface="Arial" panose="020B0604020202020204" pitchFamily="34" charset="0"/>
              </a:rPr>
              <a:t>reneszánsz-barokk</a:t>
            </a:r>
            <a:r>
              <a:rPr lang="hu-HU" sz="2400" b="1" dirty="0">
                <a:latin typeface="Arial" panose="020B0604020202020204" pitchFamily="34" charset="0"/>
                <a:cs typeface="Arial" panose="020B0604020202020204" pitchFamily="34" charset="0"/>
              </a:rPr>
              <a:t> épületcsoport a mezőgazdaság egyes ágazatait jelképező szobrokkal</a:t>
            </a:r>
          </a:p>
        </p:txBody>
      </p:sp>
      <p:pic>
        <p:nvPicPr>
          <p:cNvPr id="3" name="Kép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801784"/>
            <a:ext cx="9144000" cy="5143500"/>
          </a:xfrm>
          <a:prstGeom prst="rect">
            <a:avLst/>
          </a:prstGeom>
        </p:spPr>
      </p:pic>
    </p:spTree>
    <p:extLst>
      <p:ext uri="{BB962C8B-B14F-4D97-AF65-F5344CB8AC3E}">
        <p14:creationId xmlns:p14="http://schemas.microsoft.com/office/powerpoint/2010/main" val="372240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zabina Kovács fényképe."/>
          <p:cNvPicPr>
            <a:picLocks noChangeAspect="1" noChangeArrowheads="1"/>
          </p:cNvPicPr>
          <p:nvPr/>
        </p:nvPicPr>
        <p:blipFill>
          <a:blip r:embed="rId2" cstate="email"/>
          <a:srcRect/>
          <a:stretch>
            <a:fillRect/>
          </a:stretch>
        </p:blipFill>
        <p:spPr bwMode="auto">
          <a:xfrm>
            <a:off x="0" y="1340768"/>
            <a:ext cx="9144000" cy="5153026"/>
          </a:xfrm>
          <a:prstGeom prst="rect">
            <a:avLst/>
          </a:prstGeom>
          <a:noFill/>
        </p:spPr>
      </p:pic>
      <p:pic>
        <p:nvPicPr>
          <p:cNvPr id="53252" name="Picture 4" descr="Szabina Kovács fényképe."/>
          <p:cNvPicPr>
            <a:picLocks noChangeAspect="1" noChangeArrowheads="1"/>
          </p:cNvPicPr>
          <p:nvPr/>
        </p:nvPicPr>
        <p:blipFill>
          <a:blip r:embed="rId3" cstate="email"/>
          <a:srcRect/>
          <a:stretch>
            <a:fillRect/>
          </a:stretch>
        </p:blipFill>
        <p:spPr bwMode="auto">
          <a:xfrm>
            <a:off x="0" y="1340768"/>
            <a:ext cx="9144000" cy="5153026"/>
          </a:xfrm>
          <a:prstGeom prst="rect">
            <a:avLst/>
          </a:prstGeom>
          <a:noFill/>
        </p:spPr>
      </p:pic>
      <p:pic>
        <p:nvPicPr>
          <p:cNvPr id="11266" name="Picture 2" descr="Piroska Rozgonyi fényképe."/>
          <p:cNvPicPr>
            <a:picLocks noChangeAspect="1" noChangeArrowheads="1"/>
          </p:cNvPicPr>
          <p:nvPr/>
        </p:nvPicPr>
        <p:blipFill>
          <a:blip r:embed="rId4" cstate="email"/>
          <a:srcRect/>
          <a:stretch>
            <a:fillRect/>
          </a:stretch>
        </p:blipFill>
        <p:spPr bwMode="auto">
          <a:xfrm>
            <a:off x="0" y="-1"/>
            <a:ext cx="9144000" cy="6858001"/>
          </a:xfrm>
          <a:prstGeom prst="rect">
            <a:avLst/>
          </a:prstGeom>
          <a:noFill/>
        </p:spPr>
      </p:pic>
      <p:sp>
        <p:nvSpPr>
          <p:cNvPr id="3" name="Szövegdoboz 2"/>
          <p:cNvSpPr txBox="1"/>
          <p:nvPr/>
        </p:nvSpPr>
        <p:spPr>
          <a:xfrm>
            <a:off x="1012315" y="1134036"/>
            <a:ext cx="2528256" cy="461665"/>
          </a:xfrm>
          <a:prstGeom prst="rect">
            <a:avLst/>
          </a:prstGeom>
          <a:noFill/>
        </p:spPr>
        <p:txBody>
          <a:bodyPr wrap="none" rtlCol="0">
            <a:spAutoFit/>
          </a:bodyPr>
          <a:lstStyle/>
          <a:p>
            <a:r>
              <a:rPr lang="hu-HU" sz="2400" b="1" dirty="0" smtClean="0">
                <a:solidFill>
                  <a:srgbClr val="92D050"/>
                </a:solidFill>
                <a:latin typeface="Arial" panose="020B0604020202020204" pitchFamily="34" charset="0"/>
                <a:cs typeface="Arial" panose="020B0604020202020204" pitchFamily="34" charset="0"/>
              </a:rPr>
              <a:t>Kovács Szabina</a:t>
            </a:r>
            <a:endParaRPr lang="hu-HU" sz="24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25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2000" fill="hold"/>
                                        <p:tgtEl>
                                          <p:spTgt spid="53252"/>
                                        </p:tgtEl>
                                        <p:attrNameLst>
                                          <p:attrName>ppt_w</p:attrName>
                                        </p:attrNameLst>
                                      </p:cBhvr>
                                      <p:tavLst>
                                        <p:tav tm="0">
                                          <p:val>
                                            <p:fltVal val="0"/>
                                          </p:val>
                                        </p:tav>
                                        <p:tav tm="100000">
                                          <p:val>
                                            <p:strVal val="#ppt_w"/>
                                          </p:val>
                                        </p:tav>
                                      </p:tavLst>
                                    </p:anim>
                                    <p:anim calcmode="lin" valueType="num">
                                      <p:cBhvr>
                                        <p:cTn id="8" dur="2000" fill="hold"/>
                                        <p:tgtEl>
                                          <p:spTgt spid="532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2000" fill="hold"/>
                                        <p:tgtEl>
                                          <p:spTgt spid="11266"/>
                                        </p:tgtEl>
                                        <p:attrNameLst>
                                          <p:attrName>ppt_w</p:attrName>
                                        </p:attrNameLst>
                                      </p:cBhvr>
                                      <p:tavLst>
                                        <p:tav tm="0">
                                          <p:val>
                                            <p:fltVal val="0"/>
                                          </p:val>
                                        </p:tav>
                                        <p:tav tm="100000">
                                          <p:val>
                                            <p:strVal val="#ppt_w"/>
                                          </p:val>
                                        </p:tav>
                                      </p:tavLst>
                                    </p:anim>
                                    <p:anim calcmode="lin" valueType="num">
                                      <p:cBhvr>
                                        <p:cTn id="14" dur="2000" fill="hold"/>
                                        <p:tgtEl>
                                          <p:spTgt spid="11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33418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35696" y="377121"/>
            <a:ext cx="4450064" cy="461665"/>
          </a:xfrm>
          <a:prstGeom prst="rect">
            <a:avLst/>
          </a:prstGeom>
        </p:spPr>
        <p:txBody>
          <a:bodyPr wrap="none">
            <a:spAutoFit/>
          </a:bodyPr>
          <a:lstStyle/>
          <a:p>
            <a:r>
              <a:rPr lang="hu-HU" sz="2400" b="1" dirty="0">
                <a:latin typeface="Arial" panose="020B0604020202020204" pitchFamily="34" charset="0"/>
                <a:cs typeface="Arial" panose="020B0604020202020204" pitchFamily="34" charset="0"/>
              </a:rPr>
              <a:t>A gyulafehérvári Károly-kapu</a:t>
            </a:r>
          </a:p>
        </p:txBody>
      </p:sp>
      <p:pic>
        <p:nvPicPr>
          <p:cNvPr id="3" name="Kép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02926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640960" cy="2062103"/>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múzeum bejáratával szemben </a:t>
            </a:r>
            <a:r>
              <a:rPr lang="hu-HU" sz="2800" b="1" dirty="0">
                <a:solidFill>
                  <a:srgbClr val="00B050"/>
                </a:solidFill>
                <a:latin typeface="Arial" panose="020B0604020202020204" pitchFamily="34" charset="0"/>
                <a:cs typeface="Arial" panose="020B0604020202020204" pitchFamily="34" charset="0"/>
              </a:rPr>
              <a:t>Ligeti Miklós </a:t>
            </a:r>
            <a:r>
              <a:rPr lang="hu-HU" sz="2400" b="1" dirty="0">
                <a:latin typeface="Arial" panose="020B0604020202020204" pitchFamily="34" charset="0"/>
                <a:cs typeface="Arial" panose="020B0604020202020204" pitchFamily="34" charset="0"/>
              </a:rPr>
              <a:t>alkotását, III. Béla király (1172-1196) névtelen krónikásának, </a:t>
            </a:r>
            <a:r>
              <a:rPr lang="hu-HU" sz="2800" b="1" dirty="0">
                <a:solidFill>
                  <a:srgbClr val="FF0000"/>
                </a:solidFill>
                <a:latin typeface="Arial" panose="020B0604020202020204" pitchFamily="34" charset="0"/>
                <a:cs typeface="Arial" panose="020B0604020202020204" pitchFamily="34" charset="0"/>
              </a:rPr>
              <a:t>Anonymus</a:t>
            </a:r>
            <a:r>
              <a:rPr lang="hu-HU" sz="2400" b="1" dirty="0">
                <a:latin typeface="Arial" panose="020B0604020202020204" pitchFamily="34" charset="0"/>
                <a:cs typeface="Arial" panose="020B0604020202020204" pitchFamily="34" charset="0"/>
              </a:rPr>
              <a:t>nak a szobrát állították fel 1903-ban, míg a barokk kastélyépület főhomlokzatának kupolái körül a mezőgazdaság egyes ágazatait jelképező szobrok állnak.</a:t>
            </a:r>
          </a:p>
        </p:txBody>
      </p:sp>
      <p:pic>
        <p:nvPicPr>
          <p:cNvPr id="3" name="Kép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3786" y="2322750"/>
            <a:ext cx="7802880" cy="4535249"/>
          </a:xfrm>
          <a:prstGeom prst="rect">
            <a:avLst/>
          </a:prstGeom>
        </p:spPr>
      </p:pic>
    </p:spTree>
    <p:extLst>
      <p:ext uri="{BB962C8B-B14F-4D97-AF65-F5344CB8AC3E}">
        <p14:creationId xmlns:p14="http://schemas.microsoft.com/office/powerpoint/2010/main" val="957740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20023"/>
            <a:ext cx="9176609" cy="523797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611560" y="332656"/>
            <a:ext cx="8136904" cy="1569660"/>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Városligeti-tó egykori Széchenyi-szigetén </a:t>
            </a:r>
            <a:r>
              <a:rPr lang="hu-HU" sz="2400" b="1" dirty="0" smtClean="0">
                <a:latin typeface="Arial" panose="020B0604020202020204" pitchFamily="34" charset="0"/>
                <a:cs typeface="Arial" panose="020B0604020202020204" pitchFamily="34" charset="0"/>
              </a:rPr>
              <a:t>áll </a:t>
            </a:r>
            <a:r>
              <a:rPr lang="hu-HU" sz="2400" b="1" dirty="0">
                <a:latin typeface="Arial" panose="020B0604020202020204" pitchFamily="34" charset="0"/>
                <a:cs typeface="Arial" panose="020B0604020202020204" pitchFamily="34" charset="0"/>
              </a:rPr>
              <a:t>Vajdahunyad </a:t>
            </a:r>
            <a:r>
              <a:rPr lang="hu-HU" sz="2400" b="1" dirty="0" smtClean="0">
                <a:latin typeface="Arial" panose="020B0604020202020204" pitchFamily="34" charset="0"/>
                <a:cs typeface="Arial" panose="020B0604020202020204" pitchFamily="34" charset="0"/>
              </a:rPr>
              <a:t>vára. 1909 és 1913 között a Vajdahunyad várát kőből átépítették.</a:t>
            </a:r>
          </a:p>
          <a:p>
            <a:r>
              <a:rPr lang="hu-HU" sz="2400" b="1" dirty="0">
                <a:latin typeface="Arial" panose="020B0604020202020204" pitchFamily="34" charset="0"/>
                <a:cs typeface="Arial" panose="020B0604020202020204" pitchFamily="34" charset="0"/>
              </a:rPr>
              <a:t> </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946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16632"/>
            <a:ext cx="8712968" cy="1569660"/>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várudvar felé néz a Mária Terézia korabeli 77,5 méter hosszú </a:t>
            </a:r>
            <a:r>
              <a:rPr lang="hu-HU" sz="2400" b="1" dirty="0">
                <a:solidFill>
                  <a:srgbClr val="0070C0"/>
                </a:solidFill>
                <a:latin typeface="Arial" panose="020B0604020202020204" pitchFamily="34" charset="0"/>
                <a:cs typeface="Arial" panose="020B0604020202020204" pitchFamily="34" charset="0"/>
              </a:rPr>
              <a:t>barokk</a:t>
            </a:r>
            <a:r>
              <a:rPr lang="hu-HU" sz="2400" b="1" dirty="0">
                <a:latin typeface="Arial" panose="020B0604020202020204" pitchFamily="34" charset="0"/>
                <a:cs typeface="Arial" panose="020B0604020202020204" pitchFamily="34" charset="0"/>
              </a:rPr>
              <a:t> kastélyhomlokzat, míg a műjégpálya (nyáron csónakázó tó) felé </a:t>
            </a:r>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 </a:t>
            </a:r>
            <a:r>
              <a:rPr lang="hu-HU" sz="2400" b="1" dirty="0">
                <a:solidFill>
                  <a:srgbClr val="0070C0"/>
                </a:solidFill>
                <a:latin typeface="Arial" panose="020B0604020202020204" pitchFamily="34" charset="0"/>
                <a:cs typeface="Arial" panose="020B0604020202020204" pitchFamily="34" charset="0"/>
              </a:rPr>
              <a:t>reneszánsz Német-homlokzatot </a:t>
            </a:r>
            <a:r>
              <a:rPr lang="hu-HU" sz="2400" b="1" dirty="0">
                <a:latin typeface="Arial" panose="020B0604020202020204" pitchFamily="34" charset="0"/>
                <a:cs typeface="Arial" panose="020B0604020202020204" pitchFamily="34" charset="0"/>
              </a:rPr>
              <a:t>figyelhetjük meg.</a:t>
            </a:r>
          </a:p>
        </p:txBody>
      </p:sp>
      <p:pic>
        <p:nvPicPr>
          <p:cNvPr id="3" name="Kép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3156538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6375" y="0"/>
            <a:ext cx="3857625" cy="6858000"/>
          </a:xfrm>
          <a:prstGeom prst="rect">
            <a:avLst/>
          </a:prstGeom>
        </p:spPr>
      </p:pic>
      <p:sp>
        <p:nvSpPr>
          <p:cNvPr id="3" name="Téglalap 2"/>
          <p:cNvSpPr/>
          <p:nvPr/>
        </p:nvSpPr>
        <p:spPr>
          <a:xfrm>
            <a:off x="323528" y="548680"/>
            <a:ext cx="4572000" cy="5324535"/>
          </a:xfrm>
          <a:prstGeom prst="rect">
            <a:avLst/>
          </a:prstGeom>
        </p:spPr>
        <p:txBody>
          <a:bodyPr>
            <a:spAutoFit/>
          </a:bodyPr>
          <a:lstStyle/>
          <a:p>
            <a:r>
              <a:rPr lang="hu-HU" sz="2400" b="1" dirty="0">
                <a:latin typeface="Arial" panose="020B0604020202020204" pitchFamily="34" charset="0"/>
                <a:cs typeface="Arial" panose="020B0604020202020204" pitchFamily="34" charset="0"/>
              </a:rPr>
              <a:t>A barokk épületegyüttes végén jobbra fordulva a vár keleti oldalára jutottunk, ebben az irányba a kései </a:t>
            </a:r>
            <a:r>
              <a:rPr lang="hu-HU" sz="2800" b="1" dirty="0">
                <a:solidFill>
                  <a:srgbClr val="0070C0"/>
                </a:solidFill>
                <a:latin typeface="Arial" panose="020B0604020202020204" pitchFamily="34" charset="0"/>
                <a:cs typeface="Arial" panose="020B0604020202020204" pitchFamily="34" charset="0"/>
              </a:rPr>
              <a:t>barokk homlokzat </a:t>
            </a:r>
            <a:r>
              <a:rPr lang="hu-HU" sz="2400" b="1" dirty="0">
                <a:latin typeface="Arial" panose="020B0604020202020204" pitchFamily="34" charset="0"/>
                <a:cs typeface="Arial" panose="020B0604020202020204" pitchFamily="34" charset="0"/>
              </a:rPr>
              <a:t>néz. A délkeleti sétányon eredetileg négy mellszobor volt látható: </a:t>
            </a:r>
            <a:r>
              <a:rPr lang="hu-HU" sz="2400" b="1" dirty="0" err="1">
                <a:latin typeface="Arial" panose="020B0604020202020204" pitchFamily="34" charset="0"/>
                <a:cs typeface="Arial" panose="020B0604020202020204" pitchFamily="34" charset="0"/>
              </a:rPr>
              <a:t>Mitterpacher</a:t>
            </a:r>
            <a:r>
              <a:rPr lang="hu-HU" sz="2400" b="1" dirty="0">
                <a:latin typeface="Arial" panose="020B0604020202020204" pitchFamily="34" charset="0"/>
                <a:cs typeface="Arial" panose="020B0604020202020204" pitchFamily="34" charset="0"/>
              </a:rPr>
              <a:t> Lajos, </a:t>
            </a:r>
            <a:r>
              <a:rPr lang="hu-HU" sz="2400" b="1" dirty="0" err="1">
                <a:latin typeface="Arial" panose="020B0604020202020204" pitchFamily="34" charset="0"/>
                <a:cs typeface="Arial" panose="020B0604020202020204" pitchFamily="34" charset="0"/>
              </a:rPr>
              <a:t>Tessedik</a:t>
            </a:r>
            <a:r>
              <a:rPr lang="hu-HU" sz="2400" b="1" dirty="0">
                <a:latin typeface="Arial" panose="020B0604020202020204" pitchFamily="34" charset="0"/>
                <a:cs typeface="Arial" panose="020B0604020202020204" pitchFamily="34" charset="0"/>
              </a:rPr>
              <a:t> Sámuel, </a:t>
            </a:r>
            <a:r>
              <a:rPr lang="hu-HU" sz="2400" b="1" dirty="0" err="1">
                <a:latin typeface="Arial" panose="020B0604020202020204" pitchFamily="34" charset="0"/>
                <a:cs typeface="Arial" panose="020B0604020202020204" pitchFamily="34" charset="0"/>
              </a:rPr>
              <a:t>Nagyváthy</a:t>
            </a:r>
            <a:r>
              <a:rPr lang="hu-HU" sz="2400" b="1" dirty="0">
                <a:latin typeface="Arial" panose="020B0604020202020204" pitchFamily="34" charset="0"/>
                <a:cs typeface="Arial" panose="020B0604020202020204" pitchFamily="34" charset="0"/>
              </a:rPr>
              <a:t> János és </a:t>
            </a:r>
            <a:r>
              <a:rPr lang="hu-HU" sz="2400" b="1" dirty="0" err="1">
                <a:latin typeface="Arial" panose="020B0604020202020204" pitchFamily="34" charset="0"/>
                <a:cs typeface="Arial" panose="020B0604020202020204" pitchFamily="34" charset="0"/>
              </a:rPr>
              <a:t>Pethe</a:t>
            </a:r>
            <a:r>
              <a:rPr lang="hu-HU" sz="2400" b="1" dirty="0">
                <a:latin typeface="Arial" panose="020B0604020202020204" pitchFamily="34" charset="0"/>
                <a:cs typeface="Arial" panose="020B0604020202020204" pitchFamily="34" charset="0"/>
              </a:rPr>
              <a:t> Ferenc mellszobra. Később itt helyezték el egy kőfülkében a </a:t>
            </a:r>
            <a:r>
              <a:rPr lang="hu-HU" sz="2400" b="1" dirty="0" err="1">
                <a:latin typeface="Arial" panose="020B0604020202020204" pitchFamily="34" charset="0"/>
                <a:cs typeface="Arial" panose="020B0604020202020204" pitchFamily="34" charset="0"/>
              </a:rPr>
              <a:t>Drakula</a:t>
            </a:r>
            <a:r>
              <a:rPr lang="hu-HU" sz="2400" b="1" dirty="0">
                <a:latin typeface="Arial" panose="020B0604020202020204" pitchFamily="34" charset="0"/>
                <a:cs typeface="Arial" panose="020B0604020202020204" pitchFamily="34" charset="0"/>
              </a:rPr>
              <a:t> film sztárjának, Lugosi Bélának a mellszobrát is.</a:t>
            </a:r>
          </a:p>
        </p:txBody>
      </p:sp>
    </p:spTree>
    <p:extLst>
      <p:ext uri="{BB962C8B-B14F-4D97-AF65-F5344CB8AC3E}">
        <p14:creationId xmlns:p14="http://schemas.microsoft.com/office/powerpoint/2010/main" val="709656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568952" cy="1323439"/>
          </a:xfrm>
          <a:prstGeom prst="rect">
            <a:avLst/>
          </a:prstGeom>
        </p:spPr>
        <p:txBody>
          <a:bodyPr wrap="square">
            <a:spAutoFit/>
          </a:bodyPr>
          <a:lstStyle/>
          <a:p>
            <a:r>
              <a:rPr lang="hu-HU" sz="2400" b="1" dirty="0" smtClean="0">
                <a:latin typeface="Arial" panose="020B0604020202020204" pitchFamily="34" charset="0"/>
                <a:cs typeface="Arial" panose="020B0604020202020204" pitchFamily="34" charset="0"/>
              </a:rPr>
              <a:t>Az </a:t>
            </a:r>
            <a:r>
              <a:rPr lang="hu-HU" sz="2400" b="1" dirty="0">
                <a:latin typeface="Arial" panose="020B0604020202020204" pitchFamily="34" charset="0"/>
                <a:cs typeface="Arial" panose="020B0604020202020204" pitchFamily="34" charset="0"/>
              </a:rPr>
              <a:t>épület mellett </a:t>
            </a:r>
            <a:r>
              <a:rPr lang="hu-HU" sz="2400" b="1" dirty="0" smtClean="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annak délkeleti sarkán </a:t>
            </a:r>
            <a:r>
              <a:rPr lang="hu-HU" sz="2400" b="1" dirty="0" smtClean="0">
                <a:latin typeface="Arial" panose="020B0604020202020204" pitchFamily="34" charset="0"/>
                <a:cs typeface="Arial" panose="020B0604020202020204" pitchFamily="34" charset="0"/>
              </a:rPr>
              <a:t>áll a </a:t>
            </a:r>
            <a:r>
              <a:rPr lang="hu-HU" sz="2800" b="1" dirty="0" smtClean="0">
                <a:solidFill>
                  <a:srgbClr val="FF0000"/>
                </a:solidFill>
                <a:latin typeface="Arial" panose="020B0604020202020204" pitchFamily="34" charset="0"/>
                <a:cs typeface="Arial" panose="020B0604020202020204" pitchFamily="34" charset="0"/>
              </a:rPr>
              <a:t>Katalin-bástyatorony,</a:t>
            </a:r>
            <a:r>
              <a:rPr lang="hu-HU" sz="2400" b="1" dirty="0" smtClean="0">
                <a:latin typeface="Arial" panose="020B0604020202020204" pitchFamily="34" charset="0"/>
                <a:cs typeface="Arial" panose="020B0604020202020204" pitchFamily="34" charset="0"/>
              </a:rPr>
              <a:t> </a:t>
            </a:r>
            <a:r>
              <a:rPr lang="hu-HU" sz="2400" b="1" dirty="0">
                <a:latin typeface="Arial" panose="020B0604020202020204" pitchFamily="34" charset="0"/>
                <a:cs typeface="Arial" panose="020B0604020202020204" pitchFamily="34" charset="0"/>
              </a:rPr>
              <a:t>ami a brassói Katalin-kapu magasított utánzata, keleti oldalán a bártfai városháza erkélyével.</a:t>
            </a:r>
          </a:p>
        </p:txBody>
      </p:sp>
      <p:pic>
        <p:nvPicPr>
          <p:cNvPr id="3" name="Kép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844824"/>
            <a:ext cx="9144000" cy="5143500"/>
          </a:xfrm>
          <a:prstGeom prst="rect">
            <a:avLst/>
          </a:prstGeom>
        </p:spPr>
      </p:pic>
      <p:sp>
        <p:nvSpPr>
          <p:cNvPr id="4" name="Téglalap 3"/>
          <p:cNvSpPr/>
          <p:nvPr/>
        </p:nvSpPr>
        <p:spPr>
          <a:xfrm>
            <a:off x="5004048" y="3501008"/>
            <a:ext cx="3240360" cy="1584176"/>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873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7283" t="53324" r="51348" b="21099"/>
          <a:stretch/>
        </p:blipFill>
        <p:spPr bwMode="auto">
          <a:xfrm>
            <a:off x="-55059" y="0"/>
            <a:ext cx="9199059"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984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0762" y="0"/>
            <a:ext cx="3857625" cy="6858000"/>
          </a:xfrm>
          <a:prstGeom prst="rect">
            <a:avLst/>
          </a:prstGeom>
        </p:spPr>
      </p:pic>
      <p:sp>
        <p:nvSpPr>
          <p:cNvPr id="3" name="Téglalap 2"/>
          <p:cNvSpPr/>
          <p:nvPr/>
        </p:nvSpPr>
        <p:spPr>
          <a:xfrm>
            <a:off x="251520" y="692696"/>
            <a:ext cx="4572000" cy="1200329"/>
          </a:xfrm>
          <a:prstGeom prst="rect">
            <a:avLst/>
          </a:prstGeom>
        </p:spPr>
        <p:txBody>
          <a:bodyPr>
            <a:spAutoFit/>
          </a:bodyPr>
          <a:lstStyle/>
          <a:p>
            <a:r>
              <a:rPr lang="hu-HU" sz="2400" b="1" dirty="0">
                <a:latin typeface="Arial" panose="020B0604020202020204" pitchFamily="34" charset="0"/>
                <a:cs typeface="Arial" panose="020B0604020202020204" pitchFamily="34" charset="0"/>
              </a:rPr>
              <a:t>A Katalin-bástyatorony keleti oldala, a bártfai városháza erkélyével</a:t>
            </a:r>
          </a:p>
        </p:txBody>
      </p:sp>
      <p:pic>
        <p:nvPicPr>
          <p:cNvPr id="4" name="Kép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7181726"/>
          </a:xfrm>
          <a:prstGeom prst="rect">
            <a:avLst/>
          </a:prstGeom>
        </p:spPr>
      </p:pic>
    </p:spTree>
    <p:extLst>
      <p:ext uri="{BB962C8B-B14F-4D97-AF65-F5344CB8AC3E}">
        <p14:creationId xmlns:p14="http://schemas.microsoft.com/office/powerpoint/2010/main" val="18668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8934" y="0"/>
            <a:ext cx="3857625" cy="6858000"/>
          </a:xfrm>
          <a:prstGeom prst="rect">
            <a:avLst/>
          </a:prstGeom>
        </p:spPr>
      </p:pic>
      <p:sp>
        <p:nvSpPr>
          <p:cNvPr id="3" name="Téglalap 2"/>
          <p:cNvSpPr/>
          <p:nvPr/>
        </p:nvSpPr>
        <p:spPr>
          <a:xfrm>
            <a:off x="467544" y="692696"/>
            <a:ext cx="3507499" cy="461665"/>
          </a:xfrm>
          <a:prstGeom prst="rect">
            <a:avLst/>
          </a:prstGeom>
        </p:spPr>
        <p:txBody>
          <a:bodyPr wrap="none">
            <a:spAutoFit/>
          </a:bodyPr>
          <a:lstStyle/>
          <a:p>
            <a:r>
              <a:rPr lang="hu-HU" sz="2400" b="1" dirty="0">
                <a:latin typeface="Arial" panose="020B0604020202020204" pitchFamily="34" charset="0"/>
                <a:cs typeface="Arial" panose="020B0604020202020204" pitchFamily="34" charset="0"/>
              </a:rPr>
              <a:t>A brassói Katalin-kapu</a:t>
            </a:r>
          </a:p>
        </p:txBody>
      </p:sp>
    </p:spTree>
    <p:extLst>
      <p:ext uri="{BB962C8B-B14F-4D97-AF65-F5344CB8AC3E}">
        <p14:creationId xmlns:p14="http://schemas.microsoft.com/office/powerpoint/2010/main" val="199881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40" t="20597" r="45572" b="7471"/>
          <a:stretch/>
        </p:blipFill>
        <p:spPr bwMode="auto">
          <a:xfrm>
            <a:off x="2519264" y="0"/>
            <a:ext cx="6624736" cy="691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noChangeArrowheads="1"/>
          </p:cNvSpPr>
          <p:nvPr/>
        </p:nvSpPr>
        <p:spPr bwMode="auto">
          <a:xfrm>
            <a:off x="179512" y="188640"/>
            <a:ext cx="287931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Zsolnay szökőkút </a:t>
            </a:r>
            <a:r>
              <a:rPr kumimoji="0" lang="hu-HU" altLang="hu-HU" sz="800" b="0" i="0" u="none" strike="noStrike" cap="none" normalizeH="0" baseline="0" dirty="0" smtClean="0">
                <a:ln>
                  <a:noFill/>
                </a:ln>
                <a:solidFill>
                  <a:schemeClr val="tx1"/>
                </a:solidFill>
                <a:effectLst/>
                <a:latin typeface="Arial" pitchFamily="34" charset="0"/>
                <a:cs typeface="Arial" pitchFamily="34" charset="0"/>
              </a:rPr>
              <a:t> </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églalap 2"/>
          <p:cNvSpPr/>
          <p:nvPr/>
        </p:nvSpPr>
        <p:spPr>
          <a:xfrm>
            <a:off x="8313" y="699192"/>
            <a:ext cx="2510951" cy="6001643"/>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szökőkút neoreneszánsz stílusú, 56 db elemből áll, anyaga </a:t>
            </a:r>
            <a:r>
              <a:rPr lang="hu-HU" sz="2400" b="1" dirty="0" err="1">
                <a:latin typeface="Arial" panose="020B0604020202020204" pitchFamily="34" charset="0"/>
                <a:cs typeface="Arial" panose="020B0604020202020204" pitchFamily="34" charset="0"/>
              </a:rPr>
              <a:t>pirogránit</a:t>
            </a:r>
            <a:r>
              <a:rPr lang="hu-HU" sz="2400" b="1" dirty="0">
                <a:latin typeface="Arial" panose="020B0604020202020204" pitchFamily="34" charset="0"/>
                <a:cs typeface="Arial" panose="020B0604020202020204" pitchFamily="34" charset="0"/>
              </a:rPr>
              <a:t>, amely a Zsolnay-gyár egyik védjegye, időtálló, fagy- és vízálló, az időjárási viszontagságoknak kiválóan ellenálló kerámia </a:t>
            </a:r>
            <a:r>
              <a:rPr lang="hu-HU" sz="2400" b="1" dirty="0" smtClean="0">
                <a:latin typeface="Arial" panose="020B0604020202020204" pitchFamily="34" charset="0"/>
                <a:cs typeface="Arial" panose="020B0604020202020204" pitchFamily="34" charset="0"/>
              </a:rPr>
              <a:t>.</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935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191" t="29460" r="37375" b="1019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367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548680"/>
            <a:ext cx="7920880" cy="5693866"/>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II. világháborúban az épület megsérült, több része azonban viszonylag épen maradt, ezért „társbérlőket”, azaz más szervezeteket költöztettek be 1945 után. Még az is felmerült, hogy a </a:t>
            </a:r>
            <a:r>
              <a:rPr lang="hu-HU" sz="2800" b="1" dirty="0">
                <a:solidFill>
                  <a:srgbClr val="FF0000"/>
                </a:solidFill>
                <a:latin typeface="Arial" panose="020B0604020202020204" pitchFamily="34" charset="0"/>
                <a:cs typeface="Arial" panose="020B0604020202020204" pitchFamily="34" charset="0"/>
              </a:rPr>
              <a:t>Mezőgazdasági Múzeum</a:t>
            </a:r>
            <a:r>
              <a:rPr lang="hu-HU" sz="2400" b="1" dirty="0">
                <a:latin typeface="Arial" panose="020B0604020202020204" pitchFamily="34" charset="0"/>
                <a:cs typeface="Arial" panose="020B0604020202020204" pitchFamily="34" charset="0"/>
              </a:rPr>
              <a:t>ot felszámolják, és az épületben úttörőpalotát alakítanak ki.  Ennek jegyében elkezdték a gyűjteménytárak és a berendezések szétosztását</a:t>
            </a:r>
            <a:r>
              <a:rPr lang="hu-HU" sz="2400" b="1" dirty="0" smtClean="0">
                <a:latin typeface="Arial" panose="020B0604020202020204" pitchFamily="34" charset="0"/>
                <a:cs typeface="Arial" panose="020B0604020202020204" pitchFamily="34" charset="0"/>
              </a:rPr>
              <a:t>.</a:t>
            </a:r>
          </a:p>
          <a:p>
            <a:endParaRPr lang="hu-HU" sz="2400" b="1" dirty="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Végül – az új igazgató, S. Szabó Ferenc határozott fellépésének is köszönhetően – a múzeum megmenekült, az épületet pedig annak a Hajós Alfréd építésznek a vezetésével állították helyre, aki pályája kezdetén, a századfordulón Alpár Ignác irodájában dolgozott.  A rekonstrukció 1959-ben fejeződött be.</a:t>
            </a:r>
          </a:p>
        </p:txBody>
      </p:sp>
    </p:spTree>
    <p:extLst>
      <p:ext uri="{BB962C8B-B14F-4D97-AF65-F5344CB8AC3E}">
        <p14:creationId xmlns:p14="http://schemas.microsoft.com/office/powerpoint/2010/main" val="657502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815"/>
            <a:ext cx="9144000" cy="5729288"/>
          </a:xfrm>
          <a:prstGeom prst="rect">
            <a:avLst/>
          </a:prstGeom>
        </p:spPr>
      </p:pic>
      <p:sp>
        <p:nvSpPr>
          <p:cNvPr id="3" name="Téglalap 2"/>
          <p:cNvSpPr/>
          <p:nvPr/>
        </p:nvSpPr>
        <p:spPr>
          <a:xfrm>
            <a:off x="395536" y="260648"/>
            <a:ext cx="8568952" cy="830997"/>
          </a:xfrm>
          <a:prstGeom prst="rect">
            <a:avLst/>
          </a:prstGeom>
        </p:spPr>
        <p:txBody>
          <a:bodyPr wrap="square">
            <a:spAutoFit/>
          </a:bodyPr>
          <a:lstStyle/>
          <a:p>
            <a:r>
              <a:rPr lang="hu-HU" sz="2400" b="1" dirty="0">
                <a:solidFill>
                  <a:srgbClr val="FF0000"/>
                </a:solidFill>
                <a:latin typeface="Arial" panose="020B0604020202020204" pitchFamily="34" charset="0"/>
                <a:cs typeface="Arial" panose="020B0604020202020204" pitchFamily="34" charset="0"/>
              </a:rPr>
              <a:t>A múzeum főbejárata a barokk épületrészben </a:t>
            </a:r>
            <a:r>
              <a:rPr lang="hu-HU" sz="2400" b="1" dirty="0" smtClean="0">
                <a:solidFill>
                  <a:srgbClr val="FF0000"/>
                </a:solidFill>
                <a:latin typeface="Arial" panose="020B0604020202020204" pitchFamily="34" charset="0"/>
                <a:cs typeface="Arial" panose="020B0604020202020204" pitchFamily="34" charset="0"/>
              </a:rPr>
              <a:t>van</a:t>
            </a:r>
          </a:p>
          <a:p>
            <a:r>
              <a:rPr lang="hu-HU" sz="2400" b="1" dirty="0" smtClean="0">
                <a:solidFill>
                  <a:srgbClr val="FF0000"/>
                </a:solidFill>
                <a:latin typeface="Arial" panose="020B0604020202020204" pitchFamily="34" charset="0"/>
                <a:cs typeface="Arial" panose="020B0604020202020204" pitchFamily="34" charset="0"/>
              </a:rPr>
              <a:t> </a:t>
            </a:r>
            <a:r>
              <a:rPr lang="hu-HU" i="1" dirty="0"/>
              <a:t>(Fotó: Both Balázs/</a:t>
            </a:r>
            <a:r>
              <a:rPr lang="hu-HU" i="1" dirty="0" err="1"/>
              <a:t>pestbuda.hu</a:t>
            </a:r>
            <a:r>
              <a:rPr lang="hu-HU" i="1" dirty="0"/>
              <a:t>)</a:t>
            </a:r>
            <a:endParaRPr lang="hu-HU" dirty="0"/>
          </a:p>
        </p:txBody>
      </p:sp>
    </p:spTree>
    <p:extLst>
      <p:ext uri="{BB962C8B-B14F-4D97-AF65-F5344CB8AC3E}">
        <p14:creationId xmlns:p14="http://schemas.microsoft.com/office/powerpoint/2010/main" val="9767595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6492" t="27756" r="8225" b="13949"/>
          <a:stretch/>
        </p:blipFill>
        <p:spPr bwMode="auto">
          <a:xfrm>
            <a:off x="0" y="3284984"/>
            <a:ext cx="9256408"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683568" y="692696"/>
            <a:ext cx="7560840"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reneszánsz díszaula impozáns lépcsősorával, hatalmas kristálycsillárjaival  fényűző estélyek, bálok, esküvők megrendezésére ideális.</a:t>
            </a:r>
          </a:p>
        </p:txBody>
      </p:sp>
    </p:spTree>
    <p:extLst>
      <p:ext uri="{BB962C8B-B14F-4D97-AF65-F5344CB8AC3E}">
        <p14:creationId xmlns:p14="http://schemas.microsoft.com/office/powerpoint/2010/main" val="1029241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5793" y="1"/>
            <a:ext cx="9879794" cy="6858000"/>
          </a:xfrm>
          <a:prstGeom prst="rect">
            <a:avLst/>
          </a:prstGeom>
        </p:spPr>
      </p:pic>
    </p:spTree>
    <p:extLst>
      <p:ext uri="{BB962C8B-B14F-4D97-AF65-F5344CB8AC3E}">
        <p14:creationId xmlns:p14="http://schemas.microsoft.com/office/powerpoint/2010/main" val="676820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2536" y="0"/>
            <a:ext cx="10122509" cy="6858000"/>
          </a:xfrm>
          <a:prstGeom prst="rect">
            <a:avLst/>
          </a:prstGeom>
        </p:spPr>
      </p:pic>
    </p:spTree>
    <p:extLst>
      <p:ext uri="{BB962C8B-B14F-4D97-AF65-F5344CB8AC3E}">
        <p14:creationId xmlns:p14="http://schemas.microsoft.com/office/powerpoint/2010/main" val="29485951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5360" y="0"/>
            <a:ext cx="5146492" cy="6858000"/>
          </a:xfrm>
          <a:prstGeom prst="rect">
            <a:avLst/>
          </a:prstGeom>
        </p:spPr>
      </p:pic>
      <p:sp>
        <p:nvSpPr>
          <p:cNvPr id="3" name="Téglalap 2"/>
          <p:cNvSpPr/>
          <p:nvPr/>
        </p:nvSpPr>
        <p:spPr>
          <a:xfrm>
            <a:off x="683568" y="764704"/>
            <a:ext cx="2068836" cy="461665"/>
          </a:xfrm>
          <a:prstGeom prst="rect">
            <a:avLst/>
          </a:prstGeom>
        </p:spPr>
        <p:txBody>
          <a:bodyPr wrap="none">
            <a:spAutoFit/>
          </a:bodyPr>
          <a:lstStyle/>
          <a:p>
            <a:r>
              <a:rPr lang="hu-HU" sz="2400" b="1" dirty="0">
                <a:latin typeface="Arial" panose="020B0604020202020204" pitchFamily="34" charset="0"/>
                <a:cs typeface="Arial" panose="020B0604020202020204" pitchFamily="34" charset="0"/>
              </a:rPr>
              <a:t>Vadászterem</a:t>
            </a:r>
          </a:p>
        </p:txBody>
      </p:sp>
    </p:spTree>
    <p:extLst>
      <p:ext uri="{BB962C8B-B14F-4D97-AF65-F5344CB8AC3E}">
        <p14:creationId xmlns:p14="http://schemas.microsoft.com/office/powerpoint/2010/main" val="845459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502"/>
            <a:ext cx="9144000" cy="5975498"/>
          </a:xfrm>
          <a:prstGeom prst="rect">
            <a:avLst/>
          </a:prstGeom>
        </p:spPr>
      </p:pic>
      <p:sp>
        <p:nvSpPr>
          <p:cNvPr id="3" name="Szövegdoboz 2"/>
          <p:cNvSpPr txBox="1"/>
          <p:nvPr/>
        </p:nvSpPr>
        <p:spPr>
          <a:xfrm>
            <a:off x="0" y="277392"/>
            <a:ext cx="9206175" cy="461665"/>
          </a:xfrm>
          <a:prstGeom prst="rect">
            <a:avLst/>
          </a:prstGeom>
          <a:noFill/>
        </p:spPr>
        <p:txBody>
          <a:bodyPr wrap="none" rtlCol="0">
            <a:spAutoFit/>
          </a:bodyPr>
          <a:lstStyle/>
          <a:p>
            <a:r>
              <a:rPr lang="hu-HU" sz="2400" b="1" dirty="0" smtClean="0">
                <a:latin typeface="Arial" panose="020B0604020202020204" pitchFamily="34" charset="0"/>
                <a:cs typeface="Arial" panose="020B0604020202020204" pitchFamily="34" charset="0"/>
              </a:rPr>
              <a:t>A vadászat aranykora Magyarországon kiállítás- gótikus terem</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7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9"/>
            <a:ext cx="9132988" cy="6849741"/>
          </a:xfrm>
          <a:prstGeom prst="rect">
            <a:avLst/>
          </a:prstGeom>
        </p:spPr>
      </p:pic>
      <p:sp>
        <p:nvSpPr>
          <p:cNvPr id="3" name="Téglalap 2"/>
          <p:cNvSpPr/>
          <p:nvPr/>
        </p:nvSpPr>
        <p:spPr>
          <a:xfrm>
            <a:off x="0" y="5517232"/>
            <a:ext cx="6084168"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 magyar mezőgazdaság története a Kárpát-medencében – a kezdetektől </a:t>
            </a:r>
            <a:r>
              <a:rPr lang="hu-HU" sz="2400" b="1" dirty="0" smtClean="0">
                <a:latin typeface="Arial" panose="020B0604020202020204" pitchFamily="34" charset="0"/>
                <a:cs typeface="Arial" panose="020B0604020202020204" pitchFamily="34" charset="0"/>
              </a:rPr>
              <a:t>1945-ig-barokk földszint</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581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60648"/>
            <a:ext cx="8640960" cy="6771084"/>
          </a:xfrm>
          <a:prstGeom prst="rect">
            <a:avLst/>
          </a:prstGeom>
        </p:spPr>
        <p:txBody>
          <a:bodyPr wrap="square">
            <a:spAutoFit/>
          </a:bodyPr>
          <a:lstStyle/>
          <a:p>
            <a:pPr fontAlgn="base"/>
            <a:r>
              <a:rPr lang="hu-HU" sz="2400" b="1" dirty="0" smtClean="0">
                <a:latin typeface="Arial" panose="020B0604020202020204" pitchFamily="34" charset="0"/>
                <a:cs typeface="Arial" panose="020B0604020202020204" pitchFamily="34" charset="0"/>
              </a:rPr>
              <a:t>Alpár Ignác</a:t>
            </a:r>
          </a:p>
          <a:p>
            <a:pPr fontAlgn="base"/>
            <a:r>
              <a:rPr lang="hu-HU" sz="2400" b="1" dirty="0" smtClean="0">
                <a:latin typeface="Arial" panose="020B0604020202020204" pitchFamily="34" charset="0"/>
                <a:cs typeface="Arial" panose="020B0604020202020204" pitchFamily="34" charset="0"/>
              </a:rPr>
              <a:t>1928 </a:t>
            </a:r>
            <a:r>
              <a:rPr lang="hu-HU" sz="2400" b="1" dirty="0">
                <a:latin typeface="Arial" panose="020B0604020202020204" pitchFamily="34" charset="0"/>
                <a:cs typeface="Arial" panose="020B0604020202020204" pitchFamily="34" charset="0"/>
              </a:rPr>
              <a:t>márciusában második feleségével, </a:t>
            </a:r>
            <a:r>
              <a:rPr lang="hu-HU" sz="2400" b="1" dirty="0" err="1">
                <a:latin typeface="Arial" panose="020B0604020202020204" pitchFamily="34" charset="0"/>
                <a:cs typeface="Arial" panose="020B0604020202020204" pitchFamily="34" charset="0"/>
              </a:rPr>
              <a:t>Csesznák</a:t>
            </a:r>
            <a:r>
              <a:rPr lang="hu-HU" sz="2400" b="1" dirty="0">
                <a:latin typeface="Arial" panose="020B0604020202020204" pitchFamily="34" charset="0"/>
                <a:cs typeface="Arial" panose="020B0604020202020204" pitchFamily="34" charset="0"/>
              </a:rPr>
              <a:t> Ilonával egy 400 fős delegáció tagjaként New Yorkba utazott Kossuth Lajos szobrának felavatására. Hazafelé jövet Párizsban és Svájcban töltöttek néhány hetet. Zürichben Alpár influenzát kapott, kórházba kellett szállítani és ott 1928. április 28-án elhunyt. Temetése május 3-án óriási pompával zajlott. A városligeti Vajdahunyad várában ravatalozták fel, onnan hatalmas gyászmenet kísérte a Kerepesi temetőbe. Egy évvel később elkészült, antik szarkofág formájú síremlékén fő művei, a Mezőgazdasági Múzeum, a Nemzeti Bank és a Tőzsdepalota láthatók</a:t>
            </a:r>
            <a:r>
              <a:rPr lang="hu-HU" sz="2400" b="1" dirty="0" smtClean="0">
                <a:latin typeface="Arial" panose="020B0604020202020204" pitchFamily="34" charset="0"/>
                <a:cs typeface="Arial" panose="020B0604020202020204" pitchFamily="34" charset="0"/>
              </a:rPr>
              <a:t>.</a:t>
            </a:r>
            <a:r>
              <a:rPr lang="hu-HU" sz="2400" dirty="0"/>
              <a:t> </a:t>
            </a:r>
            <a:r>
              <a:rPr lang="hu-HU" sz="2800" b="1" dirty="0">
                <a:solidFill>
                  <a:srgbClr val="00B050"/>
                </a:solidFill>
                <a:latin typeface="Arial" panose="020B0604020202020204" pitchFamily="34" charset="0"/>
                <a:cs typeface="Arial" panose="020B0604020202020204" pitchFamily="34" charset="0"/>
              </a:rPr>
              <a:t>Szege Sándor szobrász és </a:t>
            </a:r>
            <a:r>
              <a:rPr lang="hu-HU" sz="2800" b="1" dirty="0" err="1">
                <a:solidFill>
                  <a:srgbClr val="00B050"/>
                </a:solidFill>
                <a:latin typeface="Arial" panose="020B0604020202020204" pitchFamily="34" charset="0"/>
                <a:cs typeface="Arial" panose="020B0604020202020204" pitchFamily="34" charset="0"/>
              </a:rPr>
              <a:t>Dvorák</a:t>
            </a:r>
            <a:r>
              <a:rPr lang="hu-HU" sz="2800" b="1" dirty="0">
                <a:solidFill>
                  <a:srgbClr val="00B050"/>
                </a:solidFill>
                <a:latin typeface="Arial" panose="020B0604020202020204" pitchFamily="34" charset="0"/>
                <a:cs typeface="Arial" panose="020B0604020202020204" pitchFamily="34" charset="0"/>
              </a:rPr>
              <a:t> Ede építész készítette</a:t>
            </a:r>
            <a:r>
              <a:rPr lang="hu-HU" sz="2800" b="1" dirty="0" smtClean="0">
                <a:solidFill>
                  <a:srgbClr val="00B050"/>
                </a:solidFill>
                <a:latin typeface="Arial" panose="020B0604020202020204" pitchFamily="34" charset="0"/>
                <a:cs typeface="Arial" panose="020B0604020202020204" pitchFamily="34" charset="0"/>
              </a:rPr>
              <a:t>.</a:t>
            </a:r>
            <a:endParaRPr lang="hu-HU" sz="2400" b="1" dirty="0">
              <a:latin typeface="Arial" panose="020B0604020202020204" pitchFamily="34" charset="0"/>
              <a:cs typeface="Arial" panose="020B0604020202020204" pitchFamily="34" charset="0"/>
            </a:endParaRPr>
          </a:p>
          <a:p>
            <a:pPr fontAlgn="base"/>
            <a:r>
              <a:rPr lang="hu-HU" sz="2400" b="1" dirty="0" smtClean="0">
                <a:latin typeface="Arial" panose="020B0604020202020204" pitchFamily="34" charset="0"/>
                <a:cs typeface="Arial" panose="020B0604020202020204" pitchFamily="34" charset="0"/>
              </a:rPr>
              <a:t>Alpár </a:t>
            </a:r>
            <a:r>
              <a:rPr lang="hu-HU" sz="2400" b="1" dirty="0">
                <a:latin typeface="Arial" panose="020B0604020202020204" pitchFamily="34" charset="0"/>
                <a:cs typeface="Arial" panose="020B0604020202020204" pitchFamily="34" charset="0"/>
              </a:rPr>
              <a:t>Ignác karrierje, aztán temetési menete is innen, a városligeti Vajdahunyad várából indult, ahol jelen voltak miniszterek, és József Ferenc királyi herceg is</a:t>
            </a:r>
            <a:r>
              <a:rPr lang="hu-HU" sz="2400" b="1" dirty="0" smtClean="0">
                <a:latin typeface="Arial" panose="020B0604020202020204" pitchFamily="34" charset="0"/>
                <a:cs typeface="Arial" panose="020B0604020202020204" pitchFamily="34" charset="0"/>
              </a:rPr>
              <a:t>.</a:t>
            </a:r>
          </a:p>
          <a:p>
            <a:pPr fontAlgn="base"/>
            <a:endParaRPr lang="hu-HU" dirty="0"/>
          </a:p>
        </p:txBody>
      </p:sp>
    </p:spTree>
    <p:extLst>
      <p:ext uri="{BB962C8B-B14F-4D97-AF65-F5344CB8AC3E}">
        <p14:creationId xmlns:p14="http://schemas.microsoft.com/office/powerpoint/2010/main" val="157534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udit\AppData\Local\Temp\{69369775-6B75-4EAC-8220-0B08BBEF0D15}.t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00" y="0"/>
            <a:ext cx="9182200" cy="688665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79512" y="908720"/>
            <a:ext cx="1947969" cy="461665"/>
          </a:xfrm>
          <a:prstGeom prst="rect">
            <a:avLst/>
          </a:prstGeom>
          <a:noFill/>
        </p:spPr>
        <p:txBody>
          <a:bodyPr wrap="none" rtlCol="0">
            <a:spAutoFit/>
          </a:bodyPr>
          <a:lstStyle/>
          <a:p>
            <a:r>
              <a:rPr lang="hu-HU" sz="2400" b="1" dirty="0" smtClean="0">
                <a:solidFill>
                  <a:srgbClr val="00B050"/>
                </a:solidFill>
                <a:latin typeface="Arial" panose="020B0604020202020204" pitchFamily="34" charset="0"/>
                <a:cs typeface="Arial" panose="020B0604020202020204" pitchFamily="34" charset="0"/>
              </a:rPr>
              <a:t>Döme Márta</a:t>
            </a:r>
            <a:endParaRPr lang="hu-HU"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487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ájl:Alpár Ignác síremléke a Budapesti Kerepesi temetőb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4974"/>
            <a:ext cx="9144000" cy="515302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188640"/>
            <a:ext cx="8784976"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Alpár Ignác síremléke a Budapesti Kerepesi </a:t>
            </a:r>
            <a:r>
              <a:rPr lang="hu-HU" sz="2400" b="1" dirty="0" smtClean="0">
                <a:latin typeface="Arial" panose="020B0604020202020204" pitchFamily="34" charset="0"/>
                <a:cs typeface="Arial" panose="020B0604020202020204" pitchFamily="34" charset="0"/>
              </a:rPr>
              <a:t>temetőben</a:t>
            </a:r>
          </a:p>
          <a:p>
            <a:r>
              <a:rPr lang="hu-HU" sz="2400" dirty="0"/>
              <a:t> </a:t>
            </a:r>
            <a:r>
              <a:rPr lang="hu-HU" sz="2400" b="1" dirty="0">
                <a:latin typeface="Arial" panose="020B0604020202020204" pitchFamily="34" charset="0"/>
                <a:cs typeface="Arial" panose="020B0604020202020204" pitchFamily="34" charset="0"/>
              </a:rPr>
              <a:t>A szarkofág oldallapjain: Alpár életművének legfontosabb alkotásait ábrázoló bronz domborművek láthatók. </a:t>
            </a:r>
          </a:p>
        </p:txBody>
      </p:sp>
    </p:spTree>
    <p:extLst>
      <p:ext uri="{BB962C8B-B14F-4D97-AF65-F5344CB8AC3E}">
        <p14:creationId xmlns:p14="http://schemas.microsoft.com/office/powerpoint/2010/main" val="1174903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ájl:Alpár Ignác síremléke a Budapesti Kerepesi temetőbe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499"/>
            <a:ext cx="9144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ájl:Alpár Ignác síremléke a Budapesti Kerepesi temetőben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 y="-6321"/>
            <a:ext cx="9144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15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404664"/>
            <a:ext cx="4572000" cy="923330"/>
          </a:xfrm>
          <a:prstGeom prst="rect">
            <a:avLst/>
          </a:prstGeom>
        </p:spPr>
        <p:txBody>
          <a:bodyPr>
            <a:spAutoFit/>
          </a:bodyPr>
          <a:lstStyle/>
          <a:p>
            <a:r>
              <a:rPr lang="hu-HU" dirty="0" smtClean="0">
                <a:hlinkClick r:id="rId2"/>
              </a:rPr>
              <a:t>https://www.meselohazak.hu/uvegcsoda-parlagon-avagy-villatortenet-a-rozsadombon/</a:t>
            </a:r>
            <a:endParaRPr lang="hu-HU" dirty="0" smtClean="0"/>
          </a:p>
          <a:p>
            <a:endParaRPr lang="hu-HU" dirty="0"/>
          </a:p>
        </p:txBody>
      </p:sp>
      <p:sp>
        <p:nvSpPr>
          <p:cNvPr id="3" name="Téglalap 2"/>
          <p:cNvSpPr/>
          <p:nvPr/>
        </p:nvSpPr>
        <p:spPr>
          <a:xfrm>
            <a:off x="539552" y="1327994"/>
            <a:ext cx="4572000" cy="1200329"/>
          </a:xfrm>
          <a:prstGeom prst="rect">
            <a:avLst/>
          </a:prstGeom>
        </p:spPr>
        <p:txBody>
          <a:bodyPr>
            <a:spAutoFit/>
          </a:bodyPr>
          <a:lstStyle/>
          <a:p>
            <a:r>
              <a:rPr lang="hu-HU" dirty="0" smtClean="0">
                <a:hlinkClick r:id="rId3"/>
              </a:rPr>
              <a:t>https://studhist.blog.hu/2017/11/11/tortenelmi_epuletcsoport_vagy_vajdahunyad_vara_budapesten</a:t>
            </a:r>
            <a:endParaRPr lang="hu-HU" dirty="0" smtClean="0"/>
          </a:p>
          <a:p>
            <a:endParaRPr lang="hu-HU" dirty="0"/>
          </a:p>
        </p:txBody>
      </p:sp>
      <p:sp>
        <p:nvSpPr>
          <p:cNvPr id="4" name="Téglalap 3"/>
          <p:cNvSpPr/>
          <p:nvPr/>
        </p:nvSpPr>
        <p:spPr>
          <a:xfrm>
            <a:off x="539552" y="2633350"/>
            <a:ext cx="4572000" cy="923330"/>
          </a:xfrm>
          <a:prstGeom prst="rect">
            <a:avLst/>
          </a:prstGeom>
        </p:spPr>
        <p:txBody>
          <a:bodyPr>
            <a:spAutoFit/>
          </a:bodyPr>
          <a:lstStyle/>
          <a:p>
            <a:r>
              <a:rPr lang="hu-HU" dirty="0" smtClean="0">
                <a:hlinkClick r:id="rId4"/>
              </a:rPr>
              <a:t>https://budapestcity.org/muemlekek/14/Vajdahunyad-var/index.html</a:t>
            </a:r>
            <a:endParaRPr lang="hu-HU" dirty="0" smtClean="0"/>
          </a:p>
          <a:p>
            <a:endParaRPr lang="hu-HU" dirty="0"/>
          </a:p>
        </p:txBody>
      </p:sp>
      <p:sp>
        <p:nvSpPr>
          <p:cNvPr id="5" name="Téglalap 4"/>
          <p:cNvSpPr/>
          <p:nvPr/>
        </p:nvSpPr>
        <p:spPr>
          <a:xfrm>
            <a:off x="544631" y="3789040"/>
            <a:ext cx="4572000" cy="923330"/>
          </a:xfrm>
          <a:prstGeom prst="rect">
            <a:avLst/>
          </a:prstGeom>
        </p:spPr>
        <p:txBody>
          <a:bodyPr>
            <a:spAutoFit/>
          </a:bodyPr>
          <a:lstStyle/>
          <a:p>
            <a:r>
              <a:rPr lang="hu-HU" dirty="0" smtClean="0">
                <a:hlinkClick r:id="rId5"/>
              </a:rPr>
              <a:t>https://www.kozterkep.hu/16505/magyar-mezogazdasagi-muzeum-homlokzati-szobrai</a:t>
            </a:r>
            <a:endParaRPr lang="hu-HU" dirty="0" smtClean="0"/>
          </a:p>
          <a:p>
            <a:endParaRPr lang="hu-HU" dirty="0"/>
          </a:p>
        </p:txBody>
      </p:sp>
      <p:sp>
        <p:nvSpPr>
          <p:cNvPr id="6" name="Téglalap 5"/>
          <p:cNvSpPr/>
          <p:nvPr/>
        </p:nvSpPr>
        <p:spPr>
          <a:xfrm>
            <a:off x="544631" y="4712370"/>
            <a:ext cx="4572000" cy="1200329"/>
          </a:xfrm>
          <a:prstGeom prst="rect">
            <a:avLst/>
          </a:prstGeom>
        </p:spPr>
        <p:txBody>
          <a:bodyPr>
            <a:spAutoFit/>
          </a:bodyPr>
          <a:lstStyle/>
          <a:p>
            <a:r>
              <a:rPr lang="hu-HU" dirty="0">
                <a:hlinkClick r:id="rId6"/>
              </a:rPr>
              <a:t>https://</a:t>
            </a:r>
            <a:r>
              <a:rPr lang="hu-HU" dirty="0" smtClean="0">
                <a:hlinkClick r:id="rId6"/>
              </a:rPr>
              <a:t>pestbuda.hu/cikk/20240818_alpar_ignac_arnyekaban_165_eve_szuletett_alpar_ede_mulakatosmester</a:t>
            </a:r>
            <a:endParaRPr lang="hu-HU" dirty="0" smtClean="0"/>
          </a:p>
          <a:p>
            <a:endParaRPr lang="hu-HU" dirty="0"/>
          </a:p>
        </p:txBody>
      </p:sp>
    </p:spTree>
    <p:extLst>
      <p:ext uri="{BB962C8B-B14F-4D97-AF65-F5344CB8AC3E}">
        <p14:creationId xmlns:p14="http://schemas.microsoft.com/office/powerpoint/2010/main" val="823006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5024" t="27415" r="25550" b="13949"/>
          <a:stretch/>
        </p:blipFill>
        <p:spPr bwMode="auto">
          <a:xfrm>
            <a:off x="1" y="732045"/>
            <a:ext cx="9144000" cy="612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5940152" y="1052736"/>
            <a:ext cx="2518446" cy="830997"/>
          </a:xfrm>
          <a:prstGeom prst="rect">
            <a:avLst/>
          </a:prstGeom>
          <a:solidFill>
            <a:schemeClr val="bg1"/>
          </a:solidFill>
        </p:spPr>
        <p:txBody>
          <a:bodyPr wrap="none">
            <a:spAutoFit/>
          </a:bodyPr>
          <a:lstStyle/>
          <a:p>
            <a:r>
              <a:rPr lang="hu-HU" sz="2400" b="1" dirty="0">
                <a:solidFill>
                  <a:srgbClr val="FF0000"/>
                </a:solidFill>
                <a:latin typeface="Arial" panose="020B0604020202020204" pitchFamily="34" charset="0"/>
                <a:cs typeface="Arial" panose="020B0604020202020204" pitchFamily="34" charset="0"/>
              </a:rPr>
              <a:t>Budapest</a:t>
            </a:r>
            <a:r>
              <a:rPr lang="hu-HU" sz="2400" b="1" dirty="0" smtClean="0">
                <a:solidFill>
                  <a:srgbClr val="FF0000"/>
                </a:solidFill>
                <a:latin typeface="Arial" panose="020B0604020202020204" pitchFamily="34" charset="0"/>
                <a:cs typeface="Arial" panose="020B0604020202020204" pitchFamily="34" charset="0"/>
              </a:rPr>
              <a:t>,</a:t>
            </a:r>
          </a:p>
          <a:p>
            <a:r>
              <a:rPr lang="hu-HU" sz="2400" b="1" dirty="0" smtClean="0">
                <a:solidFill>
                  <a:srgbClr val="FF0000"/>
                </a:solidFill>
                <a:latin typeface="Arial" panose="020B0604020202020204" pitchFamily="34" charset="0"/>
                <a:cs typeface="Arial" panose="020B0604020202020204" pitchFamily="34" charset="0"/>
              </a:rPr>
              <a:t> </a:t>
            </a:r>
            <a:r>
              <a:rPr lang="hu-HU" sz="2400" b="1" dirty="0">
                <a:solidFill>
                  <a:srgbClr val="FF0000"/>
                </a:solidFill>
                <a:latin typeface="Arial" panose="020B0604020202020204" pitchFamily="34" charset="0"/>
                <a:cs typeface="Arial" panose="020B0604020202020204" pitchFamily="34" charset="0"/>
              </a:rPr>
              <a:t>Almássy tér 15.</a:t>
            </a:r>
          </a:p>
        </p:txBody>
      </p:sp>
      <p:sp>
        <p:nvSpPr>
          <p:cNvPr id="3" name="Téglalap 2"/>
          <p:cNvSpPr/>
          <p:nvPr/>
        </p:nvSpPr>
        <p:spPr>
          <a:xfrm>
            <a:off x="0" y="0"/>
            <a:ext cx="8964489" cy="1200329"/>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1888-ban önálló irodát nyitott, először a Teréz körút 7., majd 1891-től az Almássy tér 15. szám alatt. Utóbbi épületet maga tervezte, s lakása is itt volt.</a:t>
            </a:r>
          </a:p>
        </p:txBody>
      </p:sp>
      <p:pic>
        <p:nvPicPr>
          <p:cNvPr id="5" name="Picture 2" descr="https://pestbuda.hu/gallery/2022/IMG_239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695739" y="695742"/>
            <a:ext cx="6858000" cy="546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04664"/>
            <a:ext cx="8280920" cy="6186309"/>
          </a:xfrm>
          <a:prstGeom prst="rect">
            <a:avLst/>
          </a:prstGeom>
        </p:spPr>
        <p:txBody>
          <a:bodyPr wrap="square">
            <a:spAutoFit/>
          </a:bodyPr>
          <a:lstStyle/>
          <a:p>
            <a:r>
              <a:rPr lang="pt-BR" sz="2400" b="1" dirty="0">
                <a:latin typeface="Arial" panose="020B0604020202020204" pitchFamily="34" charset="0"/>
                <a:cs typeface="Arial" panose="020B0604020202020204" pitchFamily="34" charset="0"/>
              </a:rPr>
              <a:t>A Kálvária-domb, vagyis a </a:t>
            </a:r>
            <a:r>
              <a:rPr lang="pt-BR" sz="2400" b="1" dirty="0" smtClean="0">
                <a:latin typeface="Arial" panose="020B0604020202020204" pitchFamily="34" charset="0"/>
                <a:cs typeface="Arial" panose="020B0604020202020204" pitchFamily="34" charset="0"/>
              </a:rPr>
              <a:t>Rózsadomb</a:t>
            </a:r>
            <a:r>
              <a:rPr lang="hu-HU" sz="2400" b="1" dirty="0" smtClean="0">
                <a:latin typeface="Arial" panose="020B0604020202020204" pitchFamily="34" charset="0"/>
                <a:cs typeface="Arial" panose="020B0604020202020204" pitchFamily="34" charset="0"/>
              </a:rPr>
              <a:t> </a:t>
            </a:r>
            <a:r>
              <a:rPr lang="hu-HU" sz="2400" b="1" dirty="0" smtClean="0">
                <a:solidFill>
                  <a:srgbClr val="FF0000"/>
                </a:solidFill>
                <a:latin typeface="Arial" panose="020B0604020202020204" pitchFamily="34" charset="0"/>
                <a:cs typeface="Arial" panose="020B0604020202020204" pitchFamily="34" charset="0"/>
              </a:rPr>
              <a:t>- </a:t>
            </a:r>
            <a:r>
              <a:rPr lang="hu-HU" sz="2800" b="1" dirty="0" smtClean="0">
                <a:solidFill>
                  <a:srgbClr val="FF0000"/>
                </a:solidFill>
                <a:latin typeface="Arial" panose="020B0604020202020204" pitchFamily="34" charset="0"/>
                <a:cs typeface="Arial" panose="020B0604020202020204" pitchFamily="34" charset="0"/>
              </a:rPr>
              <a:t>Alpár villa</a:t>
            </a:r>
            <a:r>
              <a:rPr lang="pt-BR" sz="2800" b="1" dirty="0">
                <a:latin typeface="Arial" panose="020B0604020202020204" pitchFamily="34" charset="0"/>
                <a:cs typeface="Arial" panose="020B0604020202020204" pitchFamily="34" charset="0"/>
              </a:rPr>
              <a:t> </a:t>
            </a:r>
            <a:endParaRPr lang="hu-HU" sz="2800" b="1" dirty="0" smtClean="0">
              <a:latin typeface="Arial" panose="020B0604020202020204" pitchFamily="34" charset="0"/>
              <a:cs typeface="Arial" panose="020B0604020202020204" pitchFamily="34" charset="0"/>
            </a:endParaRPr>
          </a:p>
          <a:p>
            <a:endParaRPr lang="hu-HU" sz="2400" b="1" dirty="0" smtClean="0">
              <a:latin typeface="Arial" panose="020B0604020202020204" pitchFamily="34" charset="0"/>
              <a:cs typeface="Arial" panose="020B0604020202020204" pitchFamily="34" charset="0"/>
            </a:endParaRPr>
          </a:p>
          <a:p>
            <a:r>
              <a:rPr lang="hu-HU" sz="2400" b="1" dirty="0">
                <a:latin typeface="Arial" panose="020B0604020202020204" pitchFamily="34" charset="0"/>
                <a:cs typeface="Arial" panose="020B0604020202020204" pitchFamily="34" charset="0"/>
              </a:rPr>
              <a:t>1898-ban a </a:t>
            </a:r>
            <a:r>
              <a:rPr lang="hu-HU" sz="2400" b="1" dirty="0" err="1">
                <a:latin typeface="Arial" panose="020B0604020202020204" pitchFamily="34" charset="0"/>
                <a:cs typeface="Arial" panose="020B0604020202020204" pitchFamily="34" charset="0"/>
              </a:rPr>
              <a:t>Neuschloss-testvérek</a:t>
            </a:r>
            <a:r>
              <a:rPr lang="hu-HU" sz="2400" b="1" dirty="0">
                <a:latin typeface="Arial" panose="020B0604020202020204" pitchFamily="34" charset="0"/>
                <a:cs typeface="Arial" panose="020B0604020202020204" pitchFamily="34" charset="0"/>
              </a:rPr>
              <a:t> ikervillája a közeli Apostol utca 11 és 13 </a:t>
            </a:r>
            <a:r>
              <a:rPr lang="hu-HU" sz="2400" b="1" dirty="0" smtClean="0">
                <a:latin typeface="Arial" panose="020B0604020202020204" pitchFamily="34" charset="0"/>
                <a:cs typeface="Arial" panose="020B0604020202020204" pitchFamily="34" charset="0"/>
              </a:rPr>
              <a:t>alatt, a </a:t>
            </a:r>
            <a:r>
              <a:rPr lang="hu-HU" sz="2400" b="1" dirty="0">
                <a:latin typeface="Arial" panose="020B0604020202020204" pitchFamily="34" charset="0"/>
                <a:cs typeface="Arial" panose="020B0604020202020204" pitchFamily="34" charset="0"/>
              </a:rPr>
              <a:t>két ház már Alpár Ignác tervasztalán született: a fakereskedő-épületasztalos </a:t>
            </a:r>
            <a:r>
              <a:rPr lang="hu-HU" sz="2800" b="1" dirty="0" err="1">
                <a:solidFill>
                  <a:srgbClr val="00B050"/>
                </a:solidFill>
                <a:latin typeface="Arial" panose="020B0604020202020204" pitchFamily="34" charset="0"/>
                <a:cs typeface="Arial" panose="020B0604020202020204" pitchFamily="34" charset="0"/>
              </a:rPr>
              <a:t>Neuschloss</a:t>
            </a:r>
            <a:r>
              <a:rPr lang="hu-HU" sz="2800" b="1" dirty="0">
                <a:solidFill>
                  <a:srgbClr val="00B050"/>
                </a:solidFill>
                <a:latin typeface="Arial" panose="020B0604020202020204" pitchFamily="34" charset="0"/>
                <a:cs typeface="Arial" panose="020B0604020202020204" pitchFamily="34" charset="0"/>
              </a:rPr>
              <a:t> Ödön és Marcell </a:t>
            </a:r>
            <a:r>
              <a:rPr lang="hu-HU" sz="2400" b="1" dirty="0">
                <a:latin typeface="Arial" panose="020B0604020202020204" pitchFamily="34" charset="0"/>
                <a:cs typeface="Arial" panose="020B0604020202020204" pitchFamily="34" charset="0"/>
              </a:rPr>
              <a:t>voltak az </a:t>
            </a:r>
            <a:r>
              <a:rPr lang="hu-HU" sz="2400" b="1" dirty="0" err="1">
                <a:latin typeface="Arial" panose="020B0604020202020204" pitchFamily="34" charset="0"/>
                <a:cs typeface="Arial" panose="020B0604020202020204" pitchFamily="34" charset="0"/>
              </a:rPr>
              <a:t>Alpár-tervezte</a:t>
            </a:r>
            <a:r>
              <a:rPr lang="hu-HU" sz="2400" b="1" dirty="0">
                <a:latin typeface="Arial" panose="020B0604020202020204" pitchFamily="34" charset="0"/>
                <a:cs typeface="Arial" panose="020B0604020202020204" pitchFamily="34" charset="0"/>
              </a:rPr>
              <a:t> </a:t>
            </a:r>
            <a:r>
              <a:rPr lang="hu-HU" sz="2400" b="1" dirty="0" err="1">
                <a:latin typeface="Arial" panose="020B0604020202020204" pitchFamily="34" charset="0"/>
                <a:cs typeface="Arial" panose="020B0604020202020204" pitchFamily="34" charset="0"/>
              </a:rPr>
              <a:t>Vajdahunyadvár</a:t>
            </a:r>
            <a:r>
              <a:rPr lang="hu-HU" sz="2400" b="1" dirty="0">
                <a:latin typeface="Arial" panose="020B0604020202020204" pitchFamily="34" charset="0"/>
                <a:cs typeface="Arial" panose="020B0604020202020204" pitchFamily="34" charset="0"/>
              </a:rPr>
              <a:t> eredetileg fából épült verziójának </a:t>
            </a:r>
            <a:r>
              <a:rPr lang="hu-HU" sz="2800" b="1" dirty="0">
                <a:latin typeface="Arial" panose="020B0604020202020204" pitchFamily="34" charset="0"/>
                <a:cs typeface="Arial" panose="020B0604020202020204" pitchFamily="34" charset="0"/>
              </a:rPr>
              <a:t>kivitelezői</a:t>
            </a:r>
            <a:r>
              <a:rPr lang="hu-HU" sz="2400" b="1" dirty="0">
                <a:latin typeface="Arial" panose="020B0604020202020204" pitchFamily="34" charset="0"/>
                <a:cs typeface="Arial" panose="020B0604020202020204" pitchFamily="34" charset="0"/>
              </a:rPr>
              <a:t>, innen a barátság az akkor már híres és foglalkoztatott építésszel. </a:t>
            </a:r>
            <a:endParaRPr lang="hu-HU" sz="2400" b="1" dirty="0" smtClean="0">
              <a:latin typeface="Arial" panose="020B0604020202020204" pitchFamily="34" charset="0"/>
              <a:cs typeface="Arial" panose="020B0604020202020204" pitchFamily="34" charset="0"/>
            </a:endParaRPr>
          </a:p>
          <a:p>
            <a:endParaRPr lang="hu-HU" sz="2400" b="1" dirty="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Alpár </a:t>
            </a:r>
            <a:r>
              <a:rPr lang="hu-HU" sz="2400" b="1" dirty="0">
                <a:latin typeface="Arial" panose="020B0604020202020204" pitchFamily="34" charset="0"/>
                <a:cs typeface="Arial" panose="020B0604020202020204" pitchFamily="34" charset="0"/>
              </a:rPr>
              <a:t>ekkor szerethetett bele az akkor még nagyrészt beépítetlen, a város által frissen felparcellázott Rózsadombba: Az Apostol utca 13 elkészültének évében vett házat innen két perc sétára a ma </a:t>
            </a:r>
            <a:r>
              <a:rPr lang="hu-HU" sz="2400" b="1" dirty="0">
                <a:solidFill>
                  <a:srgbClr val="FF0000"/>
                </a:solidFill>
                <a:latin typeface="Arial" panose="020B0604020202020204" pitchFamily="34" charset="0"/>
                <a:cs typeface="Arial" panose="020B0604020202020204" pitchFamily="34" charset="0"/>
              </a:rPr>
              <a:t>Bolyai, akkor </a:t>
            </a:r>
            <a:r>
              <a:rPr lang="hu-HU" sz="2400" b="1" dirty="0" err="1">
                <a:solidFill>
                  <a:srgbClr val="FF0000"/>
                </a:solidFill>
                <a:latin typeface="Arial" panose="020B0604020202020204" pitchFamily="34" charset="0"/>
                <a:cs typeface="Arial" panose="020B0604020202020204" pitchFamily="34" charset="0"/>
              </a:rPr>
              <a:t>Niedermaier</a:t>
            </a:r>
            <a:r>
              <a:rPr lang="hu-HU" sz="2400" b="1" dirty="0">
                <a:solidFill>
                  <a:srgbClr val="FF0000"/>
                </a:solidFill>
                <a:latin typeface="Arial" panose="020B0604020202020204" pitchFamily="34" charset="0"/>
                <a:cs typeface="Arial" panose="020B0604020202020204" pitchFamily="34" charset="0"/>
              </a:rPr>
              <a:t> </a:t>
            </a:r>
            <a:r>
              <a:rPr lang="hu-HU" sz="2400" b="1" dirty="0" smtClean="0">
                <a:solidFill>
                  <a:srgbClr val="FF0000"/>
                </a:solidFill>
                <a:latin typeface="Arial" panose="020B0604020202020204" pitchFamily="34" charset="0"/>
                <a:cs typeface="Arial" panose="020B0604020202020204" pitchFamily="34" charset="0"/>
              </a:rPr>
              <a:t>utcában, 11.szám </a:t>
            </a:r>
            <a:r>
              <a:rPr lang="hu-HU" sz="2400" b="1" dirty="0">
                <a:latin typeface="Arial" panose="020B0604020202020204" pitchFamily="34" charset="0"/>
                <a:cs typeface="Arial" panose="020B0604020202020204" pitchFamily="34" charset="0"/>
              </a:rPr>
              <a:t>Gundel János </a:t>
            </a:r>
            <a:r>
              <a:rPr lang="hu-HU" sz="2400" b="1" dirty="0" smtClean="0">
                <a:latin typeface="Arial" panose="020B0604020202020204" pitchFamily="34" charset="0"/>
                <a:cs typeface="Arial" panose="020B0604020202020204" pitchFamily="34" charset="0"/>
              </a:rPr>
              <a:t>vendéglőstől.</a:t>
            </a:r>
            <a:endParaRPr lang="hu-H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49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1436</Words>
  <Application>Microsoft Office PowerPoint</Application>
  <PresentationFormat>Diavetítés a képernyőre (4:3 oldalarány)</PresentationFormat>
  <Paragraphs>149</Paragraphs>
  <Slides>72</Slides>
  <Notes>4</Notes>
  <HiddenSlides>0</HiddenSlides>
  <MMClips>0</MMClips>
  <ScaleCrop>false</ScaleCrop>
  <HeadingPairs>
    <vt:vector size="4" baseType="variant">
      <vt:variant>
        <vt:lpstr>Téma</vt:lpstr>
      </vt:variant>
      <vt:variant>
        <vt:i4>1</vt:i4>
      </vt:variant>
      <vt:variant>
        <vt:lpstr>Diacímek</vt:lpstr>
      </vt:variant>
      <vt:variant>
        <vt:i4>72</vt:i4>
      </vt:variant>
    </vt:vector>
  </HeadingPairs>
  <TitlesOfParts>
    <vt:vector size="73" baseType="lpstr">
      <vt:lpstr>Office-téma</vt:lpstr>
      <vt:lpstr>Vajdahunyadvára Budapest Alpár Ignác</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Judit</dc:creator>
  <cp:lastModifiedBy>Judit</cp:lastModifiedBy>
  <cp:revision>71</cp:revision>
  <dcterms:created xsi:type="dcterms:W3CDTF">2025-09-21T01:08:43Z</dcterms:created>
  <dcterms:modified xsi:type="dcterms:W3CDTF">2025-09-26T23:21:13Z</dcterms:modified>
</cp:coreProperties>
</file>