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67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4" r:id="rId27"/>
    <p:sldId id="285" r:id="rId28"/>
    <p:sldId id="286" r:id="rId29"/>
    <p:sldId id="288" r:id="rId30"/>
    <p:sldId id="289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5378" autoAdjust="0"/>
  </p:normalViewPr>
  <p:slideViewPr>
    <p:cSldViewPr>
      <p:cViewPr varScale="1">
        <p:scale>
          <a:sx n="48" d="100"/>
          <a:sy n="48" d="100"/>
        </p:scale>
        <p:origin x="-1301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FE62D-1EE5-4B3C-847F-AFD622B4268C}" type="datetimeFigureOut">
              <a:rPr lang="hu-HU" smtClean="0"/>
              <a:pPr/>
              <a:t>2025. 11. 01.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4ADF8-071F-4DB0-A8A4-F5FB5CB78A5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92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Magyar</a:t>
            </a:r>
            <a:r>
              <a:rPr lang="hu-HU" baseline="0" dirty="0" smtClean="0"/>
              <a:t> Nemzeti Galéria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Olaj,vászon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12</a:t>
            </a:fld>
            <a:endParaRPr lang="hu-H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M.N.G.</a:t>
            </a:r>
          </a:p>
          <a:p>
            <a:r>
              <a:rPr lang="hu-HU" dirty="0" smtClean="0"/>
              <a:t>Budapest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14</a:t>
            </a:fld>
            <a:endParaRPr lang="hu-H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17</a:t>
            </a:fld>
            <a:endParaRPr lang="hu-H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aseline="0" dirty="0" smtClean="0"/>
              <a:t>Budapest</a:t>
            </a:r>
          </a:p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18</a:t>
            </a:fld>
            <a:endParaRPr lang="hu-H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Budapest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19</a:t>
            </a:fld>
            <a:endParaRPr lang="hu-H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27cm x 37cm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20</a:t>
            </a:fld>
            <a:endParaRPr lang="hu-H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21</a:t>
            </a:fld>
            <a:endParaRPr lang="hu-H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22</a:t>
            </a:fld>
            <a:endParaRPr lang="hu-H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23</a:t>
            </a:fld>
            <a:endParaRPr lang="hu-H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Győr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24</a:t>
            </a:fld>
            <a:endParaRPr lang="hu-H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Országos</a:t>
            </a:r>
            <a:r>
              <a:rPr lang="hu-HU" baseline="0" dirty="0" smtClean="0"/>
              <a:t> Színháztörténeti</a:t>
            </a:r>
          </a:p>
          <a:p>
            <a:r>
              <a:rPr lang="hu-HU" baseline="0" dirty="0" smtClean="0"/>
              <a:t>Múzeum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3</a:t>
            </a:fld>
            <a:endParaRPr lang="hu-H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25</a:t>
            </a:fld>
            <a:endParaRPr lang="hu-H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26</a:t>
            </a:fld>
            <a:endParaRPr lang="hu-H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27</a:t>
            </a:fld>
            <a:endParaRPr lang="hu-H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28</a:t>
            </a:fld>
            <a:endParaRPr lang="hu-H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29</a:t>
            </a:fld>
            <a:endParaRPr lang="hu-H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30</a:t>
            </a:fld>
            <a:endParaRPr lang="hu-H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31</a:t>
            </a:fld>
            <a:endParaRPr lang="hu-H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32</a:t>
            </a:fld>
            <a:endParaRPr lang="hu-H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33</a:t>
            </a:fld>
            <a:endParaRPr lang="hu-H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34</a:t>
            </a:fld>
            <a:endParaRPr lang="hu-H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Budapest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5</a:t>
            </a:fld>
            <a:endParaRPr lang="hu-H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64cm x 87cm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35</a:t>
            </a:fld>
            <a:endParaRPr lang="hu-H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36</a:t>
            </a:fld>
            <a:endParaRPr lang="hu-H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37</a:t>
            </a:fld>
            <a:endParaRPr lang="hu-H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67,5</a:t>
            </a:r>
            <a:r>
              <a:rPr lang="hu-HU" baseline="0" dirty="0" smtClean="0"/>
              <a:t>cm x 95cm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38</a:t>
            </a:fld>
            <a:endParaRPr lang="hu-H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1880-as évek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39</a:t>
            </a:fld>
            <a:endParaRPr lang="hu-H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40</a:t>
            </a:fld>
            <a:endParaRPr lang="hu-H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41</a:t>
            </a:fld>
            <a:endParaRPr lang="hu-H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6</a:t>
            </a:fld>
            <a:endParaRPr lang="hu-H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7</a:t>
            </a:fld>
            <a:endParaRPr lang="hu-H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Magántulajdon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8</a:t>
            </a:fld>
            <a:endParaRPr lang="hu-H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9</a:t>
            </a:fld>
            <a:endParaRPr lang="hu-H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10</a:t>
            </a:fld>
            <a:endParaRPr lang="hu-H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ADF8-071F-4DB0-A8A4-F5FB5CB78A53}" type="slidenum">
              <a:rPr lang="hu-HU" smtClean="0"/>
              <a:pPr/>
              <a:t>11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150-3C57-4543-AAD3-4B110499FA3B}" type="datetimeFigureOut">
              <a:rPr lang="hu-HU" smtClean="0"/>
              <a:pPr/>
              <a:t>2025. 11. 01.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6CBB-584F-4BEA-B715-11B6721EF2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150-3C57-4543-AAD3-4B110499FA3B}" type="datetimeFigureOut">
              <a:rPr lang="hu-HU" smtClean="0"/>
              <a:pPr/>
              <a:t>2025. 11. 01.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6CBB-584F-4BEA-B715-11B6721EF2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150-3C57-4543-AAD3-4B110499FA3B}" type="datetimeFigureOut">
              <a:rPr lang="hu-HU" smtClean="0"/>
              <a:pPr/>
              <a:t>2025. 11. 01.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6CBB-584F-4BEA-B715-11B6721EF2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150-3C57-4543-AAD3-4B110499FA3B}" type="datetimeFigureOut">
              <a:rPr lang="hu-HU" smtClean="0"/>
              <a:pPr/>
              <a:t>2025. 11. 01.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6CBB-584F-4BEA-B715-11B6721EF2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150-3C57-4543-AAD3-4B110499FA3B}" type="datetimeFigureOut">
              <a:rPr lang="hu-HU" smtClean="0"/>
              <a:pPr/>
              <a:t>2025. 11. 01.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6CBB-584F-4BEA-B715-11B6721EF2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150-3C57-4543-AAD3-4B110499FA3B}" type="datetimeFigureOut">
              <a:rPr lang="hu-HU" smtClean="0"/>
              <a:pPr/>
              <a:t>2025. 11. 01.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6CBB-584F-4BEA-B715-11B6721EF2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150-3C57-4543-AAD3-4B110499FA3B}" type="datetimeFigureOut">
              <a:rPr lang="hu-HU" smtClean="0"/>
              <a:pPr/>
              <a:t>2025. 11. 01.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6CBB-584F-4BEA-B715-11B6721EF2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150-3C57-4543-AAD3-4B110499FA3B}" type="datetimeFigureOut">
              <a:rPr lang="hu-HU" smtClean="0"/>
              <a:pPr/>
              <a:t>2025. 11. 01.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6CBB-584F-4BEA-B715-11B6721EF2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150-3C57-4543-AAD3-4B110499FA3B}" type="datetimeFigureOut">
              <a:rPr lang="hu-HU" smtClean="0"/>
              <a:pPr/>
              <a:t>2025. 11. 01.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6CBB-584F-4BEA-B715-11B6721EF2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150-3C57-4543-AAD3-4B110499FA3B}" type="datetimeFigureOut">
              <a:rPr lang="hu-HU" smtClean="0"/>
              <a:pPr/>
              <a:t>2025. 11. 01.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6CBB-584F-4BEA-B715-11B6721EF2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150-3C57-4543-AAD3-4B110499FA3B}" type="datetimeFigureOut">
              <a:rPr lang="hu-HU" smtClean="0"/>
              <a:pPr/>
              <a:t>2025. 11. 01.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6CBB-584F-4BEA-B715-11B6721EF2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53150-3C57-4543-AAD3-4B110499FA3B}" type="datetimeFigureOut">
              <a:rPr lang="hu-HU" smtClean="0"/>
              <a:pPr/>
              <a:t>2025. 11. 01.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86CBB-584F-4BEA-B715-11B6721EF2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3714744" cy="1470025"/>
          </a:xfrm>
        </p:spPr>
        <p:txBody>
          <a:bodyPr/>
          <a:lstStyle/>
          <a:p>
            <a:r>
              <a:rPr lang="hu-HU" b="1" dirty="0" err="1" smtClean="0"/>
              <a:t>Telepy</a:t>
            </a:r>
            <a:r>
              <a:rPr lang="hu-HU" b="1" dirty="0" smtClean="0"/>
              <a:t> Károly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1800" b="1" dirty="0" smtClean="0"/>
              <a:t>Debrecen, 1828.dec.25 -</a:t>
            </a:r>
            <a:br>
              <a:rPr lang="hu-HU" sz="1800" b="1" dirty="0" smtClean="0"/>
            </a:br>
            <a:r>
              <a:rPr lang="hu-HU" sz="1800" b="1" dirty="0" smtClean="0"/>
              <a:t>Budapest, 1906.szept.30.</a:t>
            </a:r>
            <a:endParaRPr lang="hu-HU" sz="1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4286256"/>
            <a:ext cx="3929058" cy="642942"/>
          </a:xfrm>
        </p:spPr>
        <p:txBody>
          <a:bodyPr>
            <a:normAutofit lnSpcReduction="10000"/>
          </a:bodyPr>
          <a:lstStyle/>
          <a:p>
            <a:r>
              <a:rPr lang="hu-HU" sz="1800" b="1" dirty="0" smtClean="0">
                <a:solidFill>
                  <a:schemeClr val="tx1"/>
                </a:solidFill>
              </a:rPr>
              <a:t>Olaj,vászon</a:t>
            </a:r>
          </a:p>
          <a:p>
            <a:r>
              <a:rPr lang="hu-HU" sz="1800" b="1" dirty="0" smtClean="0">
                <a:solidFill>
                  <a:schemeClr val="tx1"/>
                </a:solidFill>
              </a:rPr>
              <a:t>48 cm x 37,5 cm </a:t>
            </a:r>
          </a:p>
          <a:p>
            <a:endParaRPr lang="hu-HU" sz="1800" b="1" dirty="0"/>
          </a:p>
        </p:txBody>
      </p:sp>
      <p:sp>
        <p:nvSpPr>
          <p:cNvPr id="5" name="Téglalap 4"/>
          <p:cNvSpPr/>
          <p:nvPr/>
        </p:nvSpPr>
        <p:spPr>
          <a:xfrm>
            <a:off x="0" y="3105835"/>
            <a:ext cx="3714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Önarckép</a:t>
            </a:r>
          </a:p>
        </p:txBody>
      </p:sp>
      <p:pic>
        <p:nvPicPr>
          <p:cNvPr id="5122" name="Picture 2" descr="Telepy Károly – Wikipé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0773" y="0"/>
            <a:ext cx="5253228" cy="68580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0" y="3357562"/>
            <a:ext cx="3714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1860 körül</a:t>
            </a:r>
            <a:endParaRPr lang="hu-HU" b="1" dirty="0"/>
          </a:p>
        </p:txBody>
      </p:sp>
      <p:sp>
        <p:nvSpPr>
          <p:cNvPr id="9" name="Téglalap 8"/>
          <p:cNvSpPr/>
          <p:nvPr/>
        </p:nvSpPr>
        <p:spPr>
          <a:xfrm>
            <a:off x="857224" y="5857892"/>
            <a:ext cx="254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Magyar Nemzeti Galéria </a:t>
            </a:r>
            <a:endParaRPr lang="hu-H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Telepy Károly - Olasz táj vízeséssel | 51. téli aukció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8678" name="AutoShape 6" descr="A karthausiak kolost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8680" name="AutoShape 8" descr="data:image/jpeg;base64,/9j/4AAQSkZJRgABAQAAAQABAAD/2wCEAAkGBwgHBgkIBwgKCgkLDRYPDQwMDRsUFRAWIB0iIiAdHx8kKDQsJCYxJx8fLT0tMTU3Ojo6Iys/RD84QzQ5OjcBCgoKDQwNGg8PGjclHyU3Nzc3Nzc3Nzc3Nzc3Nzc3Nzc3Nzc3Nzc3Nzc3Nzc3Nzc3Nzc3Nzc3Nzc3Nzc3Nzc3N//AABEIAHgAeAMBIgACEQEDEQH/xAAcAAABBQEBAQAAAAAAAAAAAAAEAAMFBgcBAgj/xAA3EAACAQMCAwYEBQMEAwAAAAABAgMABBESIQUxQQYTIlFhcQeBkaEUMkKxwdHh8BViksIjM1L/xAAZAQADAQEBAAAAAAAAAAAAAAABAgMABAX/xAAeEQADAQEAAwEBAQAAAAAAAAAAAQIRMQMSIUETIv/aAAwDAQACEQMRAD8AutvEJY1Zl3xk5G3youGBTNpyxB5CmhcIIlJyCAAFHX1ozhKvNrljcas40kbjlXPSeNlSRSBFUakPKk0YzjAonT4QCcnFeTHgZrnVDaM92o/SPpXVC5HhG3pXWNN78xRbMKZIVU60DDnyquPeWsc5SKIJGp54GBVnPjGlt9qA4nYRfhmdIkBAzyp/E43GLWlZn7maUuox6+dee6zuGotLQNE7gbg7CmyhUYxyrvmUSqxnQRjxGuugYYYke1OLjrSam9UD2YO0K9M+xNNNFtttg0WVyKKtbCWdQwUBScKWONXtSvEHWARw6VBJ3PKu0XdRNC5jkGG5VyhoxJR8FlZgDIunntzFGWvC3s50kjyWwdRztUkmAeVOZya89eZlHIzbz6iRKMMDjPSu3l1BZ2stzcSLHBEpZ3J2AFdnMcUMjyMqIqlmZuQA5k1knbXto3Eg3DeGSH8AQBI7JgytnO2dwowPegkq+oMrQTifbzjdxfPNBcmGJHZkiCAAL0Df/W1ad2d4snGeDW96mzsuJFxjS45/19jWGN3ejXqBBrUfhXLr4FcRKGxFPnUeRyBt8sfcUaxFbnEWg8Xs04svC2mH4tojKE9PL3648hUnhZIyjgEEb1jvaW/m4d8QprpX8UM0Z2GTo0KCvvjP1rXo31AN5jNK1hJrCK4zbSxnVEmIccl6VHRWM1xGZIYyyjrVjlfFKwVI1YRrp1HJxXTPnajhFxrK9w6z7+6VJRpTJznrjpUq/CbVWbXGQp2U6uRqTdUTVNpy2N9smgJuLWwBWRXDDkMVv63b/wAhUpdK9NEkNz3XiRQ2Czjf32qw2XDoocSsxkwvhzy96iFniuLpO/TwA5z1qyqUWACIYTGFA6UfPdJJGhLSscZjL8RkGNsgUqmprT8S3/mYbEDKjpSoLzSl9DjHvxUIl7syeMcwKJTbfnVfiuu9vO/mt8rIMKOfKp2MnQNsbcvKue49Uh09ZA/EF2PZDiQjbBMYz6rqGftWD5KzbsRg8sV9JXMUVxDJFPGskciFHRhkMp2II9RXzxxpETjV6kUaQxLdSIkaHIUByAAfYU3i4Uk4q6t25fv6VoPwbMrtxUPnRiPAzsDlv71nqEAYIJH0qb7NdoLjs/du9qI2SQASow2YA7bjlzO9GuD1zBrtVcR3Pau/niL474jLDfI2/j6YrbbWTVBE5IOpAcjkdq+fbmYzX8s7/nkdnJIG5Jrbey11DN2asXtgSiRiIFuunYn5kfehS4TvhI3FysbaTsfWiOHyI0RIYFiftUZxK5UqFT82d/SvPD7oKypISI+gAzv71ZeLY0g6+4WBvLNB3NhBcjcaWz+YUr6UxhSASmd96cgmUx5J28yMVJJr6hnj6CDgluD/AOx9jtyqRjiRECDkKQkXYBhk8hXc0lVT6FJA1lDJGrrK4cZ8PnSojYHUBvSpHSY2EbAi7HA9PSjozk4oCN9K0/FOAd6o02KFHbevnK8xPf3EgHhaZ2Rc5xkk4z1rXPifxq64Z2fVLFmRrtzE0o5omN8Ecicjf3rGVmkUgBc4G2KbxrFpWQtEGCDk77muN4QDtz3z5V5SQa8qSCRvmuPJnUMZzkbUSh4ySqycwSQa074X380lhd2MuDFb6WjwPy5LE/esuLBQETJPPcVonwonVbm/gJB1ojAexOf3Favi0nS1FrvAROw2332o3htmuRLM4I/SvnTvELIzOskeBgeLzNULj3bmfhF9dcPtYI2mgZQWkzpzsTtt5kfferf1VRiOdQ/Y0yWXC7hee1Nu2pcE5HlVS7M9sYOOOLW5RLa6bPdpryHA3OPX0q0KcYrnH4NSGRpVYEDTt5UXBNoJV2H1phl1HemipEg5UeoxLBgeRpUClz0JpVP0DoEZNqb/ABGDTAkyvmaZ3zXQkKR3b+909k7tCoPeMiDPnqBz9qx+J3jAY7j0rR/iNI3+iQIVJ1XA3z/sb+tZnFKUkA1Y350yn4UgLWQMQRUgeFOOAm/iLFjqyhU5wGGSP+VBL3YOXIHU461N8O4xc2aRrEUwhYhXXPMYI9BU284U0r9qrE6kbxKuptumcfvirF2P4nHwzj1vPJJogOUkbyUjy+lQ1kqwXDJkDUoUH5gj9qHtWK6h1P8ANFrUZ8PopJA2nfY4rCu1XEr3ifE3uruNkRZWRFMWnSuTgE4znlWvcHujdcIs7h8a3gRm08gcCqf8RoxcQS92FMnhBJHUaTt64x8qTxrGTT+lBs7ye0vEuLZikyEMrZ3FbR2S4lPxThCXdyMSs7qcdQDt/npWHwsCqhRtkYz8utbD2EniPDJrSEhxaTGMyBsiQ4BLD0yWA9BTWNXC0qw5UnAPWm84r2HyuKQkDMuhs550qauJTq0daVUSABK2Ou9dzQ/kc79acFMjMqXxIuVWxtrbSdUkhcN5YBH/AG+1Z7CoEuSNjWg/EZFNjbTagJElKqhPMEZP7Cs9BOxAyPOmKTwLEMeQoyrH16V6J06Mfp6000mldgeVdD68K/hHQ1Mc8SjRMi7gHPPyp2SGWNYJimFkOkHzoe6Y5jbfmcVJ6mk4cGkwBGdKbYOMH+TR+oyWmh9iePw3ka8LSNl/D266WP6iAurPzJ+QqF+I9zdxxwmKUJGWP5fzAkkc/LC0L8Nyf9SuJNsLBjcf7h/Svfa23e9Nw0krotu+c6AwUHrz8yRt50qWMRdKXAulQ387VevhretFxKS0AOiWJnb0YEY/7fUVR10jwoT3anC9Kneykz23HbaRX0gk97vjbG/yo0O+GwtMoHtzph7jGd8VB23FYr+276LGliVO+eRxXTKX6+1FSRC5pXaTIyRSoYS4A1b48qVPgcPWT1NehIRj0oUyYOcU3PcGKF5TsEUk5o4KRfbW1kvuHCSBgXtiWKjfUMb/AD5VmxUg7nboKNXiNx3sszSSeKbviA2MtnP8007tcM8kgwXYnYYA9BQKJYedRGMnG3SuLqOSDzH6uVLu8MOvvXdBVWGBmlGPTJ3kXIEjljmKJiu5Gtvw02DoDAehIz++KHXZNz6AUohquo0JOdSht/WtgUyz9hrnuLm5UKS7Ls2dsA/3rva2+AtZwrHVOwBVTtz1AnbyHn1PlUf2dOjtAqghFaRkxn3wPrU1Fw+W/smQRa++nSI5230nB5dDj6VsF4ynW+kxk46gYpwTPHJ4chmBViDvg7Gie0HCTwe8jiDpIjbEoebDn++305g0AytnVpwSOfWs0Mi49lJ5Ht3gxlIsadupPnVkVdPnUL2NNsLJliYmU4MhI5HoPp+9WIZLAcyaaeEaf0bTJOBvXKlo7QwhHZhrb9OM0qINIJpQmw5UJxZjPwm7jQZd4WA29KVKmMZjIMxNpPI+de4psIMeW9KlSfhUcDhtyeVOFvXauUqUwznSzOdwtctZMSiQnJDZ+9KlR/DBnDZWHEY5RnV34YfXNW+OeReCSQGQ6nJKrn850ZpUqVvA5pV+1LPccVm0AlIQIh7KAv8An9qFOFRVyQwwCKVKi/pkWHspeQw3MMIQvJO+ljjGnJAX+SavgRNQ0mlSrSyd9DIi7FdycedKlSo6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8682" name="Picture 10" descr="https://upload.wikimedia.org/wikipedia/commons/3/3c/Telepy_Carthusian_Monastery_in_the_Vicinity_of_Rome_c._1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7" y="1"/>
            <a:ext cx="4786314" cy="68580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0" y="642918"/>
            <a:ext cx="435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 err="1" smtClean="0"/>
              <a:t>Telepy</a:t>
            </a:r>
            <a:r>
              <a:rPr lang="hu-HU" sz="3600" b="1" dirty="0" smtClean="0"/>
              <a:t> Károly</a:t>
            </a:r>
          </a:p>
        </p:txBody>
      </p:sp>
      <p:sp>
        <p:nvSpPr>
          <p:cNvPr id="8" name="Téglalap 7"/>
          <p:cNvSpPr/>
          <p:nvPr/>
        </p:nvSpPr>
        <p:spPr>
          <a:xfrm>
            <a:off x="0" y="1428736"/>
            <a:ext cx="4357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A </a:t>
            </a:r>
            <a:r>
              <a:rPr lang="hu-HU" b="1" dirty="0" err="1" smtClean="0"/>
              <a:t>Karthausiak</a:t>
            </a:r>
            <a:r>
              <a:rPr lang="hu-HU" b="1" dirty="0" smtClean="0"/>
              <a:t> kolostora</a:t>
            </a:r>
          </a:p>
        </p:txBody>
      </p:sp>
      <p:sp>
        <p:nvSpPr>
          <p:cNvPr id="9" name="Téglalap 8"/>
          <p:cNvSpPr/>
          <p:nvPr/>
        </p:nvSpPr>
        <p:spPr>
          <a:xfrm>
            <a:off x="0" y="1714488"/>
            <a:ext cx="4357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1858 körül</a:t>
            </a:r>
          </a:p>
        </p:txBody>
      </p:sp>
      <p:sp>
        <p:nvSpPr>
          <p:cNvPr id="10" name="Téglalap 9"/>
          <p:cNvSpPr/>
          <p:nvPr/>
        </p:nvSpPr>
        <p:spPr>
          <a:xfrm>
            <a:off x="0" y="3643314"/>
            <a:ext cx="435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Olaj,vászon</a:t>
            </a:r>
          </a:p>
          <a:p>
            <a:pPr algn="ctr"/>
            <a:r>
              <a:rPr lang="hu-HU" b="1" dirty="0" smtClean="0"/>
              <a:t>65,4cm x 45cm</a:t>
            </a:r>
          </a:p>
        </p:txBody>
      </p:sp>
      <p:sp>
        <p:nvSpPr>
          <p:cNvPr id="11" name="Téglalap 10"/>
          <p:cNvSpPr/>
          <p:nvPr/>
        </p:nvSpPr>
        <p:spPr>
          <a:xfrm>
            <a:off x="0" y="5786454"/>
            <a:ext cx="435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M.N.G.</a:t>
            </a:r>
          </a:p>
          <a:p>
            <a:pPr algn="ctr"/>
            <a:r>
              <a:rPr lang="hu-HU" b="1" dirty="0" smtClean="0"/>
              <a:t>Budapest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elepy Károly (1828-1906) Mediterrán tá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2673" y="1428736"/>
            <a:ext cx="7561328" cy="542926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14290"/>
            <a:ext cx="421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 err="1" smtClean="0"/>
              <a:t>Telepy</a:t>
            </a:r>
            <a:r>
              <a:rPr lang="hu-HU" sz="3600" b="1" dirty="0" smtClean="0"/>
              <a:t> Károly</a:t>
            </a:r>
            <a:endParaRPr lang="hu-HU" sz="3600" b="1" dirty="0"/>
          </a:p>
        </p:txBody>
      </p:sp>
      <p:sp>
        <p:nvSpPr>
          <p:cNvPr id="4" name="Téglalap 3"/>
          <p:cNvSpPr/>
          <p:nvPr/>
        </p:nvSpPr>
        <p:spPr>
          <a:xfrm>
            <a:off x="5214942" y="142852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Mediterrán táj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0" y="2857496"/>
            <a:ext cx="1571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Olaj,fa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0" y="3244334"/>
            <a:ext cx="15716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dirty="0" smtClean="0"/>
              <a:t>20,5cm x 32cm</a:t>
            </a:r>
            <a:endParaRPr lang="hu-HU" sz="1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elepy Károly / 1828 - 1906 / - Festmény | Galéria Savaria online piactér -  Vásároljon vagy hirdessen megbízható, színvonalas felületen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178703"/>
            <a:ext cx="7572396" cy="5679297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571472" y="142852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 err="1" smtClean="0"/>
              <a:t>Telepy</a:t>
            </a:r>
            <a:r>
              <a:rPr lang="hu-HU" sz="3600" b="1" dirty="0" smtClean="0"/>
              <a:t> Károly</a:t>
            </a:r>
            <a:endParaRPr lang="hu-HU" sz="3600" b="1" dirty="0"/>
          </a:p>
        </p:txBody>
      </p:sp>
      <p:sp>
        <p:nvSpPr>
          <p:cNvPr id="4" name="Téglalap 3"/>
          <p:cNvSpPr/>
          <p:nvPr/>
        </p:nvSpPr>
        <p:spPr>
          <a:xfrm>
            <a:off x="5000628" y="357166"/>
            <a:ext cx="3483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Itáliai táj patakkal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0" y="3429000"/>
            <a:ext cx="1596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29,2cm x 30cm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0" y="3071810"/>
            <a:ext cx="1571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Olaj,vászon</a:t>
            </a:r>
            <a:endParaRPr lang="hu-H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857224" y="642918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  </a:t>
            </a:r>
            <a:r>
              <a:rPr lang="hu-HU" b="1" dirty="0" smtClean="0"/>
              <a:t>1859-ben végleg hazatelepedett. Addig azonban több képet küldött haza,</a:t>
            </a:r>
          </a:p>
          <a:p>
            <a:r>
              <a:rPr lang="hu-HU" b="1" dirty="0" smtClean="0"/>
              <a:t>melyek már megjelentek a Műegylet pesti kiállításain,így neve lassan ismertté</a:t>
            </a:r>
          </a:p>
          <a:p>
            <a:r>
              <a:rPr lang="hu-HU" b="1" dirty="0" smtClean="0"/>
              <a:t>vált Magyarországon. </a:t>
            </a:r>
          </a:p>
          <a:p>
            <a:endParaRPr lang="hu-HU" b="1" dirty="0" smtClean="0"/>
          </a:p>
          <a:p>
            <a:r>
              <a:rPr lang="hu-HU" b="1" dirty="0" smtClean="0"/>
              <a:t>    Az 1860-as kiállításon a Diósgyőri várrom című munkája került bemutatásra,mely első darabja volt a történelmi várakat, romokat, tájakat </a:t>
            </a:r>
          </a:p>
          <a:p>
            <a:r>
              <a:rPr lang="hu-HU" b="1" dirty="0" smtClean="0"/>
              <a:t>megjelenítő sorozatnak.</a:t>
            </a:r>
          </a:p>
          <a:p>
            <a:r>
              <a:rPr lang="hu-HU" b="1" dirty="0" smtClean="0"/>
              <a:t> </a:t>
            </a:r>
            <a:endParaRPr lang="hu-H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diosgyorivar.hu/sites/default/files/styles/colorbox/public/kepek/vezerkepek/elmenyseta17_telepy_karoly_a_diosgyori_var_1860.jpg?itok=s8yG9U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132" y="1714488"/>
            <a:ext cx="7699868" cy="5143512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642910" y="357166"/>
            <a:ext cx="528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err="1" smtClean="0"/>
              <a:t>Telepy</a:t>
            </a:r>
            <a:r>
              <a:rPr lang="hu-HU" sz="3600" b="1" dirty="0" smtClean="0"/>
              <a:t> Károly</a:t>
            </a:r>
            <a:endParaRPr lang="hu-HU" sz="3600" b="1" dirty="0"/>
          </a:p>
        </p:txBody>
      </p:sp>
      <p:sp>
        <p:nvSpPr>
          <p:cNvPr id="5" name="Téglalap 4"/>
          <p:cNvSpPr/>
          <p:nvPr/>
        </p:nvSpPr>
        <p:spPr>
          <a:xfrm>
            <a:off x="4643438" y="428604"/>
            <a:ext cx="4178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Diósgyőri várrom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4572000" y="714356"/>
            <a:ext cx="432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 1860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1" y="3244334"/>
            <a:ext cx="1500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Olaj,vászon</a:t>
            </a:r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0" y="3571876"/>
            <a:ext cx="1428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53cm x 79cm</a:t>
            </a:r>
            <a:endParaRPr lang="hu-HU" b="1" dirty="0"/>
          </a:p>
        </p:txBody>
      </p:sp>
      <p:sp>
        <p:nvSpPr>
          <p:cNvPr id="9" name="Téglalap 8"/>
          <p:cNvSpPr/>
          <p:nvPr/>
        </p:nvSpPr>
        <p:spPr>
          <a:xfrm>
            <a:off x="0" y="5715016"/>
            <a:ext cx="1428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M.N.G.</a:t>
            </a:r>
          </a:p>
          <a:p>
            <a:pPr algn="ctr"/>
            <a:r>
              <a:rPr lang="hu-HU" b="1" dirty="0" smtClean="0"/>
              <a:t>Budapest</a:t>
            </a:r>
            <a:endParaRPr lang="hu-H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85786" y="857232"/>
            <a:ext cx="75009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   Az 1861-es év megállapodást hoz a művészetében és az életében is.</a:t>
            </a:r>
          </a:p>
          <a:p>
            <a:endParaRPr lang="hu-HU" b="1" dirty="0" smtClean="0"/>
          </a:p>
          <a:p>
            <a:r>
              <a:rPr lang="hu-HU" b="1" dirty="0" smtClean="0"/>
              <a:t>   Feleségül veszi Egressy Gábor színész leányát, Etelkát.</a:t>
            </a:r>
          </a:p>
          <a:p>
            <a:endParaRPr lang="hu-HU" b="1" dirty="0" smtClean="0"/>
          </a:p>
          <a:p>
            <a:r>
              <a:rPr lang="hu-HU" b="1" dirty="0" smtClean="0"/>
              <a:t>   Közéleti szerepe felfelé ível, így művészete kissé háttérbe szorul.</a:t>
            </a:r>
          </a:p>
          <a:p>
            <a:r>
              <a:rPr lang="hu-HU" b="1" dirty="0" smtClean="0"/>
              <a:t>Megalapítják a Képzőművészeti Társulatot a régi elavult Műegylet helyett.</a:t>
            </a:r>
          </a:p>
          <a:p>
            <a:r>
              <a:rPr lang="hu-HU" b="1" dirty="0" smtClean="0"/>
              <a:t>Tagjai többek között: Barabás Miklós, </a:t>
            </a:r>
            <a:r>
              <a:rPr lang="hu-HU" b="1" dirty="0" err="1" smtClean="0"/>
              <a:t>Brodszky</a:t>
            </a:r>
            <a:r>
              <a:rPr lang="hu-HU" b="1" dirty="0" smtClean="0"/>
              <a:t> Sándor, Ligeti Antal, Molnár </a:t>
            </a:r>
          </a:p>
          <a:p>
            <a:r>
              <a:rPr lang="hu-HU" b="1" dirty="0" smtClean="0"/>
              <a:t>József, Orlay </a:t>
            </a:r>
            <a:r>
              <a:rPr lang="hu-HU" b="1" dirty="0" err="1" smtClean="0"/>
              <a:t>Petrich</a:t>
            </a:r>
            <a:r>
              <a:rPr lang="hu-HU" b="1" dirty="0" smtClean="0"/>
              <a:t> Soma és </a:t>
            </a:r>
            <a:r>
              <a:rPr lang="hu-HU" b="1" dirty="0" err="1" smtClean="0"/>
              <a:t>Telepy</a:t>
            </a:r>
            <a:r>
              <a:rPr lang="hu-HU" b="1" dirty="0" smtClean="0"/>
              <a:t> Károly. A Társulat titkárává és mű-</a:t>
            </a:r>
          </a:p>
          <a:p>
            <a:r>
              <a:rPr lang="hu-HU" b="1" dirty="0" err="1" smtClean="0"/>
              <a:t>tárosává</a:t>
            </a:r>
            <a:r>
              <a:rPr lang="hu-HU" b="1" dirty="0" smtClean="0"/>
              <a:t> </a:t>
            </a:r>
            <a:r>
              <a:rPr lang="hu-HU" b="1" dirty="0" err="1" smtClean="0"/>
              <a:t>Telepy</a:t>
            </a:r>
            <a:r>
              <a:rPr lang="hu-HU" b="1" dirty="0" smtClean="0"/>
              <a:t> Károlyt választják.</a:t>
            </a:r>
          </a:p>
          <a:p>
            <a:r>
              <a:rPr lang="hu-HU" b="1" dirty="0" smtClean="0"/>
              <a:t>   A Társulat célkitűzése: a nemzeti festészetünk megteremtése,ill. a közönség </a:t>
            </a:r>
          </a:p>
          <a:p>
            <a:r>
              <a:rPr lang="hu-HU" b="1" dirty="0" smtClean="0"/>
              <a:t>fogékonnyá tétele a művészetek befogadására.</a:t>
            </a:r>
          </a:p>
          <a:p>
            <a:endParaRPr lang="hu-HU" b="1" dirty="0" smtClean="0"/>
          </a:p>
          <a:p>
            <a:r>
              <a:rPr lang="hu-HU" b="1" dirty="0" smtClean="0"/>
              <a:t>    </a:t>
            </a:r>
            <a:r>
              <a:rPr lang="hu-HU" b="1" dirty="0" err="1" smtClean="0"/>
              <a:t>Telepy</a:t>
            </a:r>
            <a:r>
              <a:rPr lang="hu-HU" b="1" dirty="0" smtClean="0"/>
              <a:t> 45 éven át a Társaság egyik legfontosabb vezetője volt.</a:t>
            </a:r>
          </a:p>
          <a:p>
            <a:endParaRPr lang="hu-HU" b="1" dirty="0" smtClean="0"/>
          </a:p>
          <a:p>
            <a:r>
              <a:rPr lang="hu-HU" b="1" dirty="0" smtClean="0"/>
              <a:t>     A </a:t>
            </a:r>
            <a:r>
              <a:rPr lang="hu-HU" b="1" dirty="0" err="1" smtClean="0"/>
              <a:t>Mintarajztanoda</a:t>
            </a:r>
            <a:r>
              <a:rPr lang="hu-HU" b="1" dirty="0" smtClean="0"/>
              <a:t> is </a:t>
            </a:r>
            <a:r>
              <a:rPr lang="hu-HU" b="1" dirty="0" err="1" smtClean="0"/>
              <a:t>Telepy</a:t>
            </a:r>
            <a:r>
              <a:rPr lang="hu-HU" b="1" dirty="0" smtClean="0"/>
              <a:t> és társai kezdeményezésére valósult meg.</a:t>
            </a:r>
          </a:p>
          <a:p>
            <a:endParaRPr lang="hu-HU" b="1" dirty="0" smtClean="0"/>
          </a:p>
          <a:p>
            <a:r>
              <a:rPr lang="hu-HU" b="1" dirty="0" smtClean="0"/>
              <a:t>      1873-ban megalakult a Magyar Írók és Művészek Társasága, mely egyik</a:t>
            </a:r>
          </a:p>
          <a:p>
            <a:r>
              <a:rPr lang="hu-HU" b="1" dirty="0" smtClean="0"/>
              <a:t>alelnökének </a:t>
            </a:r>
            <a:r>
              <a:rPr lang="hu-HU" b="1" dirty="0" err="1" smtClean="0"/>
              <a:t>Telepy</a:t>
            </a:r>
            <a:r>
              <a:rPr lang="hu-HU" b="1" dirty="0" smtClean="0"/>
              <a:t> Károlyt választják meg.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71538" y="928670"/>
            <a:ext cx="71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    A magyar művészet iránt tanúsított áldozatos munkáját hivatalosan is</a:t>
            </a:r>
          </a:p>
          <a:p>
            <a:r>
              <a:rPr lang="hu-HU" b="1" dirty="0" smtClean="0"/>
              <a:t>méltányolták. Több ízben kapott magas kitüntetéseket. Közéleti munkája mellett kedves tájai megfestését haláláig folytatta. Örömét lelte a hazai tájak, a Tátra, a Balaton és környéke megfestésében.</a:t>
            </a:r>
          </a:p>
          <a:p>
            <a:endParaRPr lang="hu-HU" b="1" dirty="0" smtClean="0"/>
          </a:p>
          <a:p>
            <a:endParaRPr lang="hu-HU" b="1" dirty="0" smtClean="0"/>
          </a:p>
          <a:p>
            <a:r>
              <a:rPr lang="hu-HU" b="1" dirty="0" smtClean="0"/>
              <a:t>Célszerű a munkáit témák szerint csoportosítani.</a:t>
            </a:r>
          </a:p>
          <a:p>
            <a:endParaRPr lang="hu-HU" b="1" dirty="0" smtClean="0"/>
          </a:p>
          <a:p>
            <a:r>
              <a:rPr lang="hu-HU" b="1" dirty="0" smtClean="0"/>
              <a:t>1.) Várak, romok, városrészek</a:t>
            </a:r>
          </a:p>
          <a:p>
            <a:r>
              <a:rPr lang="hu-HU" b="1" dirty="0" smtClean="0"/>
              <a:t>2.) Hegyvidéki tájak</a:t>
            </a:r>
          </a:p>
          <a:p>
            <a:r>
              <a:rPr lang="hu-HU" b="1" dirty="0" smtClean="0"/>
              <a:t>3.) A Balaton és a Duna látképei </a:t>
            </a:r>
          </a:p>
          <a:p>
            <a:r>
              <a:rPr lang="hu-HU" b="1" dirty="0" smtClean="0"/>
              <a:t>4.) Munkaábrázolások, jelenetek a tájban</a:t>
            </a:r>
          </a:p>
          <a:p>
            <a:r>
              <a:rPr lang="hu-HU" b="1" dirty="0" smtClean="0"/>
              <a:t>5.) Bensőséges tájábrázolások, facsoportok, erdőrészletek </a:t>
            </a:r>
          </a:p>
          <a:p>
            <a:endParaRPr lang="hu-H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Árva vára, 1880 - Virág Judit Galé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271698"/>
            <a:ext cx="7715272" cy="4586302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>
          <a:xfrm>
            <a:off x="571472" y="571480"/>
            <a:ext cx="3143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 err="1" smtClean="0"/>
              <a:t>Telepy</a:t>
            </a:r>
            <a:r>
              <a:rPr lang="hu-HU" sz="3600" b="1" dirty="0" smtClean="0"/>
              <a:t> Károly</a:t>
            </a:r>
          </a:p>
        </p:txBody>
      </p:sp>
      <p:sp>
        <p:nvSpPr>
          <p:cNvPr id="9" name="Téglalap 8"/>
          <p:cNvSpPr/>
          <p:nvPr/>
        </p:nvSpPr>
        <p:spPr>
          <a:xfrm>
            <a:off x="5429256" y="571480"/>
            <a:ext cx="2745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Árva vára</a:t>
            </a:r>
          </a:p>
        </p:txBody>
      </p:sp>
      <p:sp>
        <p:nvSpPr>
          <p:cNvPr id="10" name="Téglalap 9"/>
          <p:cNvSpPr/>
          <p:nvPr/>
        </p:nvSpPr>
        <p:spPr>
          <a:xfrm>
            <a:off x="6357950" y="928670"/>
            <a:ext cx="85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1880</a:t>
            </a:r>
          </a:p>
        </p:txBody>
      </p:sp>
      <p:sp>
        <p:nvSpPr>
          <p:cNvPr id="11" name="Téglalap 10"/>
          <p:cNvSpPr/>
          <p:nvPr/>
        </p:nvSpPr>
        <p:spPr>
          <a:xfrm>
            <a:off x="0" y="3929066"/>
            <a:ext cx="1500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Olaj,vászon</a:t>
            </a:r>
          </a:p>
          <a:p>
            <a:pPr algn="ctr"/>
            <a:r>
              <a:rPr lang="hu-HU" b="1" dirty="0" smtClean="0"/>
              <a:t>65cm x100cm</a:t>
            </a:r>
          </a:p>
        </p:txBody>
      </p:sp>
      <p:sp>
        <p:nvSpPr>
          <p:cNvPr id="7" name="Téglalap 6"/>
          <p:cNvSpPr/>
          <p:nvPr/>
        </p:nvSpPr>
        <p:spPr>
          <a:xfrm>
            <a:off x="0" y="5643578"/>
            <a:ext cx="1428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b="1" dirty="0" smtClean="0"/>
              <a:t>Magántulajdon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data:image/jpeg;base64,/9j/4AAQSkZJRgABAQAAAQABAAD/2wCEAAkGBwgHBgkIBwgKCgkLDRYPDQwMDRsUFRAWIB0iIiAdHx8kKDQsJCYxJx8fLT0tMTU3Ojo6Iys/RD84QzQ5OjcBCgoKDQwNGg8PGjclHyU3Nzc3Nzc3Nzc3Nzc3Nzc3Nzc3Nzc3Nzc3Nzc3Nzc3Nzc3Nzc3Nzc3Nzc3Nzc3Nzc3N//AABEIAHgAeAMBIgACEQEDEQH/xAAcAAABBQEBAQAAAAAAAAAAAAAFAAEDBAYHAgj/xAA4EAACAQMDAgQEAwUJAQAAAAABAgMABBEFEiExQQYTIlEyYXGBobHBFCNCkdEHJDNDUmLh8PFy/8QAGQEAAwEBAQAAAAAAAAAAAAAAAQIDAAQF/8QAIxEAAgICAgICAwEAAAAAAAAAAAECEQMhEjETQQQiMkJRFP/aAAwDAQACEQMRAD8A5tyantraW4kSKFWeRzhVXuajiQs4AGSa6b4G0iytIY7qdle7kI24GSvyH6mpymkUjEfwv4GS3RLjUgssxGfKI9KfX3NbW20vyh6So7AgYxRK1iCqu3GPapbaRZopMY9DkUvMVqwaLNpOXbn5GmfT0UcLkfOiTx8ZBqtcDy0YyNhccnPQUfIzKCKHkBX2bea9rDyeBSZAzBlfdnGDmp4g54fH1plOxXCiNrYkqAePnViO0GBuJH2p1J4xxVqEZGCR96zk6NR5SBlAw26vE1ozgEcfMVbAJbipY8E4bmpWNQOW1YDJP41XubMSrtc545+dHSisQBnFQS24OME/etZrOL+OvCX7G731mP3THLIoPpPvSrqup6fDcW8sMq7lkXaRSrcmuiq4NbPnyzi2rvzhu9aDw9fzQyyMh9RAB3EjFQ2QtJHEMQKFzjDnDKfn8qK3+lIscf7O6xODggt6XqGSaemdscdLR0HQ9RWa3aRZDIwjyCTycZq/owuIY/3qvh1yT2BrmOk391o12Uu1lMZX+Fc5A9vxrVv47tbeFIUsriQrjLcer6DNaEq0yE8TvSK3i3VJF8QxCwn9UEWJQozh85A+XX8qAanres33oNy6qDgbFC5PTmo4J577VLzULm1MUc8hfEkZwvsKKtaNcjKwoi4OGIAXHyzQnPY0MegRBq+r2KEo584HjzF4b3zR/RvGm+UrqCsm4ek7QDn6UNa2ljYqzpLxuUFuxqG5lJlNuVBY9dh68j+vb2oLI/RZ/HTXRuLTxNpUz7BcpGx+ESHbn+dGrS8gn5hnik7nY4P5VxmWBGXONoYZxgZ785+xqlBPcWc2+1upI5exUlf+/SrRm2Rl8auj6AVgBng1ImAFwMbq4hbeJtUt7lJZbuWSND03nIPvj/muqeG9Yh1SwjlWaN5No8wIfhP07dqNkJ4nHZoV2qOtV5pW5G3twaeN16lqZijdxRI0QK2+MEj+dNUxAA4pVjHC1sNPV3iu5JCyjLyqeQfzH5U115lvH5SRxzxueHQFs8dVx0Iow+n213CySx+XJxmaMepT+or1aaRHFLE0c0gaPJfeobf/AErm5r2eraRVtrs3EcQubmd4/hBUur5/3cnP86ns4WZnabI2EEPu/U/1q9dHTLK1WW4Bdkz5cZ6sfbj869aRoNxrSi71aQ2mnMwMcKtgvn3+VLH7Bc4xjbK/7ZJNOLfSbea5k24AiGQMnuf1+dFbfw14hu0/vd3BZxn/AC09Zx/351tNNsLTT7ZYrKCOGMD+Edfmfc1YjdJZHiDDenxCrLGl2ck/ky/VGNTwDbtzc6nfOenoIUfjmvaf2eaVuLLcX6t/q80Z/KtiykHANM7LHGzySBFUbmYntT8UI/kZH7MLdf2eNy1lqs+7GMTqGGPas1qXhPWLEZuLVZo1yfNtwWA+o612NMEBt4II4Ir0QMHnOa1Bj8mXT2cQisLaaO2kOS+/btzt2/8A13pW0iWVw0lpey2m09ACFOPn9a6frXhaw1RjMM290DkTRcZP+4dxWD1PRZLG6istSR4yzfu7lH9LdeM9j04qTUl7OmGTHNHu18b6mEYeZDleC02Bv+nvVy08b6gj7pIYygOSrkg4oV5cdqhtpk3rHyGl756Hmgss8Lz+iIRAHAdHJDUI7ehZQjR2PQNfttaX92RHLjO33FKubeF9Ua0v4ZyFHktu8rOAQRg4/GnqylXZySxu9BSIohIPOf4mHP0p9RuobS3MrkqF6Ee/TAqqszSwgAhQCTmhl876lq62gGI4Fy4ByD7/AJ1yRjcjuS9sI+FtJGtalFc6p642zsi3Ecc1tbvw/ZLHIiSXAUerbvyucccUB8CrIbqISg4V26jHYVvLhcJjpVkc+STbMJPFe2FtK2n38y+WeUc8Gmtbie1uZx+0u0zAsrk9CB0onIqrJJvbg1Bm2ZduVZhznHT7VLk2NoqQa7rLxRO1z8b7TiJTjOCDz1681V8RXN40f7Pf3+4yf5YQYJBGAF9uc546Grd3qkFuixj/ABiDgAYGKylzcNLeM00nmvkDcf09qpBtm4r+G60HXLl7d45EQxW6Lkjk4PerlvrEllqQXUr1XguAWiHl7Vi+XU/zoHoV5bxT3LTyYBVMb/vVrXLeK/iimicZQEop4B56Z+1L5K7BLErpI2AlhZTJ5ibccncMfzrO67r/AIfktZbW5kF2p4ZIhux889M/esnDps4cs0fqPpBLDIGc9R9K9tYSyTSiQZRMIFY4HQHI7EckfrTeZCLC1sEeJLSXT/KWT+9WM/NrckDOD1Un3x/3rQOR4oT+7BYdx3rVa4t5Ppws5JiLZeVVgCoPOMEfesxFHHcQFiq+ZF1wapBpqyy5UTNKtncRTRh2kH+Ip4DClXvSM3IkF0m7yxtDE9eOM0qDklpitXsNQDZaySPwjH59PpVDw8w33c5PLN7+1T3UscEDQN0K+ll71PodvZtpjGRPVvP17feoXxTOnjcLDuhXDz3luxfAA3EA/hWrklcAkEsuect2rF6fELWRri1bPHfqKLxapvCoyFSaHlRCWN+gXqOq2sd9PFPK0Tq5UAocH+tD73U4IpIk3vJLK2FKjauPrUfia1a4eSeNg27nA5IrOXdy3k27bsNCfSe3T/ynhBSemB/U0U1xbTXSlX9eArKf9XtzQC6YG/kboOP50MtLp0naRnOPYHrRCfym3Oyb95BJVsEH3qyg4ugQndml0cSNJPsPmbdvpJxyc1dk1K0s7aNby48o7RgMMk/b+tZrRb6WyWaS3IuVIHoPBGPeh91eNPcl5FZZWOPUOn/FReLk9leRr28QaYiALO8h/wBqH/ymuvElqkGbdJZX+aYA96xs3oAVsHnqo4NWIruUxrFBHI6HhwF3Dnv/AMUf88UDkEjewXIA2BSePhwD9s/Og1001rclgi/vR8I6datSTyMyQgbtnIwhULn5VFewSR+QzhiS/wDEeKpBJM3ZZ0iLdvlljKP1AxjIOffg0qt20qx2hSUoFCnPPT8KVJtsMkloGalPsmltgpkdHAR89qaO+khjXDnbnO4cDPyqrqUkcu0x7twJGT3HbNRwzF4lhZSWB47Yq3BOJJya1Yej13AGCSM8HocUQt9et/SGYuW4wR0FZ6GxYIGLqS3RcZxTpbqjMrsVPbHHNRligwqckaae9tDuZJWXjotQmytb+LLqJN3Xpn+fWgaWihCxlPA4wep+tSLJLbLmMtx1HINIsdfixvI2tovnw7YbtohYexVyD+NSHQrdxhJLpVbtlWA/Ch8WtSooEjEhuzGrUWs7/SoxRccv9CpQJhoMkTb7a4Kv36YP1Aqw2jG7Ty7xY8/6481JBNfOodU9PvtP50tV1mXTysbhcsvOOcVO8j17C+KI7bwnaxMHL7yD/EeKsTiO1zGskaBuSRxQW61pypYXEpGPhz1oHc30s2Q6t1zz/WqRxTl+TJvJXQVv9QSCQrAEkx1JoQ1/LdThZCNoPCgcVEkcj8LgfWpYY/2c72Cn610qEYonzlJl5pRHbZG8MBgY6UqGXV+xJRBhTSpox0aeS3ogEjDIODn37VIs6bgQxBBzkcGmmtzBI8MrByjYBj5B+lV/LB6N3xjFNSZK5IKx3itj1FsHr0opZTwXDf3gkY6Gs/bkdO/f50Ts1DtiLjuRjrUpxRVSbCki7DtDAg+oDpXlbOSQ/BxnoOhqSO3mYr6WeMdW3gYohFE0QMk06rGvKJ8O75c1ztv0UREtjH5QjEERlzjKx52/c1dtvDUG0tKgG7uM17tLqOKSMyR7Q/KlgAuflRV7tJWVEK8dWHJ/KgrNJorRaTHFBtgmlHy4wKDa9pYUBmYNx1YVpEndF9SggfxhcUM1wNcQEKPhPLClTp2NtmINsuCWfAzgYqxa2sLL5nce571M6mNgxZSF7HvXmWWIxlshM9h+ldHJsChEhu1WLG2NSD3I/Kht0+SFjUk/PmjDrbXFpasjFppNyyB/fHUfSqXkZlEUcke7cRhiVB+h96aDS7BODrQCc8nd1zSopdQyWzhZIgA4+KQbvuDTVdStaObg0V0do5WQsSwbg+9SrtaTey5IOeRxT0qzQybei15e/LxoAucFvartrMYGAEapjuWyfwp6VRkr0XitWF45lkKbG6cH/wAqVvMRso8Uo6bGG3NKlUVphkqPDrDIS7wsp3fD5nwmr0UssIjEQTJ5MbEc4pUqYQui+9AJVQRnI7Co3kBBKx57nHOPnilSpZpUZOjJeICYrnIbar8kbelBd8vaUMfalSroxr6izlUhx57YDvjmkGlj3EEgnoaalTA5Miup7qUASSMy9QCelKlSp0Rbd9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148" name="Picture 4" descr="http://www.hung-art.hu/kep/t/telepy/muvek/guss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08177"/>
            <a:ext cx="9144000" cy="5449824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500034" y="214290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err="1" smtClean="0"/>
              <a:t>Telepy</a:t>
            </a:r>
            <a:r>
              <a:rPr lang="hu-HU" sz="3600" b="1" dirty="0" smtClean="0"/>
              <a:t> Károly</a:t>
            </a:r>
            <a:endParaRPr lang="hu-HU" sz="3600" b="1" dirty="0"/>
          </a:p>
        </p:txBody>
      </p:sp>
      <p:sp>
        <p:nvSpPr>
          <p:cNvPr id="5" name="Téglalap 4"/>
          <p:cNvSpPr/>
          <p:nvPr/>
        </p:nvSpPr>
        <p:spPr>
          <a:xfrm>
            <a:off x="500034" y="785794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A </a:t>
            </a:r>
            <a:r>
              <a:rPr lang="hu-HU" b="1" dirty="0" err="1" smtClean="0"/>
              <a:t>Németújvári</a:t>
            </a:r>
            <a:r>
              <a:rPr lang="hu-HU" b="1" dirty="0" smtClean="0"/>
              <a:t> vár kapuja</a:t>
            </a:r>
          </a:p>
          <a:p>
            <a:r>
              <a:rPr lang="hu-HU" dirty="0" smtClean="0"/>
              <a:t>                 </a:t>
            </a:r>
            <a:r>
              <a:rPr lang="hu-HU" b="1" dirty="0" smtClean="0"/>
              <a:t>1889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6858016" y="142852"/>
            <a:ext cx="1324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 Olaj,vászon</a:t>
            </a:r>
          </a:p>
        </p:txBody>
      </p:sp>
      <p:sp>
        <p:nvSpPr>
          <p:cNvPr id="7" name="Téglalap 6"/>
          <p:cNvSpPr/>
          <p:nvPr/>
        </p:nvSpPr>
        <p:spPr>
          <a:xfrm>
            <a:off x="6858016" y="357166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46cm x 73cm</a:t>
            </a:r>
          </a:p>
        </p:txBody>
      </p:sp>
      <p:sp>
        <p:nvSpPr>
          <p:cNvPr id="8" name="Téglalap 7"/>
          <p:cNvSpPr/>
          <p:nvPr/>
        </p:nvSpPr>
        <p:spPr>
          <a:xfrm>
            <a:off x="7072330" y="714356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  </a:t>
            </a:r>
            <a:r>
              <a:rPr lang="hu-HU" b="1" dirty="0" smtClean="0"/>
              <a:t>M.N.M.</a:t>
            </a:r>
          </a:p>
        </p:txBody>
      </p:sp>
      <p:sp>
        <p:nvSpPr>
          <p:cNvPr id="9" name="Téglalap 8"/>
          <p:cNvSpPr/>
          <p:nvPr/>
        </p:nvSpPr>
        <p:spPr>
          <a:xfrm>
            <a:off x="7072330" y="928670"/>
            <a:ext cx="1082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Budapest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Önarckép – Magyar Nemzeti Galé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21281"/>
            <a:ext cx="9144000" cy="423672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428596" y="500042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err="1" smtClean="0"/>
              <a:t>Telepy</a:t>
            </a:r>
            <a:r>
              <a:rPr lang="hu-HU" sz="3600" b="1" dirty="0" smtClean="0"/>
              <a:t> Károly</a:t>
            </a:r>
            <a:endParaRPr lang="hu-HU" sz="3600" b="1" dirty="0"/>
          </a:p>
        </p:txBody>
      </p:sp>
      <p:sp>
        <p:nvSpPr>
          <p:cNvPr id="4" name="Téglalap 3"/>
          <p:cNvSpPr/>
          <p:nvPr/>
        </p:nvSpPr>
        <p:spPr>
          <a:xfrm>
            <a:off x="928662" y="1214422"/>
            <a:ext cx="1609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/>
              <a:t>Galambóc</a:t>
            </a:r>
            <a:r>
              <a:rPr lang="hu-HU" b="1" dirty="0" smtClean="0"/>
              <a:t> vára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6643702" y="500042"/>
            <a:ext cx="812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Olaj,fa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6357950" y="857232"/>
            <a:ext cx="1422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12cm x 25cm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6715140" y="1643050"/>
            <a:ext cx="918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 M.N.G.</a:t>
            </a:r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6643702" y="1928802"/>
            <a:ext cx="1082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Budapest</a:t>
            </a:r>
            <a:endParaRPr lang="hu-H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857224" y="714356"/>
            <a:ext cx="74295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     1828.dec.25-én született Debrecenben</a:t>
            </a:r>
          </a:p>
          <a:p>
            <a:endParaRPr lang="hu-HU" b="1" dirty="0" smtClean="0"/>
          </a:p>
          <a:p>
            <a:r>
              <a:rPr lang="hu-HU" b="1" dirty="0" smtClean="0"/>
              <a:t>     Apja: Telepi György ( </a:t>
            </a:r>
            <a:r>
              <a:rPr lang="hu-HU" b="1" dirty="0" err="1" smtClean="0"/>
              <a:t>szül.Telepianovics</a:t>
            </a:r>
            <a:r>
              <a:rPr lang="hu-HU" b="1" dirty="0" smtClean="0"/>
              <a:t>) egy görög katolikus pap fia.</a:t>
            </a:r>
          </a:p>
          <a:p>
            <a:r>
              <a:rPr lang="hu-HU" b="1" dirty="0" smtClean="0"/>
              <a:t> Színész, díszletfestő, díszlettervező, színházi technikus, színműíró, mű-</a:t>
            </a:r>
          </a:p>
          <a:p>
            <a:r>
              <a:rPr lang="hu-HU" b="1" dirty="0" smtClean="0"/>
              <a:t>fordító, festőművész.</a:t>
            </a:r>
          </a:p>
          <a:p>
            <a:endParaRPr lang="hu-HU" b="1" dirty="0" smtClean="0"/>
          </a:p>
          <a:p>
            <a:r>
              <a:rPr lang="hu-HU" b="1" dirty="0" smtClean="0"/>
              <a:t>12 drámát fordított németről magyarra.</a:t>
            </a:r>
          </a:p>
          <a:p>
            <a:r>
              <a:rPr lang="hu-HU" b="1" dirty="0" smtClean="0"/>
              <a:t>A Pesti Magyar Színház egyik tervezője és alapító tagja.</a:t>
            </a:r>
          </a:p>
          <a:p>
            <a:r>
              <a:rPr lang="hu-HU" b="1" dirty="0" smtClean="0"/>
              <a:t>Ez volt Pest első, az ország negyedik színháza Kolozsvár, Miskolc, Balaton-</a:t>
            </a:r>
          </a:p>
          <a:p>
            <a:r>
              <a:rPr lang="hu-HU" b="1" dirty="0" err="1" smtClean="0"/>
              <a:t>füred</a:t>
            </a:r>
            <a:r>
              <a:rPr lang="hu-HU" b="1" dirty="0" smtClean="0"/>
              <a:t> után. </a:t>
            </a:r>
          </a:p>
          <a:p>
            <a:endParaRPr lang="hu-HU" b="1" dirty="0" smtClean="0"/>
          </a:p>
          <a:p>
            <a:r>
              <a:rPr lang="hu-HU" b="1" dirty="0" smtClean="0"/>
              <a:t>    Anyja: Bohus Jozefa színésznő, nem sokkal Károly születése után meg-</a:t>
            </a:r>
          </a:p>
          <a:p>
            <a:r>
              <a:rPr lang="hu-HU" b="1" dirty="0" smtClean="0"/>
              <a:t>halt. György második felesége szeretetben,saját gyermekeként nevelte </a:t>
            </a:r>
          </a:p>
          <a:p>
            <a:r>
              <a:rPr lang="hu-HU" b="1" dirty="0" smtClean="0"/>
              <a:t>Károlyt.</a:t>
            </a:r>
          </a:p>
          <a:p>
            <a:endParaRPr lang="hu-HU" b="1" dirty="0" smtClean="0"/>
          </a:p>
          <a:p>
            <a:r>
              <a:rPr lang="hu-HU" b="1" dirty="0" smtClean="0"/>
              <a:t>    A pesti színház megnyitója után (1837) a család Pestre költözött.</a:t>
            </a:r>
          </a:p>
          <a:p>
            <a:r>
              <a:rPr lang="hu-HU" b="1" dirty="0" smtClean="0"/>
              <a:t>    Károly a középiskolát a Pesti Piarista Gimnáziumban végezte.</a:t>
            </a:r>
          </a:p>
          <a:p>
            <a:r>
              <a:rPr lang="hu-HU" b="1" dirty="0" smtClean="0"/>
              <a:t>A középiskola elvégzése után papi pályára szánták, de ő a festészetet</a:t>
            </a:r>
          </a:p>
          <a:p>
            <a:r>
              <a:rPr lang="hu-HU" b="1" dirty="0" smtClean="0"/>
              <a:t>választotta. Apja Barabás Miklóshoz küldte tanulni. Ekkor még az arckép</a:t>
            </a:r>
          </a:p>
          <a:p>
            <a:r>
              <a:rPr lang="hu-HU" b="1" dirty="0" smtClean="0"/>
              <a:t>festéshez érzett hivatást. ( Barabás hatására) </a:t>
            </a:r>
          </a:p>
          <a:p>
            <a:r>
              <a:rPr lang="hu-HU" b="1" dirty="0" smtClean="0"/>
              <a:t> 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lepy Károly (1828-1906) A Felka-völgy (Magas Tátra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411992"/>
            <a:ext cx="7500958" cy="5446008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5255057" y="357166"/>
            <a:ext cx="2818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 smtClean="0"/>
              <a:t>A </a:t>
            </a:r>
            <a:r>
              <a:rPr lang="hu-HU" b="1" dirty="0" err="1" smtClean="0"/>
              <a:t>Felka-völgy</a:t>
            </a:r>
            <a:r>
              <a:rPr lang="hu-HU" b="1" dirty="0" smtClean="0"/>
              <a:t> (Magas-Tátra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072198" y="714356"/>
            <a:ext cx="141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1890-es évek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642910" y="428604"/>
            <a:ext cx="2649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 err="1" smtClean="0"/>
              <a:t>Telepy</a:t>
            </a:r>
            <a:r>
              <a:rPr lang="hu-HU" sz="3600" dirty="0" smtClean="0"/>
              <a:t> Károly</a:t>
            </a:r>
            <a:endParaRPr lang="hu-HU" sz="3600" dirty="0"/>
          </a:p>
        </p:txBody>
      </p:sp>
      <p:sp>
        <p:nvSpPr>
          <p:cNvPr id="6" name="Téglalap 5"/>
          <p:cNvSpPr/>
          <p:nvPr/>
        </p:nvSpPr>
        <p:spPr>
          <a:xfrm>
            <a:off x="0" y="3214686"/>
            <a:ext cx="1714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Olaj,papírlemez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0" y="3571876"/>
            <a:ext cx="1643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27cm x 37cm</a:t>
            </a:r>
            <a:endParaRPr lang="hu-H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arn 1880 | Karoly Telepy | Oil Pain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937873"/>
            <a:ext cx="7929618" cy="4920127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642910" y="285728"/>
            <a:ext cx="4567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err="1" smtClean="0"/>
              <a:t>Telepy</a:t>
            </a:r>
            <a:r>
              <a:rPr lang="hu-HU" sz="3600" b="1" dirty="0" smtClean="0"/>
              <a:t> Károly</a:t>
            </a:r>
            <a:endParaRPr lang="hu-HU" sz="3600" b="1" dirty="0"/>
          </a:p>
        </p:txBody>
      </p:sp>
      <p:sp>
        <p:nvSpPr>
          <p:cNvPr id="4" name="Téglalap 3"/>
          <p:cNvSpPr/>
          <p:nvPr/>
        </p:nvSpPr>
        <p:spPr>
          <a:xfrm>
            <a:off x="1000100" y="857232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err="1" smtClean="0"/>
              <a:t>Tarn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7143768" y="928670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                  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643042" y="1285860"/>
            <a:ext cx="683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1880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6572264" y="571480"/>
            <a:ext cx="1500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Olaj,vászon</a:t>
            </a:r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6500826" y="928670"/>
            <a:ext cx="1571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 43cm x 59cm</a:t>
            </a:r>
            <a:endParaRPr lang="hu-HU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elepy Károly (1828-1906) Tátra, 18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665025"/>
            <a:ext cx="7215206" cy="519297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642910" y="500042"/>
            <a:ext cx="4496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err="1" smtClean="0"/>
              <a:t>Telepy</a:t>
            </a:r>
            <a:r>
              <a:rPr lang="hu-HU" sz="3600" b="1" dirty="0" smtClean="0"/>
              <a:t> Károly</a:t>
            </a:r>
            <a:endParaRPr lang="hu-HU" sz="3600" b="1" dirty="0"/>
          </a:p>
        </p:txBody>
      </p:sp>
      <p:sp>
        <p:nvSpPr>
          <p:cNvPr id="4" name="Téglalap 3"/>
          <p:cNvSpPr/>
          <p:nvPr/>
        </p:nvSpPr>
        <p:spPr>
          <a:xfrm>
            <a:off x="6000760" y="357166"/>
            <a:ext cx="2682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Tátra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1" y="3244334"/>
            <a:ext cx="1928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42,5cm x 52,5cm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6500826" y="714356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          </a:t>
            </a:r>
            <a:r>
              <a:rPr lang="hu-HU" b="1" dirty="0" smtClean="0"/>
              <a:t>1887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0" y="3500438"/>
            <a:ext cx="1928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Olaj,vászon</a:t>
            </a:r>
            <a:endParaRPr lang="hu-H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aroly Telepy | Tátrai táj (1897) | Mutual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5" y="13358882"/>
            <a:ext cx="3634090" cy="6000792"/>
          </a:xfrm>
          <a:prstGeom prst="rect">
            <a:avLst/>
          </a:prstGeom>
          <a:noFill/>
        </p:spPr>
      </p:pic>
      <p:pic>
        <p:nvPicPr>
          <p:cNvPr id="5124" name="Picture 4" descr="Karoly Telepy | Tátrai táj (1897) | Mutual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4263" y="0"/>
            <a:ext cx="4199737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642918"/>
            <a:ext cx="500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 err="1" smtClean="0"/>
              <a:t>Telepy</a:t>
            </a:r>
            <a:r>
              <a:rPr lang="hu-HU" sz="3600" b="1" dirty="0" smtClean="0"/>
              <a:t> Károly</a:t>
            </a:r>
            <a:endParaRPr lang="hu-HU" sz="3600" b="1" dirty="0"/>
          </a:p>
        </p:txBody>
      </p:sp>
      <p:sp>
        <p:nvSpPr>
          <p:cNvPr id="5" name="Téglalap 4"/>
          <p:cNvSpPr/>
          <p:nvPr/>
        </p:nvSpPr>
        <p:spPr>
          <a:xfrm>
            <a:off x="0" y="1357298"/>
            <a:ext cx="4929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Tátrai táj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1571605" y="1857364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          1897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0" y="3244334"/>
            <a:ext cx="4929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Olaj,vászon</a:t>
            </a:r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0" y="3500438"/>
            <a:ext cx="4929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144cm x 89cm</a:t>
            </a:r>
            <a:endParaRPr lang="hu-HU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lepy Károly (1828–1906): Hegyi táj, 1900, olaj, vászon, 40 x 60 cm Ltsz.: K.65.1.5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1" y="1957372"/>
            <a:ext cx="7500959" cy="4900629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714348" y="642918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err="1" smtClean="0"/>
              <a:t>Telepy</a:t>
            </a:r>
            <a:r>
              <a:rPr lang="hu-HU" sz="3600" b="1" dirty="0" smtClean="0"/>
              <a:t> Károly</a:t>
            </a:r>
            <a:endParaRPr lang="hu-HU" sz="3600" b="1" dirty="0"/>
          </a:p>
        </p:txBody>
      </p:sp>
      <p:sp>
        <p:nvSpPr>
          <p:cNvPr id="4" name="Téglalap 3"/>
          <p:cNvSpPr/>
          <p:nvPr/>
        </p:nvSpPr>
        <p:spPr>
          <a:xfrm>
            <a:off x="5929322" y="642918"/>
            <a:ext cx="2144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Hegyi táj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5715008" y="1071546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  1900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0" y="3571876"/>
            <a:ext cx="1643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40cm x 60cm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1" y="3244334"/>
            <a:ext cx="1643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Olaj,vászon</a:t>
            </a:r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0" y="5286388"/>
            <a:ext cx="1643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err="1" smtClean="0"/>
              <a:t>Rómer</a:t>
            </a:r>
            <a:r>
              <a:rPr lang="hu-HU" b="1" dirty="0" smtClean="0"/>
              <a:t> Flóris</a:t>
            </a:r>
            <a:endParaRPr lang="hu-HU" b="1" dirty="0"/>
          </a:p>
        </p:txBody>
      </p:sp>
      <p:sp>
        <p:nvSpPr>
          <p:cNvPr id="9" name="Téglalap 8"/>
          <p:cNvSpPr/>
          <p:nvPr/>
        </p:nvSpPr>
        <p:spPr>
          <a:xfrm>
            <a:off x="0" y="5643578"/>
            <a:ext cx="16430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dirty="0" smtClean="0"/>
              <a:t>M.T.M.</a:t>
            </a:r>
            <a:endParaRPr lang="hu-HU" sz="1600" b="1" dirty="0"/>
          </a:p>
        </p:txBody>
      </p:sp>
      <p:sp>
        <p:nvSpPr>
          <p:cNvPr id="10" name="Téglalap 9"/>
          <p:cNvSpPr/>
          <p:nvPr/>
        </p:nvSpPr>
        <p:spPr>
          <a:xfrm>
            <a:off x="0" y="5857892"/>
            <a:ext cx="1643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Győr</a:t>
            </a:r>
            <a:endParaRPr lang="hu-HU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ép nagyítá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82494"/>
            <a:ext cx="9144000" cy="517550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14290"/>
            <a:ext cx="4853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smtClean="0"/>
              <a:t>     </a:t>
            </a:r>
            <a:r>
              <a:rPr lang="hu-HU" sz="3600" b="1" dirty="0" err="1" smtClean="0"/>
              <a:t>Telepy</a:t>
            </a:r>
            <a:r>
              <a:rPr lang="hu-HU" sz="3600" b="1" dirty="0" smtClean="0"/>
              <a:t> Károly</a:t>
            </a:r>
            <a:endParaRPr lang="hu-HU" sz="3600" b="1" dirty="0"/>
          </a:p>
        </p:txBody>
      </p:sp>
      <p:sp>
        <p:nvSpPr>
          <p:cNvPr id="4" name="Téglalap 3"/>
          <p:cNvSpPr/>
          <p:nvPr/>
        </p:nvSpPr>
        <p:spPr>
          <a:xfrm>
            <a:off x="642910" y="857232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Balatoni táj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642910" y="1214422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1898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6000760" y="285728"/>
            <a:ext cx="2906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Olaj,vászon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5500694" y="642918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102cm x 58,8cm</a:t>
            </a:r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4357686" y="928670"/>
            <a:ext cx="3637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dirty="0" smtClean="0"/>
              <a:t>                                          M.N.G.</a:t>
            </a:r>
            <a:endParaRPr lang="hu-HU" sz="1600" b="1" dirty="0"/>
          </a:p>
        </p:txBody>
      </p:sp>
      <p:sp>
        <p:nvSpPr>
          <p:cNvPr id="10" name="Téglalap 9"/>
          <p:cNvSpPr/>
          <p:nvPr/>
        </p:nvSpPr>
        <p:spPr>
          <a:xfrm>
            <a:off x="4143372" y="1214422"/>
            <a:ext cx="417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                                      Budapest</a:t>
            </a:r>
            <a:endParaRPr lang="hu-HU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Balaton (Habzó balaton), 1903 körül - Virág Judit Galé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6945"/>
            <a:ext cx="9144000" cy="5581055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0"/>
            <a:ext cx="3357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err="1" smtClean="0"/>
              <a:t>Telepy</a:t>
            </a:r>
            <a:r>
              <a:rPr lang="hu-HU" sz="3200" b="1" dirty="0" smtClean="0"/>
              <a:t> Károly</a:t>
            </a:r>
            <a:endParaRPr lang="hu-HU" sz="3200" b="1" dirty="0"/>
          </a:p>
        </p:txBody>
      </p:sp>
      <p:sp>
        <p:nvSpPr>
          <p:cNvPr id="4" name="Téglalap 3"/>
          <p:cNvSpPr/>
          <p:nvPr/>
        </p:nvSpPr>
        <p:spPr>
          <a:xfrm>
            <a:off x="642910" y="500042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Balaton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642910" y="857232"/>
            <a:ext cx="2071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1903-körül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6143636" y="285728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Olaj,vászon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5715008" y="642918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62,5cm x 100,5cm</a:t>
            </a:r>
            <a:endParaRPr lang="hu-HU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pinteraukcioshaz.hu/image/show/21716?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0755" y="500042"/>
            <a:ext cx="6503245" cy="5995992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857232"/>
            <a:ext cx="2643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err="1" smtClean="0"/>
              <a:t>Telepy</a:t>
            </a:r>
            <a:r>
              <a:rPr lang="hu-HU" sz="3200" b="1" dirty="0" smtClean="0"/>
              <a:t> Károly</a:t>
            </a:r>
            <a:endParaRPr lang="hu-HU" sz="3200" b="1" dirty="0"/>
          </a:p>
        </p:txBody>
      </p:sp>
      <p:sp>
        <p:nvSpPr>
          <p:cNvPr id="4" name="Téglalap 3"/>
          <p:cNvSpPr/>
          <p:nvPr/>
        </p:nvSpPr>
        <p:spPr>
          <a:xfrm>
            <a:off x="0" y="1428736"/>
            <a:ext cx="2643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/>
              <a:t>Az új </a:t>
            </a:r>
            <a:r>
              <a:rPr lang="hu-HU" sz="2000" b="1" dirty="0" err="1" smtClean="0"/>
              <a:t>aligai</a:t>
            </a:r>
            <a:r>
              <a:rPr lang="hu-HU" sz="2000" b="1" dirty="0" smtClean="0"/>
              <a:t> út</a:t>
            </a:r>
            <a:endParaRPr lang="hu-HU" sz="2000" b="1" dirty="0"/>
          </a:p>
        </p:txBody>
      </p:sp>
      <p:sp>
        <p:nvSpPr>
          <p:cNvPr id="5" name="Téglalap 4"/>
          <p:cNvSpPr/>
          <p:nvPr/>
        </p:nvSpPr>
        <p:spPr>
          <a:xfrm>
            <a:off x="0" y="4643446"/>
            <a:ext cx="2643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Olaj,vászon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0" y="4929198"/>
            <a:ext cx="2643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19,5cm x 22cm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1" y="1857364"/>
            <a:ext cx="2643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1900</a:t>
            </a:r>
            <a:endParaRPr lang="hu-HU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www.villasgaleria.hu/tartalom/termek/te/le/telepy_karoly__18281906__dunai_taj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609"/>
            <a:ext cx="9144000" cy="5429391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500034" y="214290"/>
            <a:ext cx="4782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err="1" smtClean="0"/>
              <a:t>Telepy</a:t>
            </a:r>
            <a:r>
              <a:rPr lang="hu-HU" sz="3200" b="1" dirty="0" smtClean="0"/>
              <a:t> Károly</a:t>
            </a:r>
            <a:endParaRPr lang="hu-HU" sz="3200" b="1" dirty="0"/>
          </a:p>
        </p:txBody>
      </p:sp>
      <p:sp>
        <p:nvSpPr>
          <p:cNvPr id="4" name="Téglalap 3"/>
          <p:cNvSpPr/>
          <p:nvPr/>
        </p:nvSpPr>
        <p:spPr>
          <a:xfrm>
            <a:off x="642910" y="714356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Dunai táj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5357818" y="428604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Olaj,fa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5286380" y="714356"/>
            <a:ext cx="3857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  12cm x 25cm</a:t>
            </a:r>
            <a:endParaRPr lang="hu-HU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Kép nagyítá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00176"/>
            <a:ext cx="6786610" cy="515782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642910" y="214290"/>
            <a:ext cx="2928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/>
              <a:t>  </a:t>
            </a:r>
            <a:r>
              <a:rPr lang="hu-HU" sz="3200" b="1" dirty="0" err="1" smtClean="0"/>
              <a:t>Telepy</a:t>
            </a:r>
            <a:r>
              <a:rPr lang="hu-HU" sz="3200" b="1" dirty="0" smtClean="0"/>
              <a:t> Károly</a:t>
            </a:r>
            <a:endParaRPr lang="hu-HU" sz="3200" b="1" dirty="0"/>
          </a:p>
        </p:txBody>
      </p:sp>
      <p:sp>
        <p:nvSpPr>
          <p:cNvPr id="4" name="Téglalap 3"/>
          <p:cNvSpPr/>
          <p:nvPr/>
        </p:nvSpPr>
        <p:spPr>
          <a:xfrm>
            <a:off x="357158" y="714356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Dunai sziget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357158" y="1000108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1902 körül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4214810" y="214290"/>
            <a:ext cx="4549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Olaj,vászon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4143372" y="500042"/>
            <a:ext cx="4672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 19,5cm x 25,5cm</a:t>
            </a:r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4429124" y="785794"/>
            <a:ext cx="3571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dirty="0" smtClean="0"/>
              <a:t>           M.N.G.</a:t>
            </a:r>
            <a:endParaRPr lang="hu-HU" sz="1600" b="1" dirty="0"/>
          </a:p>
        </p:txBody>
      </p:sp>
      <p:sp>
        <p:nvSpPr>
          <p:cNvPr id="9" name="Téglalap 8"/>
          <p:cNvSpPr/>
          <p:nvPr/>
        </p:nvSpPr>
        <p:spPr>
          <a:xfrm>
            <a:off x="4714876" y="1000108"/>
            <a:ext cx="331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  Budapest</a:t>
            </a:r>
            <a:endParaRPr lang="hu-H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elepi Károly: Telepi György | OSZ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5989" y="0"/>
            <a:ext cx="5498011" cy="6858072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571480"/>
            <a:ext cx="36433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err="1" smtClean="0"/>
              <a:t>Telepy</a:t>
            </a:r>
            <a:r>
              <a:rPr lang="hu-HU" sz="4000" b="1" dirty="0" smtClean="0"/>
              <a:t> Károly</a:t>
            </a:r>
          </a:p>
          <a:p>
            <a:pPr algn="ctr"/>
            <a:endParaRPr lang="hu-HU" dirty="0" smtClean="0"/>
          </a:p>
        </p:txBody>
      </p:sp>
      <p:sp>
        <p:nvSpPr>
          <p:cNvPr id="6" name="Téglalap 5"/>
          <p:cNvSpPr/>
          <p:nvPr/>
        </p:nvSpPr>
        <p:spPr>
          <a:xfrm>
            <a:off x="0" y="1857365"/>
            <a:ext cx="3643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err="1" smtClean="0"/>
              <a:t>Telepy</a:t>
            </a:r>
            <a:r>
              <a:rPr lang="hu-HU" sz="2400" b="1" dirty="0" smtClean="0"/>
              <a:t> György arcképe</a:t>
            </a:r>
          </a:p>
          <a:p>
            <a:pPr algn="ctr"/>
            <a:r>
              <a:rPr lang="hu-HU" sz="2400" b="1" dirty="0" smtClean="0"/>
              <a:t>1849 körül </a:t>
            </a:r>
          </a:p>
        </p:txBody>
      </p:sp>
      <p:sp>
        <p:nvSpPr>
          <p:cNvPr id="7" name="Téglalap 6"/>
          <p:cNvSpPr/>
          <p:nvPr/>
        </p:nvSpPr>
        <p:spPr>
          <a:xfrm>
            <a:off x="0" y="4429132"/>
            <a:ext cx="3643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Olaj,vászon</a:t>
            </a:r>
          </a:p>
          <a:p>
            <a:pPr algn="ctr"/>
            <a:r>
              <a:rPr lang="hu-HU" b="1" dirty="0" smtClean="0"/>
              <a:t>63cm x 48cm</a:t>
            </a:r>
          </a:p>
        </p:txBody>
      </p:sp>
      <p:sp>
        <p:nvSpPr>
          <p:cNvPr id="8" name="Téglalap 7"/>
          <p:cNvSpPr/>
          <p:nvPr/>
        </p:nvSpPr>
        <p:spPr>
          <a:xfrm>
            <a:off x="0" y="5643578"/>
            <a:ext cx="3643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Országos Színháztörténeti</a:t>
            </a:r>
          </a:p>
          <a:p>
            <a:pPr algn="ctr"/>
            <a:r>
              <a:rPr lang="hu-HU" b="1" dirty="0" smtClean="0"/>
              <a:t>Múzeum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Nem érhető el leírás a fényképhez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85860"/>
            <a:ext cx="7429520" cy="557214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571472" y="0"/>
            <a:ext cx="3143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err="1" smtClean="0"/>
              <a:t>Telepy</a:t>
            </a:r>
            <a:r>
              <a:rPr lang="hu-HU" sz="3200" b="1" dirty="0" smtClean="0"/>
              <a:t> Károly</a:t>
            </a:r>
            <a:endParaRPr lang="hu-HU" sz="3200" b="1" dirty="0"/>
          </a:p>
        </p:txBody>
      </p:sp>
      <p:sp>
        <p:nvSpPr>
          <p:cNvPr id="4" name="Téglalap 3"/>
          <p:cNvSpPr/>
          <p:nvPr/>
        </p:nvSpPr>
        <p:spPr>
          <a:xfrm>
            <a:off x="357158" y="500042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Újpesti hajógyár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1" y="714356"/>
            <a:ext cx="34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1893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4357686" y="142852"/>
            <a:ext cx="4335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Olaj,vászon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3686180" y="428604"/>
            <a:ext cx="5457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    51,5cm x 65,5cm</a:t>
            </a:r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3722440" y="714356"/>
            <a:ext cx="5421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    Kiscelli Múzeum</a:t>
            </a:r>
            <a:endParaRPr lang="hu-HU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lepy Károly - Virág Judit Galé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76223"/>
            <a:ext cx="8786874" cy="5481777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500034" y="142852"/>
            <a:ext cx="3143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err="1" smtClean="0"/>
              <a:t>Telepy</a:t>
            </a:r>
            <a:r>
              <a:rPr lang="hu-HU" sz="3200" b="1" dirty="0" smtClean="0"/>
              <a:t> Károly</a:t>
            </a:r>
            <a:endParaRPr lang="hu-HU" sz="3200" b="1" dirty="0"/>
          </a:p>
        </p:txBody>
      </p:sp>
      <p:sp>
        <p:nvSpPr>
          <p:cNvPr id="4" name="Téglalap 3"/>
          <p:cNvSpPr/>
          <p:nvPr/>
        </p:nvSpPr>
        <p:spPr>
          <a:xfrm>
            <a:off x="0" y="642918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Völgyben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1714480" y="1000108"/>
            <a:ext cx="4612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1893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5429256" y="285728"/>
            <a:ext cx="2786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Olaj,vászon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5572132" y="642918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19,5cm x 31cm</a:t>
            </a:r>
            <a:endParaRPr lang="hu-HU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 nagyítá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89390"/>
            <a:ext cx="8001024" cy="476861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500034" y="357166"/>
            <a:ext cx="2928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err="1" smtClean="0"/>
              <a:t>Telepy</a:t>
            </a:r>
            <a:r>
              <a:rPr lang="hu-HU" sz="3200" b="1" dirty="0" smtClean="0"/>
              <a:t> Károly</a:t>
            </a:r>
            <a:endParaRPr lang="hu-HU" sz="3200" b="1" dirty="0"/>
          </a:p>
        </p:txBody>
      </p:sp>
      <p:sp>
        <p:nvSpPr>
          <p:cNvPr id="4" name="Téglalap 3"/>
          <p:cNvSpPr/>
          <p:nvPr/>
        </p:nvSpPr>
        <p:spPr>
          <a:xfrm>
            <a:off x="0" y="928670"/>
            <a:ext cx="3929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Bárkaépítés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1214415" y="1285860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1888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5500694" y="285728"/>
            <a:ext cx="3335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Olaj,vászon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5786446" y="714356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88cm x 151cm</a:t>
            </a:r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5715008" y="1285860"/>
            <a:ext cx="3071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dirty="0" smtClean="0"/>
              <a:t>M.N.G.</a:t>
            </a:r>
            <a:endParaRPr lang="hu-HU" sz="1600" b="1" dirty="0"/>
          </a:p>
        </p:txBody>
      </p:sp>
      <p:sp>
        <p:nvSpPr>
          <p:cNvPr id="9" name="Téglalap 8"/>
          <p:cNvSpPr/>
          <p:nvPr/>
        </p:nvSpPr>
        <p:spPr>
          <a:xfrm>
            <a:off x="5357818" y="1571612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Budapest</a:t>
            </a:r>
            <a:endParaRPr lang="hu-HU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Telepy Károly - Káposztásmegyeri sziget, 1894 festmény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-46703"/>
            <a:ext cx="4786314" cy="6904703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785794"/>
            <a:ext cx="4357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 err="1" smtClean="0"/>
              <a:t>Telepy</a:t>
            </a:r>
            <a:r>
              <a:rPr lang="hu-HU" sz="3600" b="1" dirty="0" smtClean="0"/>
              <a:t> Károly</a:t>
            </a:r>
            <a:endParaRPr lang="hu-HU" sz="3600" b="1" dirty="0"/>
          </a:p>
        </p:txBody>
      </p:sp>
      <p:sp>
        <p:nvSpPr>
          <p:cNvPr id="4" name="Téglalap 3"/>
          <p:cNvSpPr/>
          <p:nvPr/>
        </p:nvSpPr>
        <p:spPr>
          <a:xfrm>
            <a:off x="1" y="1643050"/>
            <a:ext cx="4357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Káposztásmegyeri sziget</a:t>
            </a:r>
            <a:endParaRPr lang="hu-HU" sz="2400" b="1" dirty="0"/>
          </a:p>
        </p:txBody>
      </p:sp>
      <p:sp>
        <p:nvSpPr>
          <p:cNvPr id="5" name="Téglalap 4"/>
          <p:cNvSpPr/>
          <p:nvPr/>
        </p:nvSpPr>
        <p:spPr>
          <a:xfrm>
            <a:off x="0" y="2071678"/>
            <a:ext cx="4357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1894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0" y="4000504"/>
            <a:ext cx="4357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Olaj,vászon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0" y="4286256"/>
            <a:ext cx="4357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63,5cm x 43,5cm</a:t>
            </a:r>
            <a:endParaRPr lang="hu-HU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elepy Károly (1828-1906) Erdő mélyén, 18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233"/>
            <a:ext cx="9144000" cy="4869767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500035" y="357166"/>
            <a:ext cx="4782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err="1" smtClean="0"/>
              <a:t>Telepy</a:t>
            </a:r>
            <a:r>
              <a:rPr lang="hu-HU" sz="3200" b="1" dirty="0" smtClean="0"/>
              <a:t> Károly</a:t>
            </a:r>
            <a:endParaRPr lang="hu-HU" sz="3200" b="1" dirty="0"/>
          </a:p>
        </p:txBody>
      </p:sp>
      <p:sp>
        <p:nvSpPr>
          <p:cNvPr id="5" name="Téglalap 4"/>
          <p:cNvSpPr/>
          <p:nvPr/>
        </p:nvSpPr>
        <p:spPr>
          <a:xfrm>
            <a:off x="0" y="857232"/>
            <a:ext cx="3500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Erdő mélyén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4286248" y="642918"/>
            <a:ext cx="4478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Olaj,vászon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3686180" y="1071546"/>
            <a:ext cx="5457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   28,5cm x 51,5cm</a:t>
            </a:r>
            <a:endParaRPr lang="hu-HU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lepy Károly (1828-1906) Borús tá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82298"/>
            <a:ext cx="7572396" cy="5475702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928662" y="142852"/>
            <a:ext cx="4353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err="1" smtClean="0"/>
              <a:t>Telepy</a:t>
            </a:r>
            <a:r>
              <a:rPr lang="hu-HU" sz="3200" b="1" dirty="0" smtClean="0"/>
              <a:t> Károly</a:t>
            </a:r>
            <a:endParaRPr lang="hu-HU" sz="3200" b="1" dirty="0"/>
          </a:p>
        </p:txBody>
      </p:sp>
      <p:sp>
        <p:nvSpPr>
          <p:cNvPr id="4" name="Téglalap 3"/>
          <p:cNvSpPr/>
          <p:nvPr/>
        </p:nvSpPr>
        <p:spPr>
          <a:xfrm>
            <a:off x="-214346" y="642918"/>
            <a:ext cx="4572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 Borús táj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3951125" y="285728"/>
            <a:ext cx="5192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Olaj,vászon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4929190" y="714356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64cm x 87cm</a:t>
            </a:r>
            <a:endParaRPr lang="hu-HU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lepy Károly (1828-1906) Erdőszé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0"/>
            <a:ext cx="5214942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642918"/>
            <a:ext cx="3929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 err="1" smtClean="0"/>
              <a:t>Telepy</a:t>
            </a:r>
            <a:r>
              <a:rPr lang="hu-HU" sz="3600" b="1" dirty="0" smtClean="0"/>
              <a:t> Károly </a:t>
            </a:r>
            <a:endParaRPr lang="hu-HU" sz="3600" b="1" dirty="0"/>
          </a:p>
        </p:txBody>
      </p:sp>
      <p:sp>
        <p:nvSpPr>
          <p:cNvPr id="4" name="Téglalap 3"/>
          <p:cNvSpPr/>
          <p:nvPr/>
        </p:nvSpPr>
        <p:spPr>
          <a:xfrm>
            <a:off x="0" y="1357298"/>
            <a:ext cx="3929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Erdő széle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0" y="4786322"/>
            <a:ext cx="3929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25cm x 19cm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0" y="4357694"/>
            <a:ext cx="3929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Olaj,vászon</a:t>
            </a:r>
            <a:endParaRPr lang="hu-HU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Telepy Károly (1828-1906) Gőzös a Vaskapuná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00669"/>
            <a:ext cx="8501090" cy="5157331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142844" y="1000108"/>
            <a:ext cx="2786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   Gőzös a vaskapunál</a:t>
            </a:r>
            <a:endParaRPr lang="hu-HU" b="1" dirty="0"/>
          </a:p>
        </p:txBody>
      </p:sp>
      <p:sp>
        <p:nvSpPr>
          <p:cNvPr id="4" name="Téglalap 3"/>
          <p:cNvSpPr/>
          <p:nvPr/>
        </p:nvSpPr>
        <p:spPr>
          <a:xfrm>
            <a:off x="285720" y="357166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err="1" smtClean="0"/>
              <a:t>Telepy</a:t>
            </a:r>
            <a:r>
              <a:rPr lang="hu-HU" sz="3600" b="1" dirty="0" smtClean="0"/>
              <a:t> Károly</a:t>
            </a:r>
            <a:endParaRPr lang="hu-HU" sz="3600" b="1" dirty="0"/>
          </a:p>
        </p:txBody>
      </p:sp>
      <p:sp>
        <p:nvSpPr>
          <p:cNvPr id="5" name="Téglalap 4"/>
          <p:cNvSpPr/>
          <p:nvPr/>
        </p:nvSpPr>
        <p:spPr>
          <a:xfrm>
            <a:off x="3951125" y="428604"/>
            <a:ext cx="5192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Olaj,vászon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4071934" y="785794"/>
            <a:ext cx="5072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64,5cm x 40,5cm</a:t>
            </a:r>
            <a:endParaRPr lang="hu-HU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Telepy Károly (1828-1906) Hegyvidéki táj, 18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06837"/>
            <a:ext cx="7643866" cy="5351163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85720" y="0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 err="1" smtClean="0"/>
              <a:t>Telepy</a:t>
            </a:r>
            <a:r>
              <a:rPr lang="hu-HU" sz="3600" b="1" dirty="0" smtClean="0"/>
              <a:t> Károly</a:t>
            </a:r>
            <a:endParaRPr lang="hu-HU" sz="3600" b="1" dirty="0"/>
          </a:p>
        </p:txBody>
      </p:sp>
      <p:sp>
        <p:nvSpPr>
          <p:cNvPr id="4" name="Téglalap 3"/>
          <p:cNvSpPr/>
          <p:nvPr/>
        </p:nvSpPr>
        <p:spPr>
          <a:xfrm>
            <a:off x="0" y="571480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         Hegyvidéki táj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785786" y="928670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1876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3951125" y="285728"/>
            <a:ext cx="5192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Olaj,vászon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3773544" y="714356"/>
            <a:ext cx="537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   67,5cm x 95cm</a:t>
            </a:r>
            <a:endParaRPr lang="hu-HU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Telepy Károly (1828-1906) Tengersz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27040"/>
            <a:ext cx="7643834" cy="563096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571472" y="0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err="1" smtClean="0"/>
              <a:t>Telepy</a:t>
            </a:r>
            <a:r>
              <a:rPr lang="hu-HU" sz="3200" b="1" dirty="0" smtClean="0"/>
              <a:t> Károly </a:t>
            </a:r>
            <a:endParaRPr lang="hu-HU" sz="3200" b="1" dirty="0"/>
          </a:p>
        </p:txBody>
      </p:sp>
      <p:sp>
        <p:nvSpPr>
          <p:cNvPr id="4" name="Téglalap 3"/>
          <p:cNvSpPr/>
          <p:nvPr/>
        </p:nvSpPr>
        <p:spPr>
          <a:xfrm>
            <a:off x="428596" y="500042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           Tengerszem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3860908" y="785794"/>
            <a:ext cx="5283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43cm x 59cm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5857884" y="428604"/>
            <a:ext cx="1272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Olaj,vászon</a:t>
            </a:r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428596" y="785794"/>
            <a:ext cx="2571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  1880-as évek</a:t>
            </a:r>
            <a:endParaRPr lang="hu-H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42910" y="571480"/>
            <a:ext cx="78581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   1848-ban a márciusi ifjak egyike. Részt vesz a forradalomban,de hamarosan megbetegszik, ezért Tardonán, rokonoknál húzza meg magát. 1849-től itt rejtőzik</a:t>
            </a:r>
          </a:p>
          <a:p>
            <a:r>
              <a:rPr lang="hu-HU" b="1" dirty="0" smtClean="0"/>
              <a:t>Jókai Mór és barátja, Muraközi János festőmész is.</a:t>
            </a:r>
          </a:p>
          <a:p>
            <a:endParaRPr lang="hu-HU" b="1" dirty="0" smtClean="0"/>
          </a:p>
          <a:p>
            <a:r>
              <a:rPr lang="hu-HU" b="1" dirty="0" smtClean="0"/>
              <a:t>   A szabadságharc bukása után sikerül kijutnia Münchenbe. Az itteni akadémián tanult (1850-1852). Tanulótársai voltak többek között </a:t>
            </a:r>
            <a:r>
              <a:rPr lang="hu-HU" b="1" dirty="0" err="1" smtClean="0"/>
              <a:t>Brodszky</a:t>
            </a:r>
            <a:r>
              <a:rPr lang="hu-HU" b="1" dirty="0" smtClean="0"/>
              <a:t> Sándor, Molnár </a:t>
            </a:r>
          </a:p>
          <a:p>
            <a:r>
              <a:rPr lang="hu-HU" b="1" dirty="0" smtClean="0"/>
              <a:t>József, Ligeti Antal és </a:t>
            </a:r>
            <a:r>
              <a:rPr lang="hu-HU" b="1" dirty="0" err="1" smtClean="0"/>
              <a:t>Libay</a:t>
            </a:r>
            <a:r>
              <a:rPr lang="hu-HU" b="1" dirty="0" smtClean="0"/>
              <a:t> Károly. Ekkor már feltehetőleg a tájképfestészet felé fordult. Ennek a műfajnak itt hagyományai voltak. Főleg a Bajor hegyekről, az </a:t>
            </a:r>
          </a:p>
          <a:p>
            <a:r>
              <a:rPr lang="hu-HU" b="1" dirty="0" smtClean="0"/>
              <a:t>Alpokról készített rajzokat, tájban elhelyezett figurákkal.</a:t>
            </a:r>
          </a:p>
          <a:p>
            <a:endParaRPr lang="hu-HU" b="1" dirty="0" smtClean="0"/>
          </a:p>
          <a:p>
            <a:r>
              <a:rPr lang="hu-HU" b="1" dirty="0" smtClean="0"/>
              <a:t>   1852-ben néhány hónapra hazatért, majd Velencében folytatta tanulmányait.</a:t>
            </a:r>
          </a:p>
          <a:p>
            <a:r>
              <a:rPr lang="hu-HU" b="1" dirty="0" smtClean="0"/>
              <a:t>Tanára: </a:t>
            </a:r>
            <a:r>
              <a:rPr lang="hu-HU" b="1" dirty="0" err="1" smtClean="0"/>
              <a:t>Ludovico</a:t>
            </a:r>
            <a:r>
              <a:rPr lang="hu-HU" b="1" dirty="0" smtClean="0"/>
              <a:t> </a:t>
            </a:r>
            <a:r>
              <a:rPr lang="hu-HU" b="1" dirty="0" err="1" smtClean="0"/>
              <a:t>Lipparini</a:t>
            </a:r>
            <a:r>
              <a:rPr lang="hu-HU" b="1" dirty="0" smtClean="0"/>
              <a:t>. Róla készített arcképet. </a:t>
            </a:r>
          </a:p>
          <a:p>
            <a:r>
              <a:rPr lang="hu-HU" b="1" dirty="0" smtClean="0"/>
              <a:t>Ebben az időben a többi magyar festőhöz hasonlóan, ő is megfordult a Villa </a:t>
            </a:r>
            <a:r>
              <a:rPr lang="hu-HU" b="1" dirty="0" err="1" smtClean="0"/>
              <a:t>Appeggiben</a:t>
            </a:r>
            <a:r>
              <a:rPr lang="hu-HU" b="1" dirty="0" smtClean="0"/>
              <a:t>, Markó Károlynál. Markó szívesen fogadta honfitársait, művészi útmutatásokkal látta el őket.  ( Markó hatás) </a:t>
            </a:r>
          </a:p>
          <a:p>
            <a:r>
              <a:rPr lang="hu-HU" b="1" dirty="0" smtClean="0"/>
              <a:t>   1856-ban beutazza Németországot, majd visszatér Olaszországba.</a:t>
            </a:r>
          </a:p>
          <a:p>
            <a:endParaRPr lang="hu-HU" dirty="0" smtClean="0"/>
          </a:p>
          <a:p>
            <a:r>
              <a:rPr lang="hu-HU" dirty="0" smtClean="0"/>
              <a:t>  </a:t>
            </a:r>
            <a:endParaRPr lang="hu-H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Telepy Károly (1828-1906) Veszprém, 18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39449"/>
            <a:ext cx="7929586" cy="5418551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785785" y="214290"/>
            <a:ext cx="44963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err="1" smtClean="0"/>
              <a:t>Telepy</a:t>
            </a:r>
            <a:r>
              <a:rPr lang="hu-HU" sz="3200" b="1" dirty="0" smtClean="0"/>
              <a:t> Károly</a:t>
            </a:r>
            <a:endParaRPr lang="hu-HU" sz="3200" b="1" dirty="0"/>
          </a:p>
        </p:txBody>
      </p:sp>
      <p:sp>
        <p:nvSpPr>
          <p:cNvPr id="4" name="Téglalap 3"/>
          <p:cNvSpPr/>
          <p:nvPr/>
        </p:nvSpPr>
        <p:spPr>
          <a:xfrm>
            <a:off x="214282" y="642918"/>
            <a:ext cx="3571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Veszprém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428597" y="1000108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1891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4429124" y="357166"/>
            <a:ext cx="4407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Olaj,vászon</a:t>
            </a:r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3929058" y="714356"/>
            <a:ext cx="485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            46cm x 67cm</a:t>
            </a:r>
            <a:endParaRPr lang="hu-HU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mke.hu/lyka/06/e6p034k2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787"/>
            <a:ext cx="4500562" cy="6831214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1" y="1142984"/>
            <a:ext cx="4643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 err="1" smtClean="0"/>
              <a:t>Telepy</a:t>
            </a:r>
            <a:r>
              <a:rPr lang="hu-HU" sz="3600" b="1" dirty="0" smtClean="0"/>
              <a:t> Károly</a:t>
            </a:r>
            <a:endParaRPr lang="hu-HU" sz="36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ájl:Telepy Károly sír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-3477"/>
            <a:ext cx="5143536" cy="6861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Fénykép megnyitá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blob:https://www.facebook.com/71459387-f8b3-422c-ac2e-fed3a7beb1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8" name="AutoShape 6" descr="Fénykép megnyitá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80" name="AutoShape 8" descr="Fénykép megnyitá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82" name="AutoShape 10" descr="blob:https://www.facebook.com/1561a3b5-78a8-4fa7-9656-13c737013f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83" name="Picture 11" descr="C:\Users\PS-2310-ACER\Downloads\letölté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14616" y="-9572716"/>
            <a:ext cx="1800000" cy="2422712"/>
          </a:xfrm>
          <a:prstGeom prst="rect">
            <a:avLst/>
          </a:prstGeom>
          <a:noFill/>
        </p:spPr>
      </p:pic>
      <p:pic>
        <p:nvPicPr>
          <p:cNvPr id="3084" name="Picture 12" descr="C:\Users\PS-2310-ACER\Downloads\letölté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0" y="642918"/>
            <a:ext cx="4714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err="1" smtClean="0"/>
              <a:t>Telepy</a:t>
            </a:r>
            <a:r>
              <a:rPr lang="hu-HU" sz="3600" b="1" dirty="0" smtClean="0"/>
              <a:t> Károly</a:t>
            </a:r>
            <a:endParaRPr lang="hu-HU" sz="3600" b="1" dirty="0"/>
          </a:p>
        </p:txBody>
      </p:sp>
      <p:sp>
        <p:nvSpPr>
          <p:cNvPr id="10" name="Téglalap 9"/>
          <p:cNvSpPr/>
          <p:nvPr/>
        </p:nvSpPr>
        <p:spPr>
          <a:xfrm>
            <a:off x="0" y="1571612"/>
            <a:ext cx="4714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err="1" smtClean="0"/>
              <a:t>Lipparini</a:t>
            </a:r>
            <a:r>
              <a:rPr lang="hu-HU" b="1" dirty="0" smtClean="0"/>
              <a:t> arcképe</a:t>
            </a:r>
          </a:p>
          <a:p>
            <a:pPr algn="ctr"/>
            <a:r>
              <a:rPr lang="hu-HU" b="1" dirty="0" smtClean="0"/>
              <a:t>1852 körül</a:t>
            </a:r>
            <a:endParaRPr lang="hu-HU" b="1" dirty="0"/>
          </a:p>
        </p:txBody>
      </p:sp>
      <p:sp>
        <p:nvSpPr>
          <p:cNvPr id="11" name="Téglalap 10"/>
          <p:cNvSpPr/>
          <p:nvPr/>
        </p:nvSpPr>
        <p:spPr>
          <a:xfrm>
            <a:off x="0" y="4214818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Vízfestmény</a:t>
            </a:r>
            <a:endParaRPr lang="hu-HU" b="1" dirty="0"/>
          </a:p>
        </p:txBody>
      </p:sp>
      <p:sp>
        <p:nvSpPr>
          <p:cNvPr id="12" name="Téglalap 11"/>
          <p:cNvSpPr/>
          <p:nvPr/>
        </p:nvSpPr>
        <p:spPr>
          <a:xfrm>
            <a:off x="0" y="5643578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M.N.G.</a:t>
            </a:r>
            <a:endParaRPr lang="hu-HU" b="1" dirty="0"/>
          </a:p>
        </p:txBody>
      </p:sp>
      <p:sp>
        <p:nvSpPr>
          <p:cNvPr id="13" name="Téglalap 12"/>
          <p:cNvSpPr/>
          <p:nvPr/>
        </p:nvSpPr>
        <p:spPr>
          <a:xfrm>
            <a:off x="1714480" y="5929330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Budapest</a:t>
            </a:r>
            <a:endParaRPr lang="hu-H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blob:https://www.facebook.com/da7a5877-bbbe-402e-945c-557b414ba8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1" name="Picture 3" descr="C:\Users\PS-2310-ACER\Downloads\1996182d-7a91-4cae-95e2-868ef92f07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382551"/>
            <a:ext cx="7358082" cy="5475449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42852"/>
            <a:ext cx="3857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 err="1" smtClean="0"/>
              <a:t>Telepy</a:t>
            </a:r>
            <a:r>
              <a:rPr lang="hu-HU" sz="3600" b="1" dirty="0" smtClean="0"/>
              <a:t> Károly</a:t>
            </a:r>
            <a:endParaRPr lang="hu-HU" sz="3600" b="1" dirty="0"/>
          </a:p>
        </p:txBody>
      </p:sp>
      <p:sp>
        <p:nvSpPr>
          <p:cNvPr id="5" name="Téglalap 4"/>
          <p:cNvSpPr/>
          <p:nvPr/>
        </p:nvSpPr>
        <p:spPr>
          <a:xfrm>
            <a:off x="0" y="714356"/>
            <a:ext cx="3929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err="1" smtClean="0"/>
              <a:t>Galinara</a:t>
            </a:r>
            <a:r>
              <a:rPr lang="hu-HU" b="1" dirty="0" smtClean="0"/>
              <a:t> falu belsejéből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1214414" y="1000108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1858 körül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4461033" y="142852"/>
            <a:ext cx="4682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Olaj,karton</a:t>
            </a:r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4500562" y="428604"/>
            <a:ext cx="4643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43cm x 56,6cm</a:t>
            </a:r>
            <a:endParaRPr lang="hu-HU" b="1" dirty="0"/>
          </a:p>
        </p:txBody>
      </p:sp>
      <p:sp>
        <p:nvSpPr>
          <p:cNvPr id="9" name="Téglalap 8"/>
          <p:cNvSpPr/>
          <p:nvPr/>
        </p:nvSpPr>
        <p:spPr>
          <a:xfrm>
            <a:off x="5000628" y="714356"/>
            <a:ext cx="3786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dirty="0" smtClean="0"/>
              <a:t>M.N.G.</a:t>
            </a:r>
            <a:endParaRPr lang="hu-HU" sz="1600" b="1" dirty="0"/>
          </a:p>
        </p:txBody>
      </p:sp>
      <p:sp>
        <p:nvSpPr>
          <p:cNvPr id="10" name="Téglalap 9"/>
          <p:cNvSpPr/>
          <p:nvPr/>
        </p:nvSpPr>
        <p:spPr>
          <a:xfrm>
            <a:off x="4643438" y="928670"/>
            <a:ext cx="4500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Budapest</a:t>
            </a:r>
            <a:endParaRPr lang="hu-H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PS-2310-ACER\Downloads\b77d771d-908e-4f13-a05b-98a5e6238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5440" y="0"/>
            <a:ext cx="5358560" cy="6879321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642918"/>
            <a:ext cx="3786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 err="1" smtClean="0"/>
              <a:t>Telepy</a:t>
            </a:r>
            <a:r>
              <a:rPr lang="hu-HU" sz="3600" b="1" dirty="0" smtClean="0"/>
              <a:t> Károly</a:t>
            </a:r>
            <a:endParaRPr lang="hu-HU" sz="3600" b="1" dirty="0"/>
          </a:p>
        </p:txBody>
      </p:sp>
      <p:sp>
        <p:nvSpPr>
          <p:cNvPr id="4" name="Téglalap 3"/>
          <p:cNvSpPr/>
          <p:nvPr/>
        </p:nvSpPr>
        <p:spPr>
          <a:xfrm>
            <a:off x="0" y="1714488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1852 után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0" y="1357298"/>
            <a:ext cx="3786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Olasz tengerpart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0" y="3786190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Olaj,vászon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0" y="4214818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45cm x 32,5cm</a:t>
            </a:r>
            <a:endParaRPr lang="hu-H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PS-2310-ACER\Downloads\da7a5877-bbbe-402e-945c-557b414ba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5919" y="1"/>
            <a:ext cx="5528081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571480"/>
            <a:ext cx="3643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 err="1" smtClean="0"/>
              <a:t>Telepy</a:t>
            </a:r>
            <a:r>
              <a:rPr lang="hu-HU" sz="3600" b="1" dirty="0" smtClean="0"/>
              <a:t> Károly</a:t>
            </a:r>
            <a:endParaRPr lang="hu-HU" sz="3600" b="1" dirty="0"/>
          </a:p>
        </p:txBody>
      </p:sp>
      <p:sp>
        <p:nvSpPr>
          <p:cNvPr id="4" name="Téglalap 3"/>
          <p:cNvSpPr/>
          <p:nvPr/>
        </p:nvSpPr>
        <p:spPr>
          <a:xfrm>
            <a:off x="0" y="1285860"/>
            <a:ext cx="3643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Hegyvidéki táj malommal 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0" y="1643050"/>
            <a:ext cx="3643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1853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1" y="3214686"/>
            <a:ext cx="3643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Olaj,vászon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0" y="3571876"/>
            <a:ext cx="3584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74cm x 59,5cm</a:t>
            </a:r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0" y="5429264"/>
            <a:ext cx="3571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Magántulajdon</a:t>
            </a:r>
            <a:endParaRPr lang="hu-H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elepy Károly: Sziklás tenger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178702"/>
            <a:ext cx="7572396" cy="5679298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1" y="285728"/>
            <a:ext cx="3428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dirty="0" err="1" smtClean="0"/>
              <a:t>Telepy</a:t>
            </a:r>
            <a:r>
              <a:rPr lang="hu-HU" sz="3600" dirty="0" smtClean="0"/>
              <a:t> Károly</a:t>
            </a:r>
            <a:endParaRPr lang="hu-HU" sz="3600" dirty="0"/>
          </a:p>
        </p:txBody>
      </p:sp>
      <p:sp>
        <p:nvSpPr>
          <p:cNvPr id="4" name="Téglalap 3"/>
          <p:cNvSpPr/>
          <p:nvPr/>
        </p:nvSpPr>
        <p:spPr>
          <a:xfrm>
            <a:off x="0" y="857232"/>
            <a:ext cx="34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Sziklás tengerpart 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0" y="4000504"/>
            <a:ext cx="171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Olaj,vászon</a:t>
            </a:r>
          </a:p>
          <a:p>
            <a:pPr algn="ctr"/>
            <a:r>
              <a:rPr lang="hu-HU" b="1" dirty="0" smtClean="0"/>
              <a:t>42cm x 52cm</a:t>
            </a:r>
            <a:endParaRPr lang="hu-H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1030</Words>
  <Application>Microsoft Office PowerPoint</Application>
  <PresentationFormat>Diavetítés a képernyőre (4:3 oldalarány)</PresentationFormat>
  <Paragraphs>315</Paragraphs>
  <Slides>42</Slides>
  <Notes>36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3" baseType="lpstr">
      <vt:lpstr>Office-téma</vt:lpstr>
      <vt:lpstr>Telepy Károly Debrecen, 1828.dec.25 - Budapest, 1906.szept.30.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PS-2310-ACER</dc:creator>
  <cp:lastModifiedBy>Judit</cp:lastModifiedBy>
  <cp:revision>391</cp:revision>
  <dcterms:created xsi:type="dcterms:W3CDTF">2024-01-24T09:44:03Z</dcterms:created>
  <dcterms:modified xsi:type="dcterms:W3CDTF">2025-11-01T01:46:10Z</dcterms:modified>
</cp:coreProperties>
</file>